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273" r:id="rId5"/>
    <p:sldId id="275" r:id="rId6"/>
    <p:sldId id="276" r:id="rId7"/>
    <p:sldId id="264" r:id="rId8"/>
    <p:sldId id="267" r:id="rId9"/>
    <p:sldId id="277" r:id="rId10"/>
    <p:sldId id="265" r:id="rId11"/>
    <p:sldId id="268" r:id="rId12"/>
    <p:sldId id="274" r:id="rId13"/>
    <p:sldId id="272" r:id="rId14"/>
    <p:sldId id="270" r:id="rId15"/>
    <p:sldId id="269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17"/>
  </p:normalViewPr>
  <p:slideViewPr>
    <p:cSldViewPr snapToGrid="0" snapToObjects="1">
      <p:cViewPr varScale="1">
        <p:scale>
          <a:sx n="58" d="100"/>
          <a:sy n="58" d="100"/>
        </p:scale>
        <p:origin x="90" y="1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07922-C004-4B0F-A373-89E19F5F6FA7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22A2-9A43-428D-9341-2084F0A1EE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3EED-568C-C344-B97A-95EA8152B1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71896"/>
            <a:ext cx="9144000" cy="1235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DDDBD-4A45-4A43-89DB-0491AADD3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2714256"/>
            <a:ext cx="9144000" cy="78827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48420D5-F061-754F-8CA0-A236395D67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622" y="5145997"/>
            <a:ext cx="7431087" cy="7777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6982" y="6469570"/>
            <a:ext cx="8612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Horizon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2020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research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and innovation programme under grant agreement No. 825496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6446584"/>
            <a:ext cx="449642" cy="2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0C3130-37A1-7943-B1F1-E2D0606494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lang="en-US"/>
              <a:t>TMT, Brussels, 26</a:t>
            </a:r>
            <a:r>
              <a:rPr lang="en-US" baseline="30000"/>
              <a:t>th </a:t>
            </a:r>
            <a:r>
              <a:rPr lang="en-US"/>
              <a:t>and 27</a:t>
            </a:r>
            <a:r>
              <a:rPr lang="en-US" baseline="30000"/>
              <a:t>th </a:t>
            </a:r>
            <a:r>
              <a:rPr lang="en-US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120044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0C3130-37A1-7943-B1F1-E2D0606494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6517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CAD-B7D7-3046-89A9-B83FB9273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650" y="2704699"/>
            <a:ext cx="10440000" cy="1424539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9340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E69F-8576-5D4A-B806-00201284E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10632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8692-4289-F049-913F-B15E51BF5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8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5897-00EC-364D-B2AD-6BD8B6B61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000"/>
            <a:ext cx="5181600" cy="4351338"/>
          </a:xfrm>
        </p:spPr>
        <p:txBody>
          <a:bodyPr lIns="0" tIns="0" rIns="0" bIns="0"/>
          <a:lstStyle>
            <a:lvl1pPr>
              <a:buClr>
                <a:srgbClr val="17B9EC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256520B-D489-C24F-B78D-0F5C3534A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48571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2EA1-18CA-8A4B-A0BC-E8E191FC5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760088" cy="1325563"/>
          </a:xfrm>
        </p:spPr>
        <p:txBody>
          <a:bodyPr lIns="0" tIns="0" rIns="0" bIns="0" anchor="t" anchorCtr="0"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B90C-CDCA-9249-8EDA-D17277C9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800" y="1908000"/>
            <a:ext cx="5157787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BBCE-ACEB-2B4C-A8BE-AC51467D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800" y="2505075"/>
            <a:ext cx="5157787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0967-D30C-BB4D-B1D8-85BC9D693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08000"/>
            <a:ext cx="5183188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414D-F8C4-044C-879D-67BFDC98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CAC901-E913-4846-8606-2A29F9083A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199599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776EFD-C931-B449-97A4-A3D3DAFD0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1292"/>
            <a:ext cx="12192000" cy="5155779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CA77A1-49A4-E544-AC2B-22636A7DC4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6379200"/>
            <a:ext cx="10440000" cy="295200"/>
          </a:xfr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BF62DA-202B-B04E-A556-9FF75DDD0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19AD7D6-E974-1940-9DDA-703531144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280668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31FEA-6F98-CF4D-A8DE-972B94301E1C}"/>
              </a:ext>
            </a:extLst>
          </p:cNvPr>
          <p:cNvSpPr txBox="1"/>
          <p:nvPr userDrawn="1"/>
        </p:nvSpPr>
        <p:spPr>
          <a:xfrm>
            <a:off x="794149" y="5199493"/>
            <a:ext cx="26205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aseline="0" dirty="0">
                <a:solidFill>
                  <a:schemeClr val="accent1"/>
                </a:solidFill>
              </a:rPr>
              <a:t>www.5g-mobix.com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8000" y="6389895"/>
            <a:ext cx="919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Horizon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2020 research and innovation programme under grant agreement No. 825496</a:t>
            </a:r>
          </a:p>
        </p:txBody>
      </p:sp>
      <p:pic>
        <p:nvPicPr>
          <p:cNvPr id="4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6321649"/>
            <a:ext cx="5397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0C3130-37A1-7943-B1F1-E2D0606494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lang="en-US"/>
              <a:t>TMT, Brussels, 26</a:t>
            </a:r>
            <a:r>
              <a:rPr lang="en-US" baseline="30000"/>
              <a:t>th </a:t>
            </a:r>
            <a:r>
              <a:rPr lang="en-US"/>
              <a:t>and 27</a:t>
            </a:r>
            <a:r>
              <a:rPr lang="en-US" baseline="30000"/>
              <a:t>th </a:t>
            </a:r>
            <a:r>
              <a:rPr lang="en-US"/>
              <a:t>November 2019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9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C3F8A-56BA-2943-866C-27ABAAF7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57A3-FF94-6A4B-BECF-44AFE301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06CD86-5686-CE4F-9E92-2A8E3A2584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</a:buBlip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</a:buBlip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</a:buBlip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f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53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01F-CDE6-434A-A56D-FC021A24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871896"/>
            <a:ext cx="11140646" cy="123551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5G-MOBIX 2</a:t>
            </a:r>
            <a:r>
              <a:rPr lang="en-US" i="1" baseline="30000" dirty="0"/>
              <a:t>nd</a:t>
            </a:r>
            <a:r>
              <a:rPr lang="en-US" i="1" dirty="0"/>
              <a:t> Webinar: </a:t>
            </a:r>
            <a:br>
              <a:rPr lang="en-US" i="1" dirty="0"/>
            </a:br>
            <a:r>
              <a:rPr lang="en-US" sz="3600" b="0" i="1" dirty="0"/>
              <a:t>Presentation of the ES – PT Cross Border Corridor and preliminary findings</a:t>
            </a:r>
            <a:endParaRPr lang="en-US" sz="36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60977-8B3F-EA40-8949-362209229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3200818"/>
            <a:ext cx="9144000" cy="788276"/>
          </a:xfrm>
        </p:spPr>
        <p:txBody>
          <a:bodyPr/>
          <a:lstStyle/>
          <a:p>
            <a:r>
              <a:rPr lang="en-US" dirty="0" smtClean="0"/>
              <a:t>5G-infrastructure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80BE6-513A-B54E-B9B0-CBBD51F67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6442" y="5477175"/>
            <a:ext cx="7431087" cy="709094"/>
          </a:xfrm>
        </p:spPr>
        <p:txBody>
          <a:bodyPr/>
          <a:lstStyle/>
          <a:p>
            <a:r>
              <a:rPr lang="en-US" dirty="0" smtClean="0"/>
              <a:t>Juan Francisco Esteban (Telefonica)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20 May 2020</a:t>
            </a:r>
          </a:p>
        </p:txBody>
      </p:sp>
    </p:spTree>
    <p:extLst>
      <p:ext uri="{BB962C8B-B14F-4D97-AF65-F5344CB8AC3E}">
        <p14:creationId xmlns:p14="http://schemas.microsoft.com/office/powerpoint/2010/main" val="416978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9F2A150-27E4-474B-831A-0F4F8C4C4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44"/>
          <a:stretch/>
        </p:blipFill>
        <p:spPr>
          <a:xfrm>
            <a:off x="10262999" y="5716"/>
            <a:ext cx="1630217" cy="14844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4295D8-4D7A-4C98-BFB9-F865464EA000}"/>
              </a:ext>
            </a:extLst>
          </p:cNvPr>
          <p:cNvSpPr txBox="1">
            <a:spLocks/>
          </p:cNvSpPr>
          <p:nvPr/>
        </p:nvSpPr>
        <p:spPr>
          <a:xfrm>
            <a:off x="874799" y="318810"/>
            <a:ext cx="10545262" cy="13296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700" dirty="0"/>
              <a:t>5G infrastructure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GB" sz="2500" b="0" i="1" dirty="0" smtClean="0"/>
              <a:t>5G </a:t>
            </a:r>
            <a:r>
              <a:rPr lang="en-GB" sz="2500" b="0" i="1" dirty="0"/>
              <a:t>Radio Access Network</a:t>
            </a:r>
            <a:r>
              <a:rPr lang="en-US" sz="2400" dirty="0"/>
              <a:t/>
            </a:r>
            <a:br>
              <a:rPr lang="en-US" sz="2400" dirty="0"/>
            </a:br>
            <a:endParaRPr lang="en-US" sz="3600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B4C34E9-EC7A-45BB-AEDD-DE2CEC38D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953" y="1961556"/>
            <a:ext cx="5808818" cy="264974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Two 5G nodes are going to be deployed in cross-border corridors.</a:t>
            </a:r>
            <a:endParaRPr lang="en-US" sz="1800" dirty="0"/>
          </a:p>
          <a:p>
            <a:pPr lvl="1"/>
            <a:r>
              <a:rPr lang="en-US" sz="1800" dirty="0"/>
              <a:t>One of the will cover the A3 motorway over the new bridge (</a:t>
            </a:r>
            <a:r>
              <a:rPr lang="en-US" sz="1800" dirty="0" smtClean="0"/>
              <a:t>UC1, UC2 )</a:t>
            </a:r>
            <a:endParaRPr lang="en-US" sz="1000" dirty="0"/>
          </a:p>
          <a:p>
            <a:pPr lvl="1"/>
            <a:r>
              <a:rPr lang="en-US" sz="1800" dirty="0"/>
              <a:t>The other one will cover the old train bridge (</a:t>
            </a:r>
            <a:r>
              <a:rPr lang="en-US" sz="1800" dirty="0" smtClean="0"/>
              <a:t>UC3</a:t>
            </a:r>
            <a:r>
              <a:rPr lang="en-US" sz="1800" dirty="0"/>
              <a:t>)</a:t>
            </a:r>
          </a:p>
          <a:p>
            <a:r>
              <a:rPr lang="en-US" sz="2200" dirty="0"/>
              <a:t>The sites are going to be the actual 4G locations.</a:t>
            </a:r>
          </a:p>
          <a:p>
            <a:r>
              <a:rPr lang="en-US" sz="2200" dirty="0"/>
              <a:t>Macro Cells.</a:t>
            </a:r>
          </a:p>
          <a:p>
            <a:r>
              <a:rPr lang="en-US" sz="2200" dirty="0"/>
              <a:t>Spectrum – 5G NR on band n78 (3600 – 3800 MHz)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8366" y="1734447"/>
            <a:ext cx="4174820" cy="3591169"/>
            <a:chOff x="4872119" y="1490134"/>
            <a:chExt cx="4174820" cy="359116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2119" y="1490134"/>
              <a:ext cx="4174820" cy="3591169"/>
            </a:xfrm>
            <a:prstGeom prst="rect">
              <a:avLst/>
            </a:prstGeom>
          </p:spPr>
        </p:pic>
        <p:sp>
          <p:nvSpPr>
            <p:cNvPr id="4" name="Circular 3"/>
            <p:cNvSpPr/>
            <p:nvPr/>
          </p:nvSpPr>
          <p:spPr>
            <a:xfrm rot="2691308">
              <a:off x="5405034" y="2031332"/>
              <a:ext cx="320431" cy="296975"/>
            </a:xfrm>
            <a:prstGeom prst="pie">
              <a:avLst>
                <a:gd name="adj1" fmla="val 0"/>
                <a:gd name="adj2" fmla="val 460558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Circular 13"/>
            <p:cNvSpPr/>
            <p:nvPr/>
          </p:nvSpPr>
          <p:spPr>
            <a:xfrm rot="9640439">
              <a:off x="5387057" y="1992712"/>
              <a:ext cx="320431" cy="296975"/>
            </a:xfrm>
            <a:prstGeom prst="pie">
              <a:avLst>
                <a:gd name="adj1" fmla="val 0"/>
                <a:gd name="adj2" fmla="val 460558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Circular 14"/>
            <p:cNvSpPr/>
            <p:nvPr/>
          </p:nvSpPr>
          <p:spPr>
            <a:xfrm rot="17372715">
              <a:off x="5433101" y="2000229"/>
              <a:ext cx="320431" cy="296975"/>
            </a:xfrm>
            <a:prstGeom prst="pie">
              <a:avLst>
                <a:gd name="adj1" fmla="val 0"/>
                <a:gd name="adj2" fmla="val 460558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Circular 15"/>
            <p:cNvSpPr/>
            <p:nvPr/>
          </p:nvSpPr>
          <p:spPr>
            <a:xfrm rot="2691308">
              <a:off x="7452326" y="1763368"/>
              <a:ext cx="320431" cy="296975"/>
            </a:xfrm>
            <a:prstGeom prst="pie">
              <a:avLst>
                <a:gd name="adj1" fmla="val 0"/>
                <a:gd name="adj2" fmla="val 460558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Circular 18"/>
            <p:cNvSpPr/>
            <p:nvPr/>
          </p:nvSpPr>
          <p:spPr>
            <a:xfrm rot="9373201">
              <a:off x="7431316" y="1706321"/>
              <a:ext cx="320431" cy="296975"/>
            </a:xfrm>
            <a:prstGeom prst="pie">
              <a:avLst>
                <a:gd name="adj1" fmla="val 0"/>
                <a:gd name="adj2" fmla="val 460558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Circular 19"/>
            <p:cNvSpPr/>
            <p:nvPr/>
          </p:nvSpPr>
          <p:spPr>
            <a:xfrm rot="16545180">
              <a:off x="7472269" y="1719397"/>
              <a:ext cx="320431" cy="296975"/>
            </a:xfrm>
            <a:prstGeom prst="pie">
              <a:avLst>
                <a:gd name="adj1" fmla="val 0"/>
                <a:gd name="adj2" fmla="val 460558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7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C34E9-EC7A-45BB-AEDD-DE2CEC38D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802" y="3429000"/>
            <a:ext cx="8279237" cy="2649749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/>
              <a:t>Two new sites are going to be deployed in cross-border corridors</a:t>
            </a:r>
            <a:endParaRPr lang="en-US" sz="1800" dirty="0"/>
          </a:p>
          <a:p>
            <a:pPr lvl="1" algn="just">
              <a:spcAft>
                <a:spcPts val="600"/>
              </a:spcAft>
            </a:pPr>
            <a:r>
              <a:rPr lang="en-US" sz="1800" dirty="0"/>
              <a:t>An axial site that will cover the A3 motorway over the new bridge (</a:t>
            </a:r>
            <a:r>
              <a:rPr lang="en-US" sz="1800" dirty="0" smtClean="0"/>
              <a:t>UC1</a:t>
            </a:r>
            <a:r>
              <a:rPr lang="en-US" sz="1800" dirty="0"/>
              <a:t>, </a:t>
            </a:r>
            <a:r>
              <a:rPr lang="en-US" sz="1800" dirty="0" smtClean="0"/>
              <a:t>UC2</a:t>
            </a:r>
            <a:r>
              <a:rPr lang="en-US" sz="1800" dirty="0"/>
              <a:t>).</a:t>
            </a:r>
          </a:p>
          <a:p>
            <a:pPr lvl="1" algn="just">
              <a:spcAft>
                <a:spcPts val="600"/>
              </a:spcAft>
            </a:pPr>
            <a:r>
              <a:rPr lang="en-US" sz="1800" dirty="0"/>
              <a:t>Two small cells that will provide dedicated coverage on the old train bridge </a:t>
            </a:r>
            <a:r>
              <a:rPr lang="en-US" sz="1800"/>
              <a:t>(</a:t>
            </a:r>
            <a:r>
              <a:rPr lang="en-US" sz="1800" smtClean="0"/>
              <a:t>UC3</a:t>
            </a:r>
            <a:r>
              <a:rPr lang="en-US" sz="1800" dirty="0"/>
              <a:t>)</a:t>
            </a:r>
          </a:p>
          <a:p>
            <a:pPr algn="just"/>
            <a:r>
              <a:rPr lang="en-US" sz="2200" dirty="0"/>
              <a:t>Spectrum – 5G NR on 3.7 GHz and 4G anchor on 1800 MHz</a:t>
            </a:r>
          </a:p>
          <a:p>
            <a:pPr algn="just"/>
            <a:r>
              <a:rPr lang="en-US" sz="2200" dirty="0"/>
              <a:t>Backhaul – 10 Gbps P2P Fiber to IP WAN/MPLS</a:t>
            </a:r>
          </a:p>
          <a:p>
            <a:pPr algn="just"/>
            <a:r>
              <a:rPr lang="en-US" sz="2200" dirty="0"/>
              <a:t>Sync – GNSS and PTP T-GM G.8275.1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C4E499-46B5-4502-A5A2-63CCB4A9366E}"/>
              </a:ext>
            </a:extLst>
          </p:cNvPr>
          <p:cNvGraphicFramePr>
            <a:graphicFrameLocks noGrp="1"/>
          </p:cNvGraphicFramePr>
          <p:nvPr/>
        </p:nvGraphicFramePr>
        <p:xfrm>
          <a:off x="4111706" y="2102126"/>
          <a:ext cx="6997728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1931742">
                  <a:extLst>
                    <a:ext uri="{9D8B030D-6E8A-4147-A177-3AD203B41FA5}">
                      <a16:colId xmlns:a16="http://schemas.microsoft.com/office/drawing/2014/main" val="1252549890"/>
                    </a:ext>
                  </a:extLst>
                </a:gridCol>
                <a:gridCol w="714704">
                  <a:extLst>
                    <a:ext uri="{9D8B030D-6E8A-4147-A177-3AD203B41FA5}">
                      <a16:colId xmlns:a16="http://schemas.microsoft.com/office/drawing/2014/main" val="288198841"/>
                    </a:ext>
                  </a:extLst>
                </a:gridCol>
                <a:gridCol w="1435809">
                  <a:extLst>
                    <a:ext uri="{9D8B030D-6E8A-4147-A177-3AD203B41FA5}">
                      <a16:colId xmlns:a16="http://schemas.microsoft.com/office/drawing/2014/main" val="2478749283"/>
                    </a:ext>
                  </a:extLst>
                </a:gridCol>
                <a:gridCol w="974428">
                  <a:extLst>
                    <a:ext uri="{9D8B030D-6E8A-4147-A177-3AD203B41FA5}">
                      <a16:colId xmlns:a16="http://schemas.microsoft.com/office/drawing/2014/main" val="3589007503"/>
                    </a:ext>
                  </a:extLst>
                </a:gridCol>
                <a:gridCol w="1063012">
                  <a:extLst>
                    <a:ext uri="{9D8B030D-6E8A-4147-A177-3AD203B41FA5}">
                      <a16:colId xmlns:a16="http://schemas.microsoft.com/office/drawing/2014/main" val="2852894978"/>
                    </a:ext>
                  </a:extLst>
                </a:gridCol>
                <a:gridCol w="878033">
                  <a:extLst>
                    <a:ext uri="{9D8B030D-6E8A-4147-A177-3AD203B41FA5}">
                      <a16:colId xmlns:a16="http://schemas.microsoft.com/office/drawing/2014/main" val="4241552860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SITE_NAME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SECTOR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TYPE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LATITUDE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LONGITUDE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AZIMUTH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4845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VALENCA_NEW_BRIDGE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MACRO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42.02939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-8.65064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072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VALENCA_NEW_BRIDGE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MACRO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42.02939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-8.65064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48959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VALENCA_OLD_BRIDGE_A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SMALL CELL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42.03507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-8.64525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60241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VALENCA_OLD_BRIDGE_B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SMALL CELL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42.03507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-8.64525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455211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5F167649-8F93-4621-BC8B-6B8551256B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2212" y="365828"/>
            <a:ext cx="1264393" cy="1264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F79CD1-EF0A-4940-95C4-9BB70BB2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2" y="1843322"/>
            <a:ext cx="2775284" cy="43214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48870E-03C8-4DBF-959B-282EF114E352}"/>
              </a:ext>
            </a:extLst>
          </p:cNvPr>
          <p:cNvSpPr txBox="1">
            <a:spLocks/>
          </p:cNvSpPr>
          <p:nvPr/>
        </p:nvSpPr>
        <p:spPr>
          <a:xfrm>
            <a:off x="874799" y="318810"/>
            <a:ext cx="10545262" cy="13296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5G infrastructure</a:t>
            </a:r>
            <a:br>
              <a:rPr lang="en-US" sz="3600" dirty="0"/>
            </a:br>
            <a:r>
              <a:rPr lang="en-GB" sz="2500" b="0" i="1" dirty="0" smtClean="0"/>
              <a:t>5G </a:t>
            </a:r>
            <a:r>
              <a:rPr lang="en-GB" sz="2500" b="0" i="1" dirty="0"/>
              <a:t>Radio Access Network.</a:t>
            </a:r>
            <a:r>
              <a:rPr lang="en-US" sz="2400" dirty="0"/>
              <a:t/>
            </a:r>
            <a:br>
              <a:rPr lang="en-US" sz="24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82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8EAAFA-843E-4FD8-9B01-BA042CA6E66B}"/>
              </a:ext>
            </a:extLst>
          </p:cNvPr>
          <p:cNvSpPr txBox="1">
            <a:spLocks/>
          </p:cNvSpPr>
          <p:nvPr/>
        </p:nvSpPr>
        <p:spPr>
          <a:xfrm>
            <a:off x="874799" y="360000"/>
            <a:ext cx="10515444" cy="167066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5G </a:t>
            </a:r>
            <a:r>
              <a:rPr lang="en-US" sz="4000" dirty="0">
                <a:solidFill>
                  <a:srgbClr val="5C8E93"/>
                </a:solidFill>
              </a:rPr>
              <a:t>infrastructure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GB" sz="2500" b="0" i="1" dirty="0"/>
              <a:t>Handover Area Adjustment</a:t>
            </a:r>
            <a:endParaRPr lang="en-US" sz="2500" b="0" i="1" dirty="0"/>
          </a:p>
        </p:txBody>
      </p:sp>
      <p:grpSp>
        <p:nvGrpSpPr>
          <p:cNvPr id="7" name="Group 57">
            <a:extLst>
              <a:ext uri="{FF2B5EF4-FFF2-40B4-BE49-F238E27FC236}">
                <a16:creationId xmlns:a16="http://schemas.microsoft.com/office/drawing/2014/main" id="{49CBD55A-5CF6-477D-9F2D-1EA9DB395EBC}"/>
              </a:ext>
            </a:extLst>
          </p:cNvPr>
          <p:cNvGrpSpPr/>
          <p:nvPr/>
        </p:nvGrpSpPr>
        <p:grpSpPr>
          <a:xfrm>
            <a:off x="5633075" y="853029"/>
            <a:ext cx="6279932" cy="5206376"/>
            <a:chOff x="5412827" y="536819"/>
            <a:chExt cx="6279932" cy="5206376"/>
          </a:xfrm>
        </p:grpSpPr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1F44EA41-56F7-4EC7-A9F3-73F9DC635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2827" y="536819"/>
              <a:ext cx="6279932" cy="5191319"/>
            </a:xfrm>
            <a:prstGeom prst="rect">
              <a:avLst/>
            </a:prstGeom>
            <a:ln w="38100">
              <a:noFill/>
              <a:prstDash val="dash"/>
              <a:headEnd type="none" w="med" len="med"/>
              <a:tailEnd type="none" w="med" len="med"/>
            </a:ln>
          </p:spPr>
        </p:pic>
        <p:cxnSp>
          <p:nvCxnSpPr>
            <p:cNvPr id="9" name="Straight Arrow Connector 18">
              <a:extLst>
                <a:ext uri="{FF2B5EF4-FFF2-40B4-BE49-F238E27FC236}">
                  <a16:creationId xmlns:a16="http://schemas.microsoft.com/office/drawing/2014/main" id="{B4D316DF-2C94-4F12-A258-74467FA74251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H="1" flipV="1">
              <a:off x="8812703" y="3103067"/>
              <a:ext cx="558805" cy="728918"/>
            </a:xfrm>
            <a:prstGeom prst="straightConnector1">
              <a:avLst/>
            </a:prstGeom>
            <a:ln w="31750" cap="flat" cmpd="sng" algn="ctr">
              <a:solidFill>
                <a:srgbClr val="FFC000"/>
              </a:solidFill>
              <a:prstDash val="solid"/>
              <a:round/>
              <a:headEnd type="arrow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EA0BE5C7-E240-4568-99C4-412B4D21B351}"/>
                </a:ext>
              </a:extLst>
            </p:cNvPr>
            <p:cNvGrpSpPr/>
            <p:nvPr/>
          </p:nvGrpSpPr>
          <p:grpSpPr>
            <a:xfrm>
              <a:off x="6231492" y="600277"/>
              <a:ext cx="4933483" cy="5142918"/>
              <a:chOff x="3677474" y="1420079"/>
              <a:chExt cx="4933483" cy="5142918"/>
            </a:xfrm>
          </p:grpSpPr>
          <p:cxnSp>
            <p:nvCxnSpPr>
              <p:cNvPr id="13" name="Straight Arrow Connector 15">
                <a:extLst>
                  <a:ext uri="{FF2B5EF4-FFF2-40B4-BE49-F238E27FC236}">
                    <a16:creationId xmlns:a16="http://schemas.microsoft.com/office/drawing/2014/main" id="{5ED2D160-3D61-443C-992F-6A339A55E086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5555848" y="2951544"/>
                <a:ext cx="532697" cy="714850"/>
              </a:xfrm>
              <a:prstGeom prst="straightConnector1">
                <a:avLst/>
              </a:prstGeom>
              <a:ln w="31750" cap="flat" cmpd="sng" algn="ctr">
                <a:solidFill>
                  <a:srgbClr val="FFC000"/>
                </a:solidFill>
                <a:prstDash val="solid"/>
                <a:round/>
                <a:headEnd type="arrow" w="med" len="med"/>
                <a:tailEnd type="none" w="med" len="med"/>
              </a:ln>
              <a:effectLst>
                <a:glow rad="76200">
                  <a:schemeClr val="bg1">
                    <a:alpha val="44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14" name="Group 3">
                <a:extLst>
                  <a:ext uri="{FF2B5EF4-FFF2-40B4-BE49-F238E27FC236}">
                    <a16:creationId xmlns:a16="http://schemas.microsoft.com/office/drawing/2014/main" id="{D97BC1F9-D0B3-4DDD-8BB9-FD0067686D7D}"/>
                  </a:ext>
                </a:extLst>
              </p:cNvPr>
              <p:cNvGrpSpPr/>
              <p:nvPr/>
            </p:nvGrpSpPr>
            <p:grpSpPr>
              <a:xfrm>
                <a:off x="3677474" y="1420079"/>
                <a:ext cx="4933483" cy="5142918"/>
                <a:chOff x="3677474" y="1420079"/>
                <a:chExt cx="4933483" cy="5142918"/>
              </a:xfrm>
            </p:grpSpPr>
            <p:grpSp>
              <p:nvGrpSpPr>
                <p:cNvPr id="15" name="Group 41">
                  <a:extLst>
                    <a:ext uri="{FF2B5EF4-FFF2-40B4-BE49-F238E27FC236}">
                      <a16:creationId xmlns:a16="http://schemas.microsoft.com/office/drawing/2014/main" id="{CDBC6587-E918-4070-85A2-C5638D323F2C}"/>
                    </a:ext>
                  </a:extLst>
                </p:cNvPr>
                <p:cNvGrpSpPr/>
                <p:nvPr/>
              </p:nvGrpSpPr>
              <p:grpSpPr>
                <a:xfrm>
                  <a:off x="3677474" y="1420079"/>
                  <a:ext cx="4933483" cy="5142918"/>
                  <a:chOff x="3677474" y="1420079"/>
                  <a:chExt cx="4933483" cy="5142918"/>
                </a:xfrm>
              </p:grpSpPr>
              <p:sp>
                <p:nvSpPr>
                  <p:cNvPr id="18" name="Arc 23">
                    <a:extLst>
                      <a:ext uri="{FF2B5EF4-FFF2-40B4-BE49-F238E27FC236}">
                        <a16:creationId xmlns:a16="http://schemas.microsoft.com/office/drawing/2014/main" id="{EDAC2112-FEB6-4F0F-BCE0-ABDC837012A2}"/>
                      </a:ext>
                    </a:extLst>
                  </p:cNvPr>
                  <p:cNvSpPr/>
                  <p:nvPr/>
                </p:nvSpPr>
                <p:spPr>
                  <a:xfrm rot="14364231">
                    <a:off x="5291915" y="3243954"/>
                    <a:ext cx="3166116" cy="3471969"/>
                  </a:xfrm>
                  <a:prstGeom prst="arc">
                    <a:avLst>
                      <a:gd name="adj1" fmla="val 16273678"/>
                      <a:gd name="adj2" fmla="val 5224691"/>
                    </a:avLst>
                  </a:prstGeom>
                  <a:ln w="28575">
                    <a:solidFill>
                      <a:srgbClr val="FFC000"/>
                    </a:solidFill>
                    <a:prstDash val="dash"/>
                    <a:headEnd type="none" w="med" len="med"/>
                    <a:tailEnd type="none" w="med" len="med"/>
                  </a:ln>
                  <a:effectLst>
                    <a:glow rad="38100">
                      <a:schemeClr val="bg1"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Arc 28">
                    <a:extLst>
                      <a:ext uri="{FF2B5EF4-FFF2-40B4-BE49-F238E27FC236}">
                        <a16:creationId xmlns:a16="http://schemas.microsoft.com/office/drawing/2014/main" id="{DD6F7169-7151-4042-AFD0-0D65E2A3E320}"/>
                      </a:ext>
                    </a:extLst>
                  </p:cNvPr>
                  <p:cNvSpPr/>
                  <p:nvPr/>
                </p:nvSpPr>
                <p:spPr>
                  <a:xfrm rot="3490664">
                    <a:off x="3977656" y="1119897"/>
                    <a:ext cx="2871606" cy="3471969"/>
                  </a:xfrm>
                  <a:prstGeom prst="arc">
                    <a:avLst>
                      <a:gd name="adj1" fmla="val 16273678"/>
                      <a:gd name="adj2" fmla="val 5409582"/>
                    </a:avLst>
                  </a:prstGeom>
                  <a:ln w="28575">
                    <a:solidFill>
                      <a:schemeClr val="tx2">
                        <a:lumMod val="50000"/>
                      </a:schemeClr>
                    </a:solidFill>
                    <a:prstDash val="dash"/>
                    <a:headEnd type="none" w="med" len="med"/>
                    <a:tailEnd type="none" w="med" len="med"/>
                  </a:ln>
                  <a:effectLst>
                    <a:glow rad="38100">
                      <a:schemeClr val="bg1"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Freeform: Shape 1">
                  <a:extLst>
                    <a:ext uri="{FF2B5EF4-FFF2-40B4-BE49-F238E27FC236}">
                      <a16:creationId xmlns:a16="http://schemas.microsoft.com/office/drawing/2014/main" id="{CD2D1912-6718-4959-8FA8-7CB9A8DB61F7}"/>
                    </a:ext>
                  </a:extLst>
                </p:cNvPr>
                <p:cNvSpPr/>
                <p:nvPr/>
              </p:nvSpPr>
              <p:spPr>
                <a:xfrm>
                  <a:off x="5359078" y="3391382"/>
                  <a:ext cx="1458411" cy="972274"/>
                </a:xfrm>
                <a:custGeom>
                  <a:avLst/>
                  <a:gdLst>
                    <a:gd name="connsiteX0" fmla="*/ 0 w 1458411"/>
                    <a:gd name="connsiteY0" fmla="*/ 972274 h 972274"/>
                    <a:gd name="connsiteX1" fmla="*/ 138897 w 1458411"/>
                    <a:gd name="connsiteY1" fmla="*/ 706056 h 972274"/>
                    <a:gd name="connsiteX2" fmla="*/ 381965 w 1458411"/>
                    <a:gd name="connsiteY2" fmla="*/ 497712 h 972274"/>
                    <a:gd name="connsiteX3" fmla="*/ 682907 w 1458411"/>
                    <a:gd name="connsiteY3" fmla="*/ 219919 h 972274"/>
                    <a:gd name="connsiteX4" fmla="*/ 995423 w 1458411"/>
                    <a:gd name="connsiteY4" fmla="*/ 81023 h 972274"/>
                    <a:gd name="connsiteX5" fmla="*/ 1261641 w 1458411"/>
                    <a:gd name="connsiteY5" fmla="*/ 11575 h 972274"/>
                    <a:gd name="connsiteX6" fmla="*/ 1458411 w 1458411"/>
                    <a:gd name="connsiteY6" fmla="*/ 0 h 972274"/>
                    <a:gd name="connsiteX7" fmla="*/ 1342664 w 1458411"/>
                    <a:gd name="connsiteY7" fmla="*/ 185195 h 972274"/>
                    <a:gd name="connsiteX8" fmla="*/ 1122745 w 1458411"/>
                    <a:gd name="connsiteY8" fmla="*/ 416689 h 972274"/>
                    <a:gd name="connsiteX9" fmla="*/ 879676 w 1458411"/>
                    <a:gd name="connsiteY9" fmla="*/ 625033 h 972274"/>
                    <a:gd name="connsiteX10" fmla="*/ 601884 w 1458411"/>
                    <a:gd name="connsiteY10" fmla="*/ 775504 h 972274"/>
                    <a:gd name="connsiteX11" fmla="*/ 347241 w 1458411"/>
                    <a:gd name="connsiteY11" fmla="*/ 891251 h 972274"/>
                    <a:gd name="connsiteX12" fmla="*/ 115747 w 1458411"/>
                    <a:gd name="connsiteY12" fmla="*/ 937550 h 972274"/>
                    <a:gd name="connsiteX13" fmla="*/ 0 w 1458411"/>
                    <a:gd name="connsiteY13" fmla="*/ 972274 h 97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8411" h="972274">
                      <a:moveTo>
                        <a:pt x="0" y="972274"/>
                      </a:moveTo>
                      <a:lnTo>
                        <a:pt x="138897" y="706056"/>
                      </a:lnTo>
                      <a:lnTo>
                        <a:pt x="381965" y="497712"/>
                      </a:lnTo>
                      <a:lnTo>
                        <a:pt x="682907" y="219919"/>
                      </a:lnTo>
                      <a:lnTo>
                        <a:pt x="995423" y="81023"/>
                      </a:lnTo>
                      <a:lnTo>
                        <a:pt x="1261641" y="11575"/>
                      </a:lnTo>
                      <a:lnTo>
                        <a:pt x="1458411" y="0"/>
                      </a:lnTo>
                      <a:lnTo>
                        <a:pt x="1342664" y="185195"/>
                      </a:lnTo>
                      <a:lnTo>
                        <a:pt x="1122745" y="416689"/>
                      </a:lnTo>
                      <a:lnTo>
                        <a:pt x="879676" y="625033"/>
                      </a:lnTo>
                      <a:lnTo>
                        <a:pt x="601884" y="775504"/>
                      </a:lnTo>
                      <a:lnTo>
                        <a:pt x="347241" y="891251"/>
                      </a:lnTo>
                      <a:lnTo>
                        <a:pt x="115747" y="937550"/>
                      </a:lnTo>
                      <a:lnTo>
                        <a:pt x="0" y="9722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77577538-94D9-442E-8F6E-85C8DE5C2141}"/>
                    </a:ext>
                  </a:extLst>
                </p:cNvPr>
                <p:cNvSpPr txBox="1"/>
                <p:nvPr/>
              </p:nvSpPr>
              <p:spPr>
                <a:xfrm rot="19586439">
                  <a:off x="5755808" y="3640743"/>
                  <a:ext cx="835613" cy="30777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1400" b="1" dirty="0"/>
                    <a:t>HO Area</a:t>
                  </a:r>
                  <a:endParaRPr lang="en-US" sz="1400" b="1" dirty="0" err="1"/>
                </a:p>
              </p:txBody>
            </p:sp>
          </p:grp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8FC6209-D87D-4AEB-A650-3DE506CF2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45201" y="4924408"/>
              <a:ext cx="594760" cy="594760"/>
            </a:xfrm>
            <a:prstGeom prst="rect">
              <a:avLst/>
            </a:prstGeom>
            <a:effectLst/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0357716-61F5-45A6-8E4F-F5D7BEBB7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944"/>
            <a:stretch/>
          </p:blipFill>
          <p:spPr>
            <a:xfrm>
              <a:off x="5531847" y="637306"/>
              <a:ext cx="759778" cy="691827"/>
            </a:xfrm>
            <a:prstGeom prst="rect">
              <a:avLst/>
            </a:prstGeom>
          </p:spPr>
        </p:pic>
      </p:grpSp>
      <p:grpSp>
        <p:nvGrpSpPr>
          <p:cNvPr id="20" name="Group 58">
            <a:extLst>
              <a:ext uri="{FF2B5EF4-FFF2-40B4-BE49-F238E27FC236}">
                <a16:creationId xmlns:a16="http://schemas.microsoft.com/office/drawing/2014/main" id="{D0C1DA31-21C0-4A49-8973-6B8882620371}"/>
              </a:ext>
            </a:extLst>
          </p:cNvPr>
          <p:cNvGrpSpPr/>
          <p:nvPr/>
        </p:nvGrpSpPr>
        <p:grpSpPr>
          <a:xfrm>
            <a:off x="342712" y="1643774"/>
            <a:ext cx="4754829" cy="2240891"/>
            <a:chOff x="259313" y="1399533"/>
            <a:chExt cx="4754829" cy="2240891"/>
          </a:xfrm>
        </p:grpSpPr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204BEED2-161A-4CCC-9EB3-77ACF4EFCEF5}"/>
                </a:ext>
              </a:extLst>
            </p:cNvPr>
            <p:cNvSpPr/>
            <p:nvPr/>
          </p:nvSpPr>
          <p:spPr>
            <a:xfrm>
              <a:off x="549881" y="1964925"/>
              <a:ext cx="4151586" cy="903890"/>
            </a:xfrm>
            <a:custGeom>
              <a:avLst/>
              <a:gdLst>
                <a:gd name="connsiteX0" fmla="*/ 0 w 4151586"/>
                <a:gd name="connsiteY0" fmla="*/ 0 h 903890"/>
                <a:gd name="connsiteX1" fmla="*/ 662151 w 4151586"/>
                <a:gd name="connsiteY1" fmla="*/ 42041 h 903890"/>
                <a:gd name="connsiteX2" fmla="*/ 924910 w 4151586"/>
                <a:gd name="connsiteY2" fmla="*/ 241738 h 903890"/>
                <a:gd name="connsiteX3" fmla="*/ 1282262 w 4151586"/>
                <a:gd name="connsiteY3" fmla="*/ 451945 h 903890"/>
                <a:gd name="connsiteX4" fmla="*/ 2112579 w 4151586"/>
                <a:gd name="connsiteY4" fmla="*/ 641131 h 903890"/>
                <a:gd name="connsiteX5" fmla="*/ 2753710 w 4151586"/>
                <a:gd name="connsiteY5" fmla="*/ 630621 h 903890"/>
                <a:gd name="connsiteX6" fmla="*/ 3573517 w 4151586"/>
                <a:gd name="connsiteY6" fmla="*/ 683172 h 903890"/>
                <a:gd name="connsiteX7" fmla="*/ 4151586 w 4151586"/>
                <a:gd name="connsiteY7" fmla="*/ 903890 h 90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1586" h="903890">
                  <a:moveTo>
                    <a:pt x="0" y="0"/>
                  </a:moveTo>
                  <a:cubicBezTo>
                    <a:pt x="253999" y="875"/>
                    <a:pt x="507999" y="1751"/>
                    <a:pt x="662151" y="42041"/>
                  </a:cubicBezTo>
                  <a:cubicBezTo>
                    <a:pt x="816303" y="82331"/>
                    <a:pt x="821558" y="173421"/>
                    <a:pt x="924910" y="241738"/>
                  </a:cubicBezTo>
                  <a:cubicBezTo>
                    <a:pt x="1028262" y="310055"/>
                    <a:pt x="1084317" y="385380"/>
                    <a:pt x="1282262" y="451945"/>
                  </a:cubicBezTo>
                  <a:cubicBezTo>
                    <a:pt x="1480207" y="518511"/>
                    <a:pt x="1867338" y="611352"/>
                    <a:pt x="2112579" y="641131"/>
                  </a:cubicBezTo>
                  <a:cubicBezTo>
                    <a:pt x="2357820" y="670910"/>
                    <a:pt x="2510221" y="623614"/>
                    <a:pt x="2753710" y="630621"/>
                  </a:cubicBezTo>
                  <a:cubicBezTo>
                    <a:pt x="2997199" y="637628"/>
                    <a:pt x="3340538" y="637627"/>
                    <a:pt x="3573517" y="683172"/>
                  </a:cubicBezTo>
                  <a:cubicBezTo>
                    <a:pt x="3806496" y="728717"/>
                    <a:pt x="3979041" y="816303"/>
                    <a:pt x="4151586" y="90389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4839B9F4-5F23-451F-8442-AC0A1C4CF16F}"/>
                </a:ext>
              </a:extLst>
            </p:cNvPr>
            <p:cNvSpPr/>
            <p:nvPr/>
          </p:nvSpPr>
          <p:spPr>
            <a:xfrm>
              <a:off x="567159" y="1803602"/>
              <a:ext cx="4139344" cy="1182670"/>
            </a:xfrm>
            <a:custGeom>
              <a:avLst/>
              <a:gdLst>
                <a:gd name="connsiteX0" fmla="*/ 0 w 4139344"/>
                <a:gd name="connsiteY0" fmla="*/ 1182670 h 1182670"/>
                <a:gd name="connsiteX1" fmla="*/ 613459 w 4139344"/>
                <a:gd name="connsiteY1" fmla="*/ 1147945 h 1182670"/>
                <a:gd name="connsiteX2" fmla="*/ 1122745 w 4139344"/>
                <a:gd name="connsiteY2" fmla="*/ 1032199 h 1182670"/>
                <a:gd name="connsiteX3" fmla="*/ 1354238 w 4139344"/>
                <a:gd name="connsiteY3" fmla="*/ 800705 h 1182670"/>
                <a:gd name="connsiteX4" fmla="*/ 1701479 w 4139344"/>
                <a:gd name="connsiteY4" fmla="*/ 684958 h 1182670"/>
                <a:gd name="connsiteX5" fmla="*/ 2037145 w 4139344"/>
                <a:gd name="connsiteY5" fmla="*/ 546062 h 1182670"/>
                <a:gd name="connsiteX6" fmla="*/ 2696902 w 4139344"/>
                <a:gd name="connsiteY6" fmla="*/ 395591 h 1182670"/>
                <a:gd name="connsiteX7" fmla="*/ 3067292 w 4139344"/>
                <a:gd name="connsiteY7" fmla="*/ 71500 h 1182670"/>
                <a:gd name="connsiteX8" fmla="*/ 3981692 w 4139344"/>
                <a:gd name="connsiteY8" fmla="*/ 2052 h 1182670"/>
                <a:gd name="connsiteX9" fmla="*/ 4132163 w 4139344"/>
                <a:gd name="connsiteY9" fmla="*/ 25201 h 118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39344" h="1182670">
                  <a:moveTo>
                    <a:pt x="0" y="1182670"/>
                  </a:moveTo>
                  <a:cubicBezTo>
                    <a:pt x="213167" y="1177846"/>
                    <a:pt x="426335" y="1173023"/>
                    <a:pt x="613459" y="1147945"/>
                  </a:cubicBezTo>
                  <a:cubicBezTo>
                    <a:pt x="800583" y="1122867"/>
                    <a:pt x="999282" y="1090072"/>
                    <a:pt x="1122745" y="1032199"/>
                  </a:cubicBezTo>
                  <a:cubicBezTo>
                    <a:pt x="1246208" y="974326"/>
                    <a:pt x="1257782" y="858579"/>
                    <a:pt x="1354238" y="800705"/>
                  </a:cubicBezTo>
                  <a:cubicBezTo>
                    <a:pt x="1450694" y="742831"/>
                    <a:pt x="1587661" y="727399"/>
                    <a:pt x="1701479" y="684958"/>
                  </a:cubicBezTo>
                  <a:cubicBezTo>
                    <a:pt x="1815297" y="642517"/>
                    <a:pt x="1871241" y="594290"/>
                    <a:pt x="2037145" y="546062"/>
                  </a:cubicBezTo>
                  <a:cubicBezTo>
                    <a:pt x="2203049" y="497834"/>
                    <a:pt x="2525211" y="474685"/>
                    <a:pt x="2696902" y="395591"/>
                  </a:cubicBezTo>
                  <a:cubicBezTo>
                    <a:pt x="2868593" y="316497"/>
                    <a:pt x="2853160" y="137090"/>
                    <a:pt x="3067292" y="71500"/>
                  </a:cubicBezTo>
                  <a:cubicBezTo>
                    <a:pt x="3281424" y="5910"/>
                    <a:pt x="3804214" y="9768"/>
                    <a:pt x="3981692" y="2052"/>
                  </a:cubicBezTo>
                  <a:cubicBezTo>
                    <a:pt x="4159170" y="-5664"/>
                    <a:pt x="4145666" y="9768"/>
                    <a:pt x="4132163" y="25201"/>
                  </a:cubicBezTo>
                </a:path>
              </a:pathLst>
            </a:custGeom>
            <a:ln>
              <a:solidFill>
                <a:srgbClr val="5C8E93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0B7810-C9C0-46E6-9A07-B34D14591CFF}"/>
                </a:ext>
              </a:extLst>
            </p:cNvPr>
            <p:cNvCxnSpPr/>
            <p:nvPr/>
          </p:nvCxnSpPr>
          <p:spPr>
            <a:xfrm flipV="1">
              <a:off x="549881" y="1444883"/>
              <a:ext cx="0" cy="17739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9">
              <a:extLst>
                <a:ext uri="{FF2B5EF4-FFF2-40B4-BE49-F238E27FC236}">
                  <a16:creationId xmlns:a16="http://schemas.microsoft.com/office/drawing/2014/main" id="{2B7B5EF2-D0D2-422A-B23E-970F713FDCB0}"/>
                </a:ext>
              </a:extLst>
            </p:cNvPr>
            <p:cNvCxnSpPr/>
            <p:nvPr/>
          </p:nvCxnSpPr>
          <p:spPr>
            <a:xfrm flipV="1">
              <a:off x="4701467" y="1399533"/>
              <a:ext cx="0" cy="17739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3CC787FB-8AED-4346-AE34-8F65CF061EA6}"/>
                </a:ext>
              </a:extLst>
            </p:cNvPr>
            <p:cNvSpPr txBox="1"/>
            <p:nvPr/>
          </p:nvSpPr>
          <p:spPr>
            <a:xfrm rot="16200000">
              <a:off x="-273525" y="2195503"/>
              <a:ext cx="1373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b="1" dirty="0">
                  <a:solidFill>
                    <a:srgbClr val="FFC000"/>
                  </a:solidFill>
                </a:rPr>
                <a:t>RSRP PT [dBm]</a:t>
              </a:r>
              <a:endParaRPr lang="en-US" sz="1400" b="1" dirty="0" err="1">
                <a:solidFill>
                  <a:srgbClr val="FFC000"/>
                </a:solidFill>
              </a:endParaRPr>
            </a:p>
          </p:txBody>
        </p:sp>
        <p:sp>
          <p:nvSpPr>
            <p:cNvPr id="26" name="TextBox 31">
              <a:extLst>
                <a:ext uri="{FF2B5EF4-FFF2-40B4-BE49-F238E27FC236}">
                  <a16:creationId xmlns:a16="http://schemas.microsoft.com/office/drawing/2014/main" id="{3F12AF86-9811-4474-A534-5D4EF64B562F}"/>
                </a:ext>
              </a:extLst>
            </p:cNvPr>
            <p:cNvSpPr txBox="1"/>
            <p:nvPr/>
          </p:nvSpPr>
          <p:spPr>
            <a:xfrm rot="16200000">
              <a:off x="4174906" y="2241048"/>
              <a:ext cx="13706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b="1" dirty="0">
                  <a:solidFill>
                    <a:srgbClr val="5C8E93"/>
                  </a:solidFill>
                </a:rPr>
                <a:t>RSRP SP [dBm]</a:t>
              </a:r>
              <a:endParaRPr lang="en-US" sz="1400" b="1" dirty="0" err="1">
                <a:solidFill>
                  <a:srgbClr val="5C8E93"/>
                </a:solidFill>
              </a:endParaRPr>
            </a:p>
          </p:txBody>
        </p:sp>
        <p:sp>
          <p:nvSpPr>
            <p:cNvPr id="27" name="Arrow: Left-Right 30">
              <a:extLst>
                <a:ext uri="{FF2B5EF4-FFF2-40B4-BE49-F238E27FC236}">
                  <a16:creationId xmlns:a16="http://schemas.microsoft.com/office/drawing/2014/main" id="{CB706762-BAAF-4A9E-B79D-CAA16D88453F}"/>
                </a:ext>
              </a:extLst>
            </p:cNvPr>
            <p:cNvSpPr/>
            <p:nvPr/>
          </p:nvSpPr>
          <p:spPr>
            <a:xfrm rot="5400000">
              <a:off x="2661600" y="2405906"/>
              <a:ext cx="289367" cy="117457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C86D264B-FDB3-4CB1-8E69-079D4CBE521A}"/>
                </a:ext>
              </a:extLst>
            </p:cNvPr>
            <p:cNvSpPr/>
            <p:nvPr/>
          </p:nvSpPr>
          <p:spPr>
            <a:xfrm>
              <a:off x="914805" y="1535929"/>
              <a:ext cx="18469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buClr>
                  <a:schemeClr val="accent1"/>
                </a:buClr>
                <a:defRPr/>
              </a:pPr>
              <a:r>
                <a:rPr lang="en-GB" sz="1400" dirty="0"/>
                <a:t>a3OffsetRsrpInterFreq</a:t>
              </a:r>
            </a:p>
          </p:txBody>
        </p:sp>
        <p:cxnSp>
          <p:nvCxnSpPr>
            <p:cNvPr id="29" name="Straight Arrow Connector 34">
              <a:extLst>
                <a:ext uri="{FF2B5EF4-FFF2-40B4-BE49-F238E27FC236}">
                  <a16:creationId xmlns:a16="http://schemas.microsoft.com/office/drawing/2014/main" id="{1111A76C-88E5-4196-B993-C0A69CF173C4}"/>
                </a:ext>
              </a:extLst>
            </p:cNvPr>
            <p:cNvCxnSpPr>
              <a:stCxn id="27" idx="5"/>
              <a:endCxn id="28" idx="2"/>
            </p:cNvCxnSpPr>
            <p:nvPr/>
          </p:nvCxnSpPr>
          <p:spPr>
            <a:xfrm flipH="1" flipV="1">
              <a:off x="1838295" y="1843706"/>
              <a:ext cx="938624" cy="620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36">
              <a:extLst>
                <a:ext uri="{FF2B5EF4-FFF2-40B4-BE49-F238E27FC236}">
                  <a16:creationId xmlns:a16="http://schemas.microsoft.com/office/drawing/2014/main" id="{8E74E399-A40B-443B-A105-D3E817ABDFBC}"/>
                </a:ext>
              </a:extLst>
            </p:cNvPr>
            <p:cNvCxnSpPr>
              <a:cxnSpLocks/>
              <a:stCxn id="27" idx="7"/>
            </p:cNvCxnSpPr>
            <p:nvPr/>
          </p:nvCxnSpPr>
          <p:spPr>
            <a:xfrm>
              <a:off x="2806283" y="2609318"/>
              <a:ext cx="0" cy="47096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42">
              <a:extLst>
                <a:ext uri="{FF2B5EF4-FFF2-40B4-BE49-F238E27FC236}">
                  <a16:creationId xmlns:a16="http://schemas.microsoft.com/office/drawing/2014/main" id="{B05C8E09-FBC5-4165-A86E-A396CD1F0014}"/>
                </a:ext>
              </a:extLst>
            </p:cNvPr>
            <p:cNvCxnSpPr>
              <a:cxnSpLocks/>
              <a:stCxn id="21" idx="5"/>
            </p:cNvCxnSpPr>
            <p:nvPr/>
          </p:nvCxnSpPr>
          <p:spPr>
            <a:xfrm>
              <a:off x="3303591" y="2595546"/>
              <a:ext cx="0" cy="4405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row: Left-Right 47">
              <a:extLst>
                <a:ext uri="{FF2B5EF4-FFF2-40B4-BE49-F238E27FC236}">
                  <a16:creationId xmlns:a16="http://schemas.microsoft.com/office/drawing/2014/main" id="{F6B2AD65-3A27-4064-9224-926E8BF85240}"/>
                </a:ext>
              </a:extLst>
            </p:cNvPr>
            <p:cNvSpPr/>
            <p:nvPr/>
          </p:nvSpPr>
          <p:spPr>
            <a:xfrm rot="10800000">
              <a:off x="2825278" y="2893744"/>
              <a:ext cx="453607" cy="153378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48">
              <a:extLst>
                <a:ext uri="{FF2B5EF4-FFF2-40B4-BE49-F238E27FC236}">
                  <a16:creationId xmlns:a16="http://schemas.microsoft.com/office/drawing/2014/main" id="{EE6CBF13-4ECA-4A5A-B87C-6A3EBC338B9B}"/>
                </a:ext>
              </a:extLst>
            </p:cNvPr>
            <p:cNvSpPr/>
            <p:nvPr/>
          </p:nvSpPr>
          <p:spPr>
            <a:xfrm>
              <a:off x="2437096" y="3332647"/>
              <a:ext cx="24701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buClr>
                  <a:schemeClr val="accent1"/>
                </a:buClr>
              </a:pPr>
              <a:r>
                <a:rPr lang="en-GB" sz="1400" dirty="0"/>
                <a:t>a3TimeToTriggerRsrpInterFreq</a:t>
              </a:r>
            </a:p>
          </p:txBody>
        </p:sp>
        <p:cxnSp>
          <p:nvCxnSpPr>
            <p:cNvPr id="34" name="Straight Arrow Connector 49">
              <a:extLst>
                <a:ext uri="{FF2B5EF4-FFF2-40B4-BE49-F238E27FC236}">
                  <a16:creationId xmlns:a16="http://schemas.microsoft.com/office/drawing/2014/main" id="{CB889DF0-7430-4DE3-BF16-CFE8B61FD456}"/>
                </a:ext>
              </a:extLst>
            </p:cNvPr>
            <p:cNvCxnSpPr>
              <a:cxnSpLocks/>
              <a:stCxn id="32" idx="1"/>
              <a:endCxn id="33" idx="0"/>
            </p:cNvCxnSpPr>
            <p:nvPr/>
          </p:nvCxnSpPr>
          <p:spPr>
            <a:xfrm>
              <a:off x="3052081" y="3008777"/>
              <a:ext cx="620097" cy="323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F82B1E2B-747F-4B12-84CD-C44A9C77E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91" y="4415717"/>
            <a:ext cx="5131176" cy="1517020"/>
          </a:xfrm>
        </p:spPr>
        <p:txBody>
          <a:bodyPr>
            <a:normAutofit/>
          </a:bodyPr>
          <a:lstStyle/>
          <a:p>
            <a:r>
              <a:rPr lang="en-US" sz="1800" dirty="0"/>
              <a:t>The HO area will be initial adjusted by changing cell power and antenna electrical tilts.</a:t>
            </a:r>
          </a:p>
          <a:p>
            <a:r>
              <a:rPr lang="en-US" sz="1800" dirty="0"/>
              <a:t>Fine tuning of HO area through adjustment of A3 event offset and time to trigger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41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240" y="1927860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accent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10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AD5A-0D1B-144E-A021-8DA49697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overview</a:t>
            </a:r>
            <a:endParaRPr lang="en-US" dirty="0"/>
          </a:p>
          <a:p>
            <a:r>
              <a:rPr lang="en-US" dirty="0" smtClean="0"/>
              <a:t>MNOs interconnection</a:t>
            </a:r>
            <a:endParaRPr lang="en-US" dirty="0"/>
          </a:p>
          <a:p>
            <a:r>
              <a:rPr lang="en-US" dirty="0" smtClean="0"/>
              <a:t>RAN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6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5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C0180F-BE1F-44F4-9B94-3596205CD6A1}"/>
              </a:ext>
            </a:extLst>
          </p:cNvPr>
          <p:cNvGraphicFramePr>
            <a:graphicFrameLocks noGrp="1"/>
          </p:cNvGraphicFramePr>
          <p:nvPr/>
        </p:nvGraphicFramePr>
        <p:xfrm>
          <a:off x="1303477" y="1452491"/>
          <a:ext cx="9585044" cy="13545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80997">
                  <a:extLst>
                    <a:ext uri="{9D8B030D-6E8A-4147-A177-3AD203B41FA5}">
                      <a16:colId xmlns:a16="http://schemas.microsoft.com/office/drawing/2014/main" val="1011551058"/>
                    </a:ext>
                  </a:extLst>
                </a:gridCol>
                <a:gridCol w="1315844">
                  <a:extLst>
                    <a:ext uri="{9D8B030D-6E8A-4147-A177-3AD203B41FA5}">
                      <a16:colId xmlns:a16="http://schemas.microsoft.com/office/drawing/2014/main" val="691508649"/>
                    </a:ext>
                  </a:extLst>
                </a:gridCol>
                <a:gridCol w="2241395">
                  <a:extLst>
                    <a:ext uri="{9D8B030D-6E8A-4147-A177-3AD203B41FA5}">
                      <a16:colId xmlns:a16="http://schemas.microsoft.com/office/drawing/2014/main" val="1185212629"/>
                    </a:ext>
                  </a:extLst>
                </a:gridCol>
                <a:gridCol w="2051824">
                  <a:extLst>
                    <a:ext uri="{9D8B030D-6E8A-4147-A177-3AD203B41FA5}">
                      <a16:colId xmlns:a16="http://schemas.microsoft.com/office/drawing/2014/main" val="3720040638"/>
                    </a:ext>
                  </a:extLst>
                </a:gridCol>
                <a:gridCol w="1694984">
                  <a:extLst>
                    <a:ext uri="{9D8B030D-6E8A-4147-A177-3AD203B41FA5}">
                      <a16:colId xmlns:a16="http://schemas.microsoft.com/office/drawing/2014/main" val="1858161222"/>
                    </a:ext>
                  </a:extLst>
                </a:gridCol>
              </a:tblGrid>
              <a:tr h="689050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600" noProof="0">
                          <a:effectLst/>
                        </a:rPr>
                        <a:t>3GPP Deployment Option</a:t>
                      </a:r>
                      <a:endParaRPr lang="en-GB" sz="1600" noProof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600" noProof="0">
                          <a:effectLst/>
                        </a:rPr>
                        <a:t>Number of gNBs</a:t>
                      </a:r>
                      <a:endParaRPr lang="en-GB" sz="1600" noProof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600" noProof="0">
                          <a:effectLst/>
                        </a:rPr>
                        <a:t>Experimentation Frequency</a:t>
                      </a:r>
                      <a:endParaRPr lang="en-GB" sz="1600" noProof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600" noProof="0">
                          <a:effectLst/>
                        </a:rPr>
                        <a:t>MEC</a:t>
                      </a:r>
                      <a:endParaRPr lang="en-GB" sz="1600" noProof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600" noProof="0">
                          <a:effectLst/>
                        </a:rPr>
                        <a:t>Roaming</a:t>
                      </a:r>
                      <a:endParaRPr lang="en-GB" sz="1600" noProof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3889329"/>
                  </a:ext>
                </a:extLst>
              </a:tr>
              <a:tr h="611368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1</a:t>
                      </a:r>
                      <a:r>
                        <a:rPr lang="en-GB" sz="1400" baseline="30000" noProof="0" dirty="0">
                          <a:effectLst/>
                        </a:rPr>
                        <a:t>st</a:t>
                      </a:r>
                      <a:r>
                        <a:rPr lang="en-GB" sz="1400" noProof="0" dirty="0">
                          <a:effectLst/>
                        </a:rPr>
                        <a:t>  Phase - NSA Option 3x</a:t>
                      </a:r>
                    </a:p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en-GB" sz="1400" noProof="0" dirty="0"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400" baseline="30000" noProof="0" dirty="0"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noProof="0" dirty="0"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 Phase - SA Option 2</a:t>
                      </a:r>
                      <a:r>
                        <a:rPr lang="en-GB" sz="1400" baseline="0" noProof="0" dirty="0"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 (to be confirmed)</a:t>
                      </a:r>
                      <a:endParaRPr lang="en-GB" sz="1800" noProof="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400" noProof="0">
                          <a:effectLst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4G - 1800 MHz (B3)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5G - 3.5 GHz (n78)</a:t>
                      </a:r>
                      <a:endParaRPr lang="en-GB" sz="1800" noProof="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Distributed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(Far edge &amp; central)</a:t>
                      </a:r>
                      <a:endParaRPr lang="en-GB" sz="1800" noProof="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HR/LBO</a:t>
                      </a:r>
                      <a:endParaRPr lang="en-GB" sz="1800" noProof="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507995"/>
                  </a:ext>
                </a:extLst>
              </a:tr>
            </a:tbl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D83D965-CBCD-4E0C-BC62-47330F02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37" y="3322217"/>
            <a:ext cx="10774725" cy="225241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200" dirty="0"/>
              <a:t>MEC deployment in order to accomplish with latency requirements, working as a Local Breakout of the traffic</a:t>
            </a:r>
            <a:r>
              <a:rPr lang="en-US" sz="2200" dirty="0" smtClean="0"/>
              <a:t>.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/>
              <a:t>Multi-PLMN solution will be used in order to separate commercial traffic from trial traffic</a:t>
            </a:r>
            <a:r>
              <a:rPr lang="en-US" sz="2200" dirty="0" smtClean="0"/>
              <a:t>.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/>
              <a:t>Roaming will be tested with Home Routing and Local Breakout procedures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In total 8 gNB sites will be installed to cover the trial areas</a:t>
            </a:r>
            <a:r>
              <a:rPr lang="en-US" sz="2200" dirty="0" smtClean="0"/>
              <a:t>.</a:t>
            </a:r>
            <a:endParaRPr lang="en-US" sz="1100" dirty="0"/>
          </a:p>
          <a:p>
            <a:pPr algn="just"/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AA3B63-5F6B-4040-AAD0-F0E8532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99" y="318810"/>
            <a:ext cx="9469927" cy="729733"/>
          </a:xfrm>
        </p:spPr>
        <p:txBody>
          <a:bodyPr>
            <a:noAutofit/>
          </a:bodyPr>
          <a:lstStyle/>
          <a:p>
            <a:r>
              <a:rPr lang="en-US" sz="3600" dirty="0"/>
              <a:t>5G infrastructure</a:t>
            </a:r>
            <a:br>
              <a:rPr lang="en-US" sz="3600" dirty="0"/>
            </a:br>
            <a:r>
              <a:rPr lang="en-US" sz="2400" b="0" i="1" dirty="0" smtClean="0"/>
              <a:t>ES-PT </a:t>
            </a:r>
            <a:r>
              <a:rPr lang="en-US" sz="2400" b="0" i="1" dirty="0"/>
              <a:t>CBC 5G Deployment</a:t>
            </a:r>
            <a:r>
              <a:rPr lang="en-US" sz="2400" dirty="0"/>
              <a:t/>
            </a:r>
            <a:br>
              <a:rPr lang="en-US" sz="24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19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86D8FF94-F97C-4ECC-9A23-173A9D6B3858}"/>
              </a:ext>
            </a:extLst>
          </p:cNvPr>
          <p:cNvSpPr/>
          <p:nvPr/>
        </p:nvSpPr>
        <p:spPr>
          <a:xfrm>
            <a:off x="231158" y="5762537"/>
            <a:ext cx="6456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5G NSA Option 3x</a:t>
            </a:r>
          </a:p>
          <a:p>
            <a:r>
              <a:rPr lang="en-US" sz="1600" dirty="0"/>
              <a:t>ETSI MEC deployed with distributed SGW with Local Breakout (SGW-LBO)</a:t>
            </a:r>
            <a:endParaRPr lang="pt-PT" sz="1600" dirty="0"/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896CC566-13D4-44C5-BADE-DF72D6D87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99" y="318810"/>
            <a:ext cx="9469927" cy="729733"/>
          </a:xfrm>
        </p:spPr>
        <p:txBody>
          <a:bodyPr>
            <a:noAutofit/>
          </a:bodyPr>
          <a:lstStyle/>
          <a:p>
            <a:r>
              <a:rPr lang="en-US" sz="3600" dirty="0"/>
              <a:t>5G infrastructure</a:t>
            </a:r>
            <a:br>
              <a:rPr lang="en-US" sz="3600" dirty="0"/>
            </a:br>
            <a:r>
              <a:rPr lang="en-US" sz="2400" b="0" i="1" dirty="0" smtClean="0"/>
              <a:t>ES-PT </a:t>
            </a:r>
            <a:r>
              <a:rPr lang="en-US" sz="2400" b="0" i="1" dirty="0"/>
              <a:t>CBC E2E Architecture</a:t>
            </a:r>
            <a:r>
              <a:rPr lang="en-US" sz="2400" dirty="0"/>
              <a:t/>
            </a:r>
            <a:br>
              <a:rPr lang="en-US" sz="2400" dirty="0"/>
            </a:br>
            <a:endParaRPr lang="en-US" sz="3600" dirty="0"/>
          </a:p>
        </p:txBody>
      </p:sp>
      <p:grpSp>
        <p:nvGrpSpPr>
          <p:cNvPr id="99" name="Grupo 98"/>
          <p:cNvGrpSpPr/>
          <p:nvPr/>
        </p:nvGrpSpPr>
        <p:grpSpPr>
          <a:xfrm>
            <a:off x="1034844" y="1062500"/>
            <a:ext cx="10122312" cy="4700037"/>
            <a:chOff x="417011" y="733124"/>
            <a:chExt cx="11381701" cy="5629458"/>
          </a:xfrm>
        </p:grpSpPr>
        <p:grpSp>
          <p:nvGrpSpPr>
            <p:cNvPr id="100" name="Group 205">
              <a:extLst>
                <a:ext uri="{FF2B5EF4-FFF2-40B4-BE49-F238E27FC236}">
                  <a16:creationId xmlns:a16="http://schemas.microsoft.com/office/drawing/2014/main" id="{B658E00D-B9F0-485B-BB1C-6B4AA0388555}"/>
                </a:ext>
              </a:extLst>
            </p:cNvPr>
            <p:cNvGrpSpPr/>
            <p:nvPr/>
          </p:nvGrpSpPr>
          <p:grpSpPr>
            <a:xfrm>
              <a:off x="417011" y="733124"/>
              <a:ext cx="11381701" cy="5629458"/>
              <a:chOff x="421591" y="1030404"/>
              <a:chExt cx="11381701" cy="5629458"/>
            </a:xfrm>
          </p:grpSpPr>
          <p:cxnSp>
            <p:nvCxnSpPr>
              <p:cNvPr id="122" name="Connector: Elbow 185">
                <a:extLst>
                  <a:ext uri="{FF2B5EF4-FFF2-40B4-BE49-F238E27FC236}">
                    <a16:creationId xmlns:a16="http://schemas.microsoft.com/office/drawing/2014/main" id="{897E7802-0E08-406A-864B-6DE761112ED3}"/>
                  </a:ext>
                </a:extLst>
              </p:cNvPr>
              <p:cNvCxnSpPr>
                <a:cxnSpLocks/>
                <a:stCxn id="212" idx="2"/>
                <a:endCxn id="157" idx="0"/>
              </p:cNvCxnSpPr>
              <p:nvPr/>
            </p:nvCxnSpPr>
            <p:spPr>
              <a:xfrm rot="5400000">
                <a:off x="7658721" y="4025071"/>
                <a:ext cx="853901" cy="2162567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or: Elbow 181">
                <a:extLst>
                  <a:ext uri="{FF2B5EF4-FFF2-40B4-BE49-F238E27FC236}">
                    <a16:creationId xmlns:a16="http://schemas.microsoft.com/office/drawing/2014/main" id="{B590549E-F6AB-42A2-833F-95B230C80A56}"/>
                  </a:ext>
                </a:extLst>
              </p:cNvPr>
              <p:cNvCxnSpPr>
                <a:cxnSpLocks/>
                <a:stCxn id="207" idx="2"/>
                <a:endCxn id="157" idx="2"/>
              </p:cNvCxnSpPr>
              <p:nvPr/>
            </p:nvCxnSpPr>
            <p:spPr>
              <a:xfrm rot="16200000" flipH="1">
                <a:off x="4163274" y="4650397"/>
                <a:ext cx="863545" cy="902271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or: Elbow 170">
                <a:extLst>
                  <a:ext uri="{FF2B5EF4-FFF2-40B4-BE49-F238E27FC236}">
                    <a16:creationId xmlns:a16="http://schemas.microsoft.com/office/drawing/2014/main" id="{E0D402A2-CEEF-4471-B1E1-7B7EE1458ED0}"/>
                  </a:ext>
                </a:extLst>
              </p:cNvPr>
              <p:cNvCxnSpPr>
                <a:cxnSpLocks/>
                <a:stCxn id="182" idx="0"/>
                <a:endCxn id="101" idx="1"/>
              </p:cNvCxnSpPr>
              <p:nvPr/>
            </p:nvCxnSpPr>
            <p:spPr>
              <a:xfrm rot="16200000" flipH="1">
                <a:off x="1831337" y="3349497"/>
                <a:ext cx="322084" cy="1917301"/>
              </a:xfrm>
              <a:prstGeom prst="bentConnector4">
                <a:avLst>
                  <a:gd name="adj1" fmla="val 101279"/>
                  <a:gd name="adj2" fmla="val 5660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58">
                <a:extLst>
                  <a:ext uri="{FF2B5EF4-FFF2-40B4-BE49-F238E27FC236}">
                    <a16:creationId xmlns:a16="http://schemas.microsoft.com/office/drawing/2014/main" id="{5E801C85-886E-465B-BA69-F5B458493176}"/>
                  </a:ext>
                </a:extLst>
              </p:cNvPr>
              <p:cNvCxnSpPr>
                <a:cxnSpLocks/>
                <a:stCxn id="172" idx="2"/>
                <a:endCxn id="162" idx="0"/>
              </p:cNvCxnSpPr>
              <p:nvPr/>
            </p:nvCxnSpPr>
            <p:spPr>
              <a:xfrm flipH="1">
                <a:off x="10977170" y="4042411"/>
                <a:ext cx="7698" cy="159218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48">
                <a:extLst>
                  <a:ext uri="{FF2B5EF4-FFF2-40B4-BE49-F238E27FC236}">
                    <a16:creationId xmlns:a16="http://schemas.microsoft.com/office/drawing/2014/main" id="{5B87FF7C-7E1C-44DA-9CC1-DD63F8A1EA7A}"/>
                  </a:ext>
                </a:extLst>
              </p:cNvPr>
              <p:cNvCxnSpPr>
                <a:cxnSpLocks/>
                <a:stCxn id="172" idx="2"/>
                <a:endCxn id="160" idx="0"/>
              </p:cNvCxnSpPr>
              <p:nvPr/>
            </p:nvCxnSpPr>
            <p:spPr>
              <a:xfrm flipH="1">
                <a:off x="10053588" y="4042411"/>
                <a:ext cx="931280" cy="159218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49">
                <a:extLst>
                  <a:ext uri="{FF2B5EF4-FFF2-40B4-BE49-F238E27FC236}">
                    <a16:creationId xmlns:a16="http://schemas.microsoft.com/office/drawing/2014/main" id="{11EA7C49-5751-4797-910A-0CCBA04A0AAE}"/>
                  </a:ext>
                </a:extLst>
              </p:cNvPr>
              <p:cNvCxnSpPr>
                <a:cxnSpLocks/>
                <a:stCxn id="174" idx="2"/>
                <a:endCxn id="162" idx="0"/>
              </p:cNvCxnSpPr>
              <p:nvPr/>
            </p:nvCxnSpPr>
            <p:spPr>
              <a:xfrm>
                <a:off x="10053588" y="4031464"/>
                <a:ext cx="923582" cy="16031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50">
                <a:extLst>
                  <a:ext uri="{FF2B5EF4-FFF2-40B4-BE49-F238E27FC236}">
                    <a16:creationId xmlns:a16="http://schemas.microsoft.com/office/drawing/2014/main" id="{215215FC-B3EC-48BA-89C1-2097AAD2FBBA}"/>
                  </a:ext>
                </a:extLst>
              </p:cNvPr>
              <p:cNvCxnSpPr>
                <a:cxnSpLocks/>
                <a:stCxn id="166" idx="0"/>
                <a:endCxn id="160" idx="0"/>
              </p:cNvCxnSpPr>
              <p:nvPr/>
            </p:nvCxnSpPr>
            <p:spPr>
              <a:xfrm>
                <a:off x="10026088" y="4106115"/>
                <a:ext cx="27500" cy="152848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40">
                <a:extLst>
                  <a:ext uri="{FF2B5EF4-FFF2-40B4-BE49-F238E27FC236}">
                    <a16:creationId xmlns:a16="http://schemas.microsoft.com/office/drawing/2014/main" id="{A30CE6BE-6587-4D20-88EC-9597C8069DB3}"/>
                  </a:ext>
                </a:extLst>
              </p:cNvPr>
              <p:cNvCxnSpPr>
                <a:cxnSpLocks/>
                <a:endCxn id="200" idx="0"/>
              </p:cNvCxnSpPr>
              <p:nvPr/>
            </p:nvCxnSpPr>
            <p:spPr>
              <a:xfrm flipH="1">
                <a:off x="1890369" y="5031244"/>
                <a:ext cx="1812852" cy="60335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Cloud 75">
                <a:extLst>
                  <a:ext uri="{FF2B5EF4-FFF2-40B4-BE49-F238E27FC236}">
                    <a16:creationId xmlns:a16="http://schemas.microsoft.com/office/drawing/2014/main" id="{1080847E-6280-41EF-A022-319904EA2B5A}"/>
                  </a:ext>
                </a:extLst>
              </p:cNvPr>
              <p:cNvSpPr/>
              <p:nvPr/>
            </p:nvSpPr>
            <p:spPr>
              <a:xfrm>
                <a:off x="5040084" y="1314059"/>
                <a:ext cx="1417806" cy="682626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Internet</a:t>
                </a:r>
              </a:p>
            </p:txBody>
          </p:sp>
          <p:grpSp>
            <p:nvGrpSpPr>
              <p:cNvPr id="132" name="Group 94">
                <a:extLst>
                  <a:ext uri="{FF2B5EF4-FFF2-40B4-BE49-F238E27FC236}">
                    <a16:creationId xmlns:a16="http://schemas.microsoft.com/office/drawing/2014/main" id="{10FA3C66-E24A-44D6-AD09-69EA0659AF0D}"/>
                  </a:ext>
                </a:extLst>
              </p:cNvPr>
              <p:cNvGrpSpPr/>
              <p:nvPr/>
            </p:nvGrpSpPr>
            <p:grpSpPr>
              <a:xfrm>
                <a:off x="7812549" y="4158391"/>
                <a:ext cx="1750719" cy="856458"/>
                <a:chOff x="4070409" y="4446797"/>
                <a:chExt cx="1750719" cy="856458"/>
              </a:xfrm>
            </p:grpSpPr>
            <p:grpSp>
              <p:nvGrpSpPr>
                <p:cNvPr id="209" name="Group 93">
                  <a:extLst>
                    <a:ext uri="{FF2B5EF4-FFF2-40B4-BE49-F238E27FC236}">
                      <a16:creationId xmlns:a16="http://schemas.microsoft.com/office/drawing/2014/main" id="{09D8C7C8-629D-4B84-9A5C-F3DAFDD51BFC}"/>
                    </a:ext>
                  </a:extLst>
                </p:cNvPr>
                <p:cNvGrpSpPr/>
                <p:nvPr/>
              </p:nvGrpSpPr>
              <p:grpSpPr>
                <a:xfrm>
                  <a:off x="5167373" y="4567760"/>
                  <a:ext cx="549928" cy="687060"/>
                  <a:chOff x="5170329" y="4747080"/>
                  <a:chExt cx="549928" cy="687060"/>
                </a:xfrm>
              </p:grpSpPr>
              <p:pic>
                <p:nvPicPr>
                  <p:cNvPr id="212" name="Graphic 89">
                    <a:extLst>
                      <a:ext uri="{FF2B5EF4-FFF2-40B4-BE49-F238E27FC236}">
                        <a16:creationId xmlns:a16="http://schemas.microsoft.com/office/drawing/2014/main" id="{DB8452A7-83D8-4ECE-B288-F7BBB22C62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27746" y="4747080"/>
                    <a:ext cx="400050" cy="400050"/>
                  </a:xfrm>
                  <a:prstGeom prst="rect">
                    <a:avLst/>
                  </a:prstGeom>
                </p:spPr>
              </p:pic>
              <p:sp>
                <p:nvSpPr>
                  <p:cNvPr id="213" name="TextBox 90">
                    <a:extLst>
                      <a:ext uri="{FF2B5EF4-FFF2-40B4-BE49-F238E27FC236}">
                        <a16:creationId xmlns:a16="http://schemas.microsoft.com/office/drawing/2014/main" id="{8482729B-D06E-4220-B473-3F76C5349AA5}"/>
                      </a:ext>
                    </a:extLst>
                  </p:cNvPr>
                  <p:cNvSpPr txBox="1"/>
                  <p:nvPr/>
                </p:nvSpPr>
                <p:spPr>
                  <a:xfrm>
                    <a:off x="5170329" y="5172530"/>
                    <a:ext cx="549928" cy="2616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rgbClr val="00B0F0"/>
                        </a:solidFill>
                      </a:rPr>
                      <a:t>vMEC</a:t>
                    </a:r>
                  </a:p>
                </p:txBody>
              </p:sp>
            </p:grpSp>
            <p:sp>
              <p:nvSpPr>
                <p:cNvPr id="210" name="Rectangle: Rounded Corners 91">
                  <a:extLst>
                    <a:ext uri="{FF2B5EF4-FFF2-40B4-BE49-F238E27FC236}">
                      <a16:creationId xmlns:a16="http://schemas.microsoft.com/office/drawing/2014/main" id="{885585C5-EC58-4925-9750-4713FDD052D6}"/>
                    </a:ext>
                  </a:extLst>
                </p:cNvPr>
                <p:cNvSpPr/>
                <p:nvPr/>
              </p:nvSpPr>
              <p:spPr>
                <a:xfrm>
                  <a:off x="4070409" y="4446797"/>
                  <a:ext cx="1750719" cy="856458"/>
                </a:xfrm>
                <a:prstGeom prst="roundRect">
                  <a:avLst>
                    <a:gd name="adj" fmla="val 8975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92">
                  <a:extLst>
                    <a:ext uri="{FF2B5EF4-FFF2-40B4-BE49-F238E27FC236}">
                      <a16:creationId xmlns:a16="http://schemas.microsoft.com/office/drawing/2014/main" id="{DC9D628F-E0D8-48DA-9E73-F62E50BAE3AF}"/>
                    </a:ext>
                  </a:extLst>
                </p:cNvPr>
                <p:cNvSpPr txBox="1"/>
                <p:nvPr/>
              </p:nvSpPr>
              <p:spPr>
                <a:xfrm>
                  <a:off x="4166795" y="4501089"/>
                  <a:ext cx="86889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/>
                    <a:t>Braga MEC</a:t>
                  </a:r>
                </a:p>
              </p:txBody>
            </p:sp>
          </p:grpSp>
          <p:cxnSp>
            <p:nvCxnSpPr>
              <p:cNvPr id="133" name="Connector: Elbow 99">
                <a:extLst>
                  <a:ext uri="{FF2B5EF4-FFF2-40B4-BE49-F238E27FC236}">
                    <a16:creationId xmlns:a16="http://schemas.microsoft.com/office/drawing/2014/main" id="{60A956F7-3AAF-4963-930C-6B30464A7014}"/>
                  </a:ext>
                </a:extLst>
              </p:cNvPr>
              <p:cNvCxnSpPr>
                <a:cxnSpLocks/>
                <a:stCxn id="198" idx="0"/>
                <a:endCxn id="131" idx="2"/>
              </p:cNvCxnSpPr>
              <p:nvPr/>
            </p:nvCxnSpPr>
            <p:spPr>
              <a:xfrm rot="5400000" flipH="1" flipV="1">
                <a:off x="2553682" y="119050"/>
                <a:ext cx="954478" cy="4027122"/>
              </a:xfrm>
              <a:prstGeom prst="bentConnector2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03">
                <a:extLst>
                  <a:ext uri="{FF2B5EF4-FFF2-40B4-BE49-F238E27FC236}">
                    <a16:creationId xmlns:a16="http://schemas.microsoft.com/office/drawing/2014/main" id="{5ACC659F-2878-4E4E-A859-B8AEF48BEF43}"/>
                  </a:ext>
                </a:extLst>
              </p:cNvPr>
              <p:cNvCxnSpPr>
                <a:cxnSpLocks/>
                <a:endCxn id="202" idx="0"/>
              </p:cNvCxnSpPr>
              <p:nvPr/>
            </p:nvCxnSpPr>
            <p:spPr>
              <a:xfrm>
                <a:off x="2117333" y="4479998"/>
                <a:ext cx="1665449" cy="115787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06">
                <a:extLst>
                  <a:ext uri="{FF2B5EF4-FFF2-40B4-BE49-F238E27FC236}">
                    <a16:creationId xmlns:a16="http://schemas.microsoft.com/office/drawing/2014/main" id="{121D2CFF-A6FC-4FDD-9B0E-B547B1DD3339}"/>
                  </a:ext>
                </a:extLst>
              </p:cNvPr>
              <p:cNvGrpSpPr/>
              <p:nvPr/>
            </p:nvGrpSpPr>
            <p:grpSpPr>
              <a:xfrm>
                <a:off x="2644208" y="3986359"/>
                <a:ext cx="1865252" cy="1029447"/>
                <a:chOff x="4070409" y="4273808"/>
                <a:chExt cx="1865252" cy="1029447"/>
              </a:xfrm>
            </p:grpSpPr>
            <p:grpSp>
              <p:nvGrpSpPr>
                <p:cNvPr id="204" name="Group 107">
                  <a:extLst>
                    <a:ext uri="{FF2B5EF4-FFF2-40B4-BE49-F238E27FC236}">
                      <a16:creationId xmlns:a16="http://schemas.microsoft.com/office/drawing/2014/main" id="{4D1CD46E-4181-4592-812C-BCC6202180DE}"/>
                    </a:ext>
                  </a:extLst>
                </p:cNvPr>
                <p:cNvGrpSpPr/>
                <p:nvPr/>
              </p:nvGrpSpPr>
              <p:grpSpPr>
                <a:xfrm>
                  <a:off x="5167373" y="4557159"/>
                  <a:ext cx="619712" cy="697661"/>
                  <a:chOff x="5170329" y="4736479"/>
                  <a:chExt cx="619712" cy="697661"/>
                </a:xfrm>
              </p:grpSpPr>
              <p:pic>
                <p:nvPicPr>
                  <p:cNvPr id="207" name="Graphic 110">
                    <a:extLst>
                      <a:ext uri="{FF2B5EF4-FFF2-40B4-BE49-F238E27FC236}">
                        <a16:creationId xmlns:a16="http://schemas.microsoft.com/office/drawing/2014/main" id="{F41DBE5E-E531-4642-B66C-77DA95D4C5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73042" y="4736479"/>
                    <a:ext cx="400050" cy="400050"/>
                  </a:xfrm>
                  <a:prstGeom prst="rect">
                    <a:avLst/>
                  </a:prstGeom>
                </p:spPr>
              </p:pic>
              <p:sp>
                <p:nvSpPr>
                  <p:cNvPr id="208" name="TextBox 111">
                    <a:extLst>
                      <a:ext uri="{FF2B5EF4-FFF2-40B4-BE49-F238E27FC236}">
                        <a16:creationId xmlns:a16="http://schemas.microsoft.com/office/drawing/2014/main" id="{556D5A91-3789-4F05-B013-203A465BAB63}"/>
                      </a:ext>
                    </a:extLst>
                  </p:cNvPr>
                  <p:cNvSpPr txBox="1"/>
                  <p:nvPr/>
                </p:nvSpPr>
                <p:spPr>
                  <a:xfrm>
                    <a:off x="5170329" y="5172530"/>
                    <a:ext cx="619712" cy="2616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rgbClr val="00B0F0"/>
                        </a:solidFill>
                      </a:rPr>
                      <a:t>vMEC</a:t>
                    </a:r>
                  </a:p>
                </p:txBody>
              </p:sp>
            </p:grpSp>
            <p:sp>
              <p:nvSpPr>
                <p:cNvPr id="205" name="Rectangle: Rounded Corners 108">
                  <a:extLst>
                    <a:ext uri="{FF2B5EF4-FFF2-40B4-BE49-F238E27FC236}">
                      <a16:creationId xmlns:a16="http://schemas.microsoft.com/office/drawing/2014/main" id="{48743666-ED5C-45E5-9637-737A171752E8}"/>
                    </a:ext>
                  </a:extLst>
                </p:cNvPr>
                <p:cNvSpPr/>
                <p:nvPr/>
              </p:nvSpPr>
              <p:spPr>
                <a:xfrm>
                  <a:off x="4070409" y="4273808"/>
                  <a:ext cx="1865252" cy="1029447"/>
                </a:xfrm>
                <a:prstGeom prst="roundRect">
                  <a:avLst>
                    <a:gd name="adj" fmla="val 8975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extBox 109">
                  <a:extLst>
                    <a:ext uri="{FF2B5EF4-FFF2-40B4-BE49-F238E27FC236}">
                      <a16:creationId xmlns:a16="http://schemas.microsoft.com/office/drawing/2014/main" id="{ED108E3E-F20A-4559-9692-602CDF83124F}"/>
                    </a:ext>
                  </a:extLst>
                </p:cNvPr>
                <p:cNvSpPr txBox="1"/>
                <p:nvPr/>
              </p:nvSpPr>
              <p:spPr>
                <a:xfrm>
                  <a:off x="4112363" y="4279614"/>
                  <a:ext cx="79489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/>
                    <a:t>Vigo MEC</a:t>
                  </a:r>
                </a:p>
              </p:txBody>
            </p:sp>
          </p:grpSp>
          <p:cxnSp>
            <p:nvCxnSpPr>
              <p:cNvPr id="136" name="Straight Connector 112">
                <a:extLst>
                  <a:ext uri="{FF2B5EF4-FFF2-40B4-BE49-F238E27FC236}">
                    <a16:creationId xmlns:a16="http://schemas.microsoft.com/office/drawing/2014/main" id="{873EA4B4-F9A1-4F0E-8A80-8853C88A50D5}"/>
                  </a:ext>
                </a:extLst>
              </p:cNvPr>
              <p:cNvCxnSpPr>
                <a:cxnSpLocks/>
                <a:stCxn id="191" idx="2"/>
                <a:endCxn id="200" idx="0"/>
              </p:cNvCxnSpPr>
              <p:nvPr/>
            </p:nvCxnSpPr>
            <p:spPr>
              <a:xfrm flipH="1">
                <a:off x="1890369" y="4116060"/>
                <a:ext cx="6802" cy="151853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15">
                <a:extLst>
                  <a:ext uri="{FF2B5EF4-FFF2-40B4-BE49-F238E27FC236}">
                    <a16:creationId xmlns:a16="http://schemas.microsoft.com/office/drawing/2014/main" id="{735858AB-D9DD-42FF-A353-E05861FDB723}"/>
                  </a:ext>
                </a:extLst>
              </p:cNvPr>
              <p:cNvSpPr txBox="1"/>
              <p:nvPr/>
            </p:nvSpPr>
            <p:spPr>
              <a:xfrm>
                <a:off x="2101453" y="4534475"/>
                <a:ext cx="43954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S1-C</a:t>
                </a:r>
              </a:p>
            </p:txBody>
          </p:sp>
          <p:cxnSp>
            <p:nvCxnSpPr>
              <p:cNvPr id="138" name="Connector: Elbow 116">
                <a:extLst>
                  <a:ext uri="{FF2B5EF4-FFF2-40B4-BE49-F238E27FC236}">
                    <a16:creationId xmlns:a16="http://schemas.microsoft.com/office/drawing/2014/main" id="{0A48F7BB-2A7E-4B13-BDA0-6276623AA71D}"/>
                  </a:ext>
                </a:extLst>
              </p:cNvPr>
              <p:cNvCxnSpPr>
                <a:cxnSpLocks/>
                <a:stCxn id="131" idx="0"/>
                <a:endCxn id="179" idx="0"/>
              </p:cNvCxnSpPr>
              <p:nvPr/>
            </p:nvCxnSpPr>
            <p:spPr>
              <a:xfrm>
                <a:off x="6456708" y="1655372"/>
                <a:ext cx="4516639" cy="944139"/>
              </a:xfrm>
              <a:prstGeom prst="bentConnector2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39" name="TextBox 119">
                <a:extLst>
                  <a:ext uri="{FF2B5EF4-FFF2-40B4-BE49-F238E27FC236}">
                    <a16:creationId xmlns:a16="http://schemas.microsoft.com/office/drawing/2014/main" id="{FB6230B2-EFEE-4114-8EDF-5C22D881F992}"/>
                  </a:ext>
                </a:extLst>
              </p:cNvPr>
              <p:cNvSpPr txBox="1"/>
              <p:nvPr/>
            </p:nvSpPr>
            <p:spPr>
              <a:xfrm>
                <a:off x="681833" y="2279552"/>
                <a:ext cx="3706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SGi</a:t>
                </a:r>
              </a:p>
            </p:txBody>
          </p:sp>
          <p:sp>
            <p:nvSpPr>
              <p:cNvPr id="140" name="TextBox 120">
                <a:extLst>
                  <a:ext uri="{FF2B5EF4-FFF2-40B4-BE49-F238E27FC236}">
                    <a16:creationId xmlns:a16="http://schemas.microsoft.com/office/drawing/2014/main" id="{33AEF359-5E41-4AEB-9878-F645F720928C}"/>
                  </a:ext>
                </a:extLst>
              </p:cNvPr>
              <p:cNvSpPr txBox="1"/>
              <p:nvPr/>
            </p:nvSpPr>
            <p:spPr>
              <a:xfrm>
                <a:off x="11007649" y="2318637"/>
                <a:ext cx="3706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SGi</a:t>
                </a:r>
              </a:p>
            </p:txBody>
          </p:sp>
          <p:grpSp>
            <p:nvGrpSpPr>
              <p:cNvPr id="141" name="Group 127">
                <a:extLst>
                  <a:ext uri="{FF2B5EF4-FFF2-40B4-BE49-F238E27FC236}">
                    <a16:creationId xmlns:a16="http://schemas.microsoft.com/office/drawing/2014/main" id="{7C656712-3713-4640-8FDB-73BB41092616}"/>
                  </a:ext>
                </a:extLst>
              </p:cNvPr>
              <p:cNvGrpSpPr/>
              <p:nvPr/>
            </p:nvGrpSpPr>
            <p:grpSpPr>
              <a:xfrm>
                <a:off x="3406442" y="5637876"/>
                <a:ext cx="814252" cy="1021986"/>
                <a:chOff x="3685842" y="5625176"/>
                <a:chExt cx="814252" cy="1021986"/>
              </a:xfrm>
            </p:grpSpPr>
            <p:pic>
              <p:nvPicPr>
                <p:cNvPr id="202" name="Graphic 102">
                  <a:extLst>
                    <a:ext uri="{FF2B5EF4-FFF2-40B4-BE49-F238E27FC236}">
                      <a16:creationId xmlns:a16="http://schemas.microsoft.com/office/drawing/2014/main" id="{5ED95276-8EB9-4BDE-8EA4-C002FAD73D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5842" y="5625176"/>
                  <a:ext cx="752680" cy="752680"/>
                </a:xfrm>
                <a:prstGeom prst="rect">
                  <a:avLst/>
                </a:prstGeom>
              </p:spPr>
            </p:pic>
            <p:sp>
              <p:nvSpPr>
                <p:cNvPr id="203" name="TextBox 125">
                  <a:extLst>
                    <a:ext uri="{FF2B5EF4-FFF2-40B4-BE49-F238E27FC236}">
                      <a16:creationId xmlns:a16="http://schemas.microsoft.com/office/drawing/2014/main" id="{755D2364-27DE-4DCC-BC9A-0C410D50FF6C}"/>
                    </a:ext>
                  </a:extLst>
                </p:cNvPr>
                <p:cNvSpPr txBox="1"/>
                <p:nvPr/>
              </p:nvSpPr>
              <p:spPr>
                <a:xfrm>
                  <a:off x="3879865" y="6385552"/>
                  <a:ext cx="62022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00B0F0"/>
                      </a:solidFill>
                    </a:rPr>
                    <a:t>5G gNB</a:t>
                  </a:r>
                </a:p>
              </p:txBody>
            </p:sp>
          </p:grpSp>
          <p:grpSp>
            <p:nvGrpSpPr>
              <p:cNvPr id="142" name="Group 128">
                <a:extLst>
                  <a:ext uri="{FF2B5EF4-FFF2-40B4-BE49-F238E27FC236}">
                    <a16:creationId xmlns:a16="http://schemas.microsoft.com/office/drawing/2014/main" id="{2FCF5DE5-6396-4534-A502-1C5785781043}"/>
                  </a:ext>
                </a:extLst>
              </p:cNvPr>
              <p:cNvGrpSpPr/>
              <p:nvPr/>
            </p:nvGrpSpPr>
            <p:grpSpPr>
              <a:xfrm>
                <a:off x="1514029" y="5634596"/>
                <a:ext cx="793573" cy="1025266"/>
                <a:chOff x="1793429" y="5621896"/>
                <a:chExt cx="793573" cy="1025266"/>
              </a:xfrm>
            </p:grpSpPr>
            <p:pic>
              <p:nvPicPr>
                <p:cNvPr id="200" name="Graphic 2">
                  <a:extLst>
                    <a:ext uri="{FF2B5EF4-FFF2-40B4-BE49-F238E27FC236}">
                      <a16:creationId xmlns:a16="http://schemas.microsoft.com/office/drawing/2014/main" id="{D3991665-6543-4693-B9A0-80B080773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3429" y="5621896"/>
                  <a:ext cx="752680" cy="752680"/>
                </a:xfrm>
                <a:prstGeom prst="rect">
                  <a:avLst/>
                </a:prstGeom>
              </p:spPr>
            </p:pic>
            <p:sp>
              <p:nvSpPr>
                <p:cNvPr id="201" name="TextBox 126">
                  <a:extLst>
                    <a:ext uri="{FF2B5EF4-FFF2-40B4-BE49-F238E27FC236}">
                      <a16:creationId xmlns:a16="http://schemas.microsoft.com/office/drawing/2014/main" id="{58605881-9AC0-46CC-B248-8D7C1473DA70}"/>
                    </a:ext>
                  </a:extLst>
                </p:cNvPr>
                <p:cNvSpPr txBox="1"/>
                <p:nvPr/>
              </p:nvSpPr>
              <p:spPr>
                <a:xfrm>
                  <a:off x="1966773" y="6385552"/>
                  <a:ext cx="62022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00B0F0"/>
                      </a:solidFill>
                    </a:rPr>
                    <a:t>4G eNB</a:t>
                  </a:r>
                </a:p>
              </p:txBody>
            </p:sp>
          </p:grpSp>
          <p:cxnSp>
            <p:nvCxnSpPr>
              <p:cNvPr id="143" name="Straight Connector 129">
                <a:extLst>
                  <a:ext uri="{FF2B5EF4-FFF2-40B4-BE49-F238E27FC236}">
                    <a16:creationId xmlns:a16="http://schemas.microsoft.com/office/drawing/2014/main" id="{2BBF853E-A0EE-4573-874C-B51B8E4535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1172" y="5049142"/>
                <a:ext cx="0" cy="58545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32">
                <a:extLst>
                  <a:ext uri="{FF2B5EF4-FFF2-40B4-BE49-F238E27FC236}">
                    <a16:creationId xmlns:a16="http://schemas.microsoft.com/office/drawing/2014/main" id="{9C772865-DDB5-45B8-BD2A-10084352D6A5}"/>
                  </a:ext>
                </a:extLst>
              </p:cNvPr>
              <p:cNvSpPr txBox="1"/>
              <p:nvPr/>
            </p:nvSpPr>
            <p:spPr>
              <a:xfrm>
                <a:off x="2298837" y="5296819"/>
                <a:ext cx="45397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S1-U</a:t>
                </a:r>
              </a:p>
            </p:txBody>
          </p:sp>
          <p:grpSp>
            <p:nvGrpSpPr>
              <p:cNvPr id="145" name="Group 138">
                <a:extLst>
                  <a:ext uri="{FF2B5EF4-FFF2-40B4-BE49-F238E27FC236}">
                    <a16:creationId xmlns:a16="http://schemas.microsoft.com/office/drawing/2014/main" id="{3A2BD687-91F2-4266-B0EB-5952F8670DE8}"/>
                  </a:ext>
                </a:extLst>
              </p:cNvPr>
              <p:cNvGrpSpPr/>
              <p:nvPr/>
            </p:nvGrpSpPr>
            <p:grpSpPr>
              <a:xfrm>
                <a:off x="421591" y="1948159"/>
                <a:ext cx="2151501" cy="3106441"/>
                <a:chOff x="700991" y="1935459"/>
                <a:chExt cx="2151501" cy="3106441"/>
              </a:xfrm>
            </p:grpSpPr>
            <p:grpSp>
              <p:nvGrpSpPr>
                <p:cNvPr id="181" name="Group 32">
                  <a:extLst>
                    <a:ext uri="{FF2B5EF4-FFF2-40B4-BE49-F238E27FC236}">
                      <a16:creationId xmlns:a16="http://schemas.microsoft.com/office/drawing/2014/main" id="{1E90A009-C0A8-48E2-9B5B-E7806F8A55B6}"/>
                    </a:ext>
                  </a:extLst>
                </p:cNvPr>
                <p:cNvGrpSpPr/>
                <p:nvPr/>
              </p:nvGrpSpPr>
              <p:grpSpPr>
                <a:xfrm>
                  <a:off x="700991" y="1935459"/>
                  <a:ext cx="2151501" cy="3106441"/>
                  <a:chOff x="1234391" y="881359"/>
                  <a:chExt cx="2151501" cy="3106441"/>
                </a:xfrm>
              </p:grpSpPr>
              <p:sp>
                <p:nvSpPr>
                  <p:cNvPr id="184" name="Rectangle: Rounded Corners 30">
                    <a:extLst>
                      <a:ext uri="{FF2B5EF4-FFF2-40B4-BE49-F238E27FC236}">
                        <a16:creationId xmlns:a16="http://schemas.microsoft.com/office/drawing/2014/main" id="{1B9C24CB-193C-4CCD-8B73-E3F4CE4ED6BF}"/>
                      </a:ext>
                    </a:extLst>
                  </p:cNvPr>
                  <p:cNvSpPr/>
                  <p:nvPr/>
                </p:nvSpPr>
                <p:spPr>
                  <a:xfrm>
                    <a:off x="1234391" y="881359"/>
                    <a:ext cx="2151501" cy="3106441"/>
                  </a:xfrm>
                  <a:prstGeom prst="roundRect">
                    <a:avLst>
                      <a:gd name="adj" fmla="val 8975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5" name="Straight Connector 24">
                    <a:extLst>
                      <a:ext uri="{FF2B5EF4-FFF2-40B4-BE49-F238E27FC236}">
                        <a16:creationId xmlns:a16="http://schemas.microsoft.com/office/drawing/2014/main" id="{B64A336A-0C00-4D60-ADB2-02B8611CCC54}"/>
                      </a:ext>
                    </a:extLst>
                  </p:cNvPr>
                  <p:cNvCxnSpPr>
                    <a:cxnSpLocks/>
                    <a:stCxn id="189" idx="3"/>
                    <a:endCxn id="191" idx="1"/>
                  </p:cNvCxnSpPr>
                  <p:nvPr/>
                </p:nvCxnSpPr>
                <p:spPr>
                  <a:xfrm>
                    <a:off x="2030184" y="2849235"/>
                    <a:ext cx="4797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21">
                    <a:extLst>
                      <a:ext uri="{FF2B5EF4-FFF2-40B4-BE49-F238E27FC236}">
                        <a16:creationId xmlns:a16="http://schemas.microsoft.com/office/drawing/2014/main" id="{F476620D-D3CB-4ED6-969E-AB454097AAD7}"/>
                      </a:ext>
                    </a:extLst>
                  </p:cNvPr>
                  <p:cNvCxnSpPr>
                    <a:cxnSpLocks/>
                    <a:stCxn id="196" idx="2"/>
                    <a:endCxn id="191" idx="0"/>
                  </p:cNvCxnSpPr>
                  <p:nvPr/>
                </p:nvCxnSpPr>
                <p:spPr>
                  <a:xfrm flipH="1">
                    <a:off x="2709971" y="1943100"/>
                    <a:ext cx="1022" cy="7061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20">
                    <a:extLst>
                      <a:ext uri="{FF2B5EF4-FFF2-40B4-BE49-F238E27FC236}">
                        <a16:creationId xmlns:a16="http://schemas.microsoft.com/office/drawing/2014/main" id="{636FF1C9-4E97-42F3-B5BA-F8E0C2D57474}"/>
                      </a:ext>
                    </a:extLst>
                  </p:cNvPr>
                  <p:cNvCxnSpPr>
                    <a:stCxn id="198" idx="2"/>
                    <a:endCxn id="189" idx="0"/>
                  </p:cNvCxnSpPr>
                  <p:nvPr/>
                </p:nvCxnSpPr>
                <p:spPr>
                  <a:xfrm flipH="1">
                    <a:off x="1830159" y="1943100"/>
                    <a:ext cx="1" cy="7061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8" name="Group 12">
                    <a:extLst>
                      <a:ext uri="{FF2B5EF4-FFF2-40B4-BE49-F238E27FC236}">
                        <a16:creationId xmlns:a16="http://schemas.microsoft.com/office/drawing/2014/main" id="{39ACC384-3A51-4433-8566-2B851225DD52}"/>
                      </a:ext>
                    </a:extLst>
                  </p:cNvPr>
                  <p:cNvGrpSpPr/>
                  <p:nvPr/>
                </p:nvGrpSpPr>
                <p:grpSpPr>
                  <a:xfrm>
                    <a:off x="1572717" y="1543050"/>
                    <a:ext cx="514885" cy="687060"/>
                    <a:chOff x="1572717" y="1543050"/>
                    <a:chExt cx="514885" cy="687060"/>
                  </a:xfrm>
                </p:grpSpPr>
                <p:pic>
                  <p:nvPicPr>
                    <p:cNvPr id="198" name="Graphic 5">
                      <a:extLst>
                        <a:ext uri="{FF2B5EF4-FFF2-40B4-BE49-F238E27FC236}">
                          <a16:creationId xmlns:a16="http://schemas.microsoft.com/office/drawing/2014/main" id="{135B9477-9D43-463E-B98F-B2EE8F6D753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=""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30135" y="1543050"/>
                      <a:ext cx="400050" cy="4000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9" name="TextBox 9">
                      <a:extLst>
                        <a:ext uri="{FF2B5EF4-FFF2-40B4-BE49-F238E27FC236}">
                          <a16:creationId xmlns:a16="http://schemas.microsoft.com/office/drawing/2014/main" id="{229DDCE3-DA47-4375-A377-3E4E58000B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72717" y="1968500"/>
                      <a:ext cx="514885" cy="2616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>
                          <a:solidFill>
                            <a:srgbClr val="00B0F0"/>
                          </a:solidFill>
                        </a:rPr>
                        <a:t>P-GW</a:t>
                      </a:r>
                    </a:p>
                  </p:txBody>
                </p:sp>
              </p:grpSp>
              <p:pic>
                <p:nvPicPr>
                  <p:cNvPr id="189" name="Graphic 10">
                    <a:extLst>
                      <a:ext uri="{FF2B5EF4-FFF2-40B4-BE49-F238E27FC236}">
                        <a16:creationId xmlns:a16="http://schemas.microsoft.com/office/drawing/2014/main" id="{C9292CBF-3AAB-426A-8F54-B41A2BD930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30134" y="2649210"/>
                    <a:ext cx="400050" cy="400050"/>
                  </a:xfrm>
                  <a:prstGeom prst="rect">
                    <a:avLst/>
                  </a:prstGeom>
                </p:spPr>
              </p:pic>
              <p:grpSp>
                <p:nvGrpSpPr>
                  <p:cNvPr id="190" name="Group 15">
                    <a:extLst>
                      <a:ext uri="{FF2B5EF4-FFF2-40B4-BE49-F238E27FC236}">
                        <a16:creationId xmlns:a16="http://schemas.microsoft.com/office/drawing/2014/main" id="{68A712B3-8EF1-4677-95EE-D9B531B54055}"/>
                      </a:ext>
                    </a:extLst>
                  </p:cNvPr>
                  <p:cNvGrpSpPr/>
                  <p:nvPr/>
                </p:nvGrpSpPr>
                <p:grpSpPr>
                  <a:xfrm>
                    <a:off x="2509946" y="1543050"/>
                    <a:ext cx="401072" cy="687060"/>
                    <a:chOff x="2962612" y="1543050"/>
                    <a:chExt cx="401072" cy="687060"/>
                  </a:xfrm>
                </p:grpSpPr>
                <p:pic>
                  <p:nvPicPr>
                    <p:cNvPr id="196" name="Graphic 7">
                      <a:extLst>
                        <a:ext uri="{FF2B5EF4-FFF2-40B4-BE49-F238E27FC236}">
                          <a16:creationId xmlns:a16="http://schemas.microsoft.com/office/drawing/2014/main" id="{8E0CA5F0-DEA9-4B63-9651-53F8EF667C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=""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963634" y="1543050"/>
                      <a:ext cx="400050" cy="4000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7" name="TextBox 14">
                      <a:extLst>
                        <a:ext uri="{FF2B5EF4-FFF2-40B4-BE49-F238E27FC236}">
                          <a16:creationId xmlns:a16="http://schemas.microsoft.com/office/drawing/2014/main" id="{3850EEEE-4168-4B5B-A898-AA96FF9C58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62612" y="1968500"/>
                      <a:ext cx="401072" cy="2616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>
                          <a:solidFill>
                            <a:srgbClr val="00B0F0"/>
                          </a:solidFill>
                        </a:rPr>
                        <a:t>HSS</a:t>
                      </a:r>
                    </a:p>
                  </p:txBody>
                </p:sp>
              </p:grpSp>
              <p:pic>
                <p:nvPicPr>
                  <p:cNvPr id="191" name="Graphic 17">
                    <a:extLst>
                      <a:ext uri="{FF2B5EF4-FFF2-40B4-BE49-F238E27FC236}">
                        <a16:creationId xmlns:a16="http://schemas.microsoft.com/office/drawing/2014/main" id="{04EDD59A-9D6A-4611-9252-3B9712363D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9946" y="2649210"/>
                    <a:ext cx="400050" cy="400050"/>
                  </a:xfrm>
                  <a:prstGeom prst="rect">
                    <a:avLst/>
                  </a:prstGeom>
                </p:spPr>
              </p:pic>
              <p:sp>
                <p:nvSpPr>
                  <p:cNvPr id="192" name="TextBox 27">
                    <a:extLst>
                      <a:ext uri="{FF2B5EF4-FFF2-40B4-BE49-F238E27FC236}">
                        <a16:creationId xmlns:a16="http://schemas.microsoft.com/office/drawing/2014/main" id="{84FD4C4C-AACD-4904-97AB-1FF224E9A569}"/>
                      </a:ext>
                    </a:extLst>
                  </p:cNvPr>
                  <p:cNvSpPr txBox="1"/>
                  <p:nvPr/>
                </p:nvSpPr>
                <p:spPr>
                  <a:xfrm>
                    <a:off x="1497855" y="2279322"/>
                    <a:ext cx="32092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S5</a:t>
                    </a:r>
                  </a:p>
                </p:txBody>
              </p:sp>
              <p:sp>
                <p:nvSpPr>
                  <p:cNvPr id="193" name="TextBox 28">
                    <a:extLst>
                      <a:ext uri="{FF2B5EF4-FFF2-40B4-BE49-F238E27FC236}">
                        <a16:creationId xmlns:a16="http://schemas.microsoft.com/office/drawing/2014/main" id="{9FA52CAB-5A6E-4D1C-89E1-3982DB31DC62}"/>
                      </a:ext>
                    </a:extLst>
                  </p:cNvPr>
                  <p:cNvSpPr txBox="1"/>
                  <p:nvPr/>
                </p:nvSpPr>
                <p:spPr>
                  <a:xfrm>
                    <a:off x="2315822" y="2278063"/>
                    <a:ext cx="38824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S6a</a:t>
                    </a:r>
                  </a:p>
                </p:txBody>
              </p:sp>
              <p:sp>
                <p:nvSpPr>
                  <p:cNvPr id="194" name="TextBox 29">
                    <a:extLst>
                      <a:ext uri="{FF2B5EF4-FFF2-40B4-BE49-F238E27FC236}">
                        <a16:creationId xmlns:a16="http://schemas.microsoft.com/office/drawing/2014/main" id="{442254DB-948C-454C-ADDC-BA38F49EDC35}"/>
                      </a:ext>
                    </a:extLst>
                  </p:cNvPr>
                  <p:cNvSpPr txBox="1"/>
                  <p:nvPr/>
                </p:nvSpPr>
                <p:spPr>
                  <a:xfrm>
                    <a:off x="2073537" y="2587298"/>
                    <a:ext cx="39305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/>
                      <a:t>S11</a:t>
                    </a:r>
                  </a:p>
                </p:txBody>
              </p:sp>
              <p:sp>
                <p:nvSpPr>
                  <p:cNvPr id="195" name="TextBox 31">
                    <a:extLst>
                      <a:ext uri="{FF2B5EF4-FFF2-40B4-BE49-F238E27FC236}">
                        <a16:creationId xmlns:a16="http://schemas.microsoft.com/office/drawing/2014/main" id="{20B8E4D5-AD5D-4CA2-8054-20A2A155B3DD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008" y="956486"/>
                    <a:ext cx="124412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Madrid Lab Core</a:t>
                    </a:r>
                  </a:p>
                </p:txBody>
              </p:sp>
            </p:grpSp>
            <p:sp>
              <p:nvSpPr>
                <p:cNvPr id="182" name="TextBox 133">
                  <a:extLst>
                    <a:ext uri="{FF2B5EF4-FFF2-40B4-BE49-F238E27FC236}">
                      <a16:creationId xmlns:a16="http://schemas.microsoft.com/office/drawing/2014/main" id="{734F5ACB-BD91-45B2-A5A0-F35CF2FA17BB}"/>
                    </a:ext>
                  </a:extLst>
                </p:cNvPr>
                <p:cNvSpPr txBox="1"/>
                <p:nvPr/>
              </p:nvSpPr>
              <p:spPr>
                <a:xfrm>
                  <a:off x="1059694" y="4134405"/>
                  <a:ext cx="506870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00B0F0"/>
                      </a:solidFill>
                    </a:rPr>
                    <a:t>S-GW</a:t>
                  </a:r>
                </a:p>
              </p:txBody>
            </p:sp>
            <p:sp>
              <p:nvSpPr>
                <p:cNvPr id="183" name="TextBox 134">
                  <a:extLst>
                    <a:ext uri="{FF2B5EF4-FFF2-40B4-BE49-F238E27FC236}">
                      <a16:creationId xmlns:a16="http://schemas.microsoft.com/office/drawing/2014/main" id="{B8386A70-FC2F-4E26-BE88-A693E4953732}"/>
                    </a:ext>
                  </a:extLst>
                </p:cNvPr>
                <p:cNvSpPr txBox="1"/>
                <p:nvPr/>
              </p:nvSpPr>
              <p:spPr>
                <a:xfrm>
                  <a:off x="1922837" y="4134405"/>
                  <a:ext cx="494046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00B0F0"/>
                      </a:solidFill>
                    </a:rPr>
                    <a:t>MME</a:t>
                  </a:r>
                </a:p>
              </p:txBody>
            </p:sp>
          </p:grpSp>
          <p:grpSp>
            <p:nvGrpSpPr>
              <p:cNvPr id="146" name="Group 137">
                <a:extLst>
                  <a:ext uri="{FF2B5EF4-FFF2-40B4-BE49-F238E27FC236}">
                    <a16:creationId xmlns:a16="http://schemas.microsoft.com/office/drawing/2014/main" id="{943FCA86-206A-4760-82E6-A4FD9D959996}"/>
                  </a:ext>
                </a:extLst>
              </p:cNvPr>
              <p:cNvGrpSpPr/>
              <p:nvPr/>
            </p:nvGrpSpPr>
            <p:grpSpPr>
              <a:xfrm>
                <a:off x="7656772" y="1948158"/>
                <a:ext cx="4146520" cy="3180474"/>
                <a:chOff x="7402772" y="1935458"/>
                <a:chExt cx="4146520" cy="3180474"/>
              </a:xfrm>
            </p:grpSpPr>
            <p:grpSp>
              <p:nvGrpSpPr>
                <p:cNvPr id="164" name="Group 54">
                  <a:extLst>
                    <a:ext uri="{FF2B5EF4-FFF2-40B4-BE49-F238E27FC236}">
                      <a16:creationId xmlns:a16="http://schemas.microsoft.com/office/drawing/2014/main" id="{1252430C-C927-4873-B0DD-430AC875F1F4}"/>
                    </a:ext>
                  </a:extLst>
                </p:cNvPr>
                <p:cNvGrpSpPr/>
                <p:nvPr/>
              </p:nvGrpSpPr>
              <p:grpSpPr>
                <a:xfrm>
                  <a:off x="7402772" y="1935458"/>
                  <a:ext cx="4146520" cy="3180474"/>
                  <a:chOff x="-612804" y="881359"/>
                  <a:chExt cx="4146520" cy="3180474"/>
                </a:xfrm>
              </p:grpSpPr>
              <p:sp>
                <p:nvSpPr>
                  <p:cNvPr id="167" name="Rectangle: Rounded Corners 55">
                    <a:extLst>
                      <a:ext uri="{FF2B5EF4-FFF2-40B4-BE49-F238E27FC236}">
                        <a16:creationId xmlns:a16="http://schemas.microsoft.com/office/drawing/2014/main" id="{07686B8D-3263-4CE6-A353-77DD41451F0A}"/>
                      </a:ext>
                    </a:extLst>
                  </p:cNvPr>
                  <p:cNvSpPr/>
                  <p:nvPr/>
                </p:nvSpPr>
                <p:spPr>
                  <a:xfrm>
                    <a:off x="-612804" y="881359"/>
                    <a:ext cx="4146520" cy="3180474"/>
                  </a:xfrm>
                  <a:prstGeom prst="roundRect">
                    <a:avLst>
                      <a:gd name="adj" fmla="val 8975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8" name="Straight Connector 56">
                    <a:extLst>
                      <a:ext uri="{FF2B5EF4-FFF2-40B4-BE49-F238E27FC236}">
                        <a16:creationId xmlns:a16="http://schemas.microsoft.com/office/drawing/2014/main" id="{A0651BCC-A8F6-45F4-B5A2-61F955070792}"/>
                      </a:ext>
                    </a:extLst>
                  </p:cNvPr>
                  <p:cNvCxnSpPr>
                    <a:cxnSpLocks/>
                    <a:stCxn id="172" idx="1"/>
                    <a:endCxn id="174" idx="3"/>
                  </p:cNvCxnSpPr>
                  <p:nvPr/>
                </p:nvCxnSpPr>
                <p:spPr>
                  <a:xfrm flipH="1" flipV="1">
                    <a:off x="1984037" y="2764640"/>
                    <a:ext cx="531230" cy="109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57">
                    <a:extLst>
                      <a:ext uri="{FF2B5EF4-FFF2-40B4-BE49-F238E27FC236}">
                        <a16:creationId xmlns:a16="http://schemas.microsoft.com/office/drawing/2014/main" id="{FEF1D725-2636-486A-8B28-CE5CE084CA24}"/>
                      </a:ext>
                    </a:extLst>
                  </p:cNvPr>
                  <p:cNvCxnSpPr>
                    <a:cxnSpLocks/>
                    <a:endCxn id="174" idx="0"/>
                  </p:cNvCxnSpPr>
                  <p:nvPr/>
                </p:nvCxnSpPr>
                <p:spPr>
                  <a:xfrm flipH="1">
                    <a:off x="1784012" y="1858505"/>
                    <a:ext cx="1022" cy="7061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58">
                    <a:extLst>
                      <a:ext uri="{FF2B5EF4-FFF2-40B4-BE49-F238E27FC236}">
                        <a16:creationId xmlns:a16="http://schemas.microsoft.com/office/drawing/2014/main" id="{4123FFA5-715D-4891-8854-4A040358FA30}"/>
                      </a:ext>
                    </a:extLst>
                  </p:cNvPr>
                  <p:cNvCxnSpPr>
                    <a:stCxn id="179" idx="2"/>
                    <a:endCxn id="172" idx="0"/>
                  </p:cNvCxnSpPr>
                  <p:nvPr/>
                </p:nvCxnSpPr>
                <p:spPr>
                  <a:xfrm>
                    <a:off x="2703771" y="1932762"/>
                    <a:ext cx="11521" cy="6428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1" name="Group 59">
                    <a:extLst>
                      <a:ext uri="{FF2B5EF4-FFF2-40B4-BE49-F238E27FC236}">
                        <a16:creationId xmlns:a16="http://schemas.microsoft.com/office/drawing/2014/main" id="{C8204F24-E5FC-46F0-BD1D-8E1289770482}"/>
                      </a:ext>
                    </a:extLst>
                  </p:cNvPr>
                  <p:cNvGrpSpPr/>
                  <p:nvPr/>
                </p:nvGrpSpPr>
                <p:grpSpPr>
                  <a:xfrm>
                    <a:off x="2503746" y="1532712"/>
                    <a:ext cx="772677" cy="716983"/>
                    <a:chOff x="2503746" y="1532712"/>
                    <a:chExt cx="772677" cy="716983"/>
                  </a:xfrm>
                </p:grpSpPr>
                <p:pic>
                  <p:nvPicPr>
                    <p:cNvPr id="179" name="Graphic 73">
                      <a:extLst>
                        <a:ext uri="{FF2B5EF4-FFF2-40B4-BE49-F238E27FC236}">
                          <a16:creationId xmlns:a16="http://schemas.microsoft.com/office/drawing/2014/main" id="{A85D1A29-7B1D-477E-A9C3-F686C8C192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=""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503746" y="1532712"/>
                      <a:ext cx="400050" cy="4000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0" name="TextBox 74">
                      <a:extLst>
                        <a:ext uri="{FF2B5EF4-FFF2-40B4-BE49-F238E27FC236}">
                          <a16:creationId xmlns:a16="http://schemas.microsoft.com/office/drawing/2014/main" id="{BD7A91E5-320E-45C7-B430-6A52063AD6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61538" y="1988085"/>
                      <a:ext cx="514885" cy="2616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>
                          <a:solidFill>
                            <a:srgbClr val="00B0F0"/>
                          </a:solidFill>
                        </a:rPr>
                        <a:t>P-GW</a:t>
                      </a:r>
                    </a:p>
                  </p:txBody>
                </p:sp>
              </p:grpSp>
              <p:pic>
                <p:nvPicPr>
                  <p:cNvPr id="172" name="Graphic 71">
                    <a:extLst>
                      <a:ext uri="{FF2B5EF4-FFF2-40B4-BE49-F238E27FC236}">
                        <a16:creationId xmlns:a16="http://schemas.microsoft.com/office/drawing/2014/main" id="{7388A7EB-228C-4313-85EB-F58063C735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5267" y="2575562"/>
                    <a:ext cx="400050" cy="400050"/>
                  </a:xfrm>
                  <a:prstGeom prst="rect">
                    <a:avLst/>
                  </a:prstGeom>
                </p:spPr>
              </p:pic>
              <p:sp>
                <p:nvSpPr>
                  <p:cNvPr id="173" name="TextBox 70">
                    <a:extLst>
                      <a:ext uri="{FF2B5EF4-FFF2-40B4-BE49-F238E27FC236}">
                        <a16:creationId xmlns:a16="http://schemas.microsoft.com/office/drawing/2014/main" id="{CF8F4674-6978-4D46-B87C-1EA73CF59756}"/>
                      </a:ext>
                    </a:extLst>
                  </p:cNvPr>
                  <p:cNvSpPr txBox="1"/>
                  <p:nvPr/>
                </p:nvSpPr>
                <p:spPr>
                  <a:xfrm>
                    <a:off x="1604351" y="1948052"/>
                    <a:ext cx="401072" cy="2616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rgbClr val="00B0F0"/>
                        </a:solidFill>
                      </a:rPr>
                      <a:t>HSS</a:t>
                    </a:r>
                  </a:p>
                </p:txBody>
              </p:sp>
              <p:pic>
                <p:nvPicPr>
                  <p:cNvPr id="174" name="Graphic 67">
                    <a:extLst>
                      <a:ext uri="{FF2B5EF4-FFF2-40B4-BE49-F238E27FC236}">
                        <a16:creationId xmlns:a16="http://schemas.microsoft.com/office/drawing/2014/main" id="{0F3BE7DA-D6E3-4BFC-B412-14D065EAD0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83987" y="2564615"/>
                    <a:ext cx="400050" cy="400050"/>
                  </a:xfrm>
                  <a:prstGeom prst="rect">
                    <a:avLst/>
                  </a:prstGeom>
                </p:spPr>
              </p:pic>
              <p:sp>
                <p:nvSpPr>
                  <p:cNvPr id="175" name="TextBox 63">
                    <a:extLst>
                      <a:ext uri="{FF2B5EF4-FFF2-40B4-BE49-F238E27FC236}">
                        <a16:creationId xmlns:a16="http://schemas.microsoft.com/office/drawing/2014/main" id="{0A57A2A4-D5C2-46E9-85D7-6B27F314A065}"/>
                      </a:ext>
                    </a:extLst>
                  </p:cNvPr>
                  <p:cNvSpPr txBox="1"/>
                  <p:nvPr/>
                </p:nvSpPr>
                <p:spPr>
                  <a:xfrm>
                    <a:off x="2674580" y="2134478"/>
                    <a:ext cx="32092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S5</a:t>
                    </a:r>
                  </a:p>
                </p:txBody>
              </p:sp>
              <p:sp>
                <p:nvSpPr>
                  <p:cNvPr id="176" name="TextBox 64">
                    <a:extLst>
                      <a:ext uri="{FF2B5EF4-FFF2-40B4-BE49-F238E27FC236}">
                        <a16:creationId xmlns:a16="http://schemas.microsoft.com/office/drawing/2014/main" id="{D3A319BF-EDD6-4A88-A911-46A1C7A820C5}"/>
                      </a:ext>
                    </a:extLst>
                  </p:cNvPr>
                  <p:cNvSpPr txBox="1"/>
                  <p:nvPr/>
                </p:nvSpPr>
                <p:spPr>
                  <a:xfrm>
                    <a:off x="1432405" y="2125690"/>
                    <a:ext cx="38824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S6a</a:t>
                    </a:r>
                  </a:p>
                </p:txBody>
              </p:sp>
              <p:sp>
                <p:nvSpPr>
                  <p:cNvPr id="177" name="TextBox 65">
                    <a:extLst>
                      <a:ext uri="{FF2B5EF4-FFF2-40B4-BE49-F238E27FC236}">
                        <a16:creationId xmlns:a16="http://schemas.microsoft.com/office/drawing/2014/main" id="{F7E1BA80-E62B-4354-A47A-CA9DAB953D6C}"/>
                      </a:ext>
                    </a:extLst>
                  </p:cNvPr>
                  <p:cNvSpPr txBox="1"/>
                  <p:nvPr/>
                </p:nvSpPr>
                <p:spPr>
                  <a:xfrm>
                    <a:off x="2032297" y="2485807"/>
                    <a:ext cx="39305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S11</a:t>
                    </a:r>
                  </a:p>
                </p:txBody>
              </p:sp>
              <p:sp>
                <p:nvSpPr>
                  <p:cNvPr id="178" name="TextBox 66">
                    <a:extLst>
                      <a:ext uri="{FF2B5EF4-FFF2-40B4-BE49-F238E27FC236}">
                        <a16:creationId xmlns:a16="http://schemas.microsoft.com/office/drawing/2014/main" id="{A8E953C8-B178-4A17-A621-F6547C5E5F6D}"/>
                      </a:ext>
                    </a:extLst>
                  </p:cNvPr>
                  <p:cNvSpPr txBox="1"/>
                  <p:nvPr/>
                </p:nvSpPr>
                <p:spPr>
                  <a:xfrm>
                    <a:off x="-334649" y="940677"/>
                    <a:ext cx="113390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Braga Lab Core</a:t>
                    </a:r>
                  </a:p>
                </p:txBody>
              </p:sp>
            </p:grpSp>
            <p:sp>
              <p:nvSpPr>
                <p:cNvPr id="165" name="TextBox 135">
                  <a:extLst>
                    <a:ext uri="{FF2B5EF4-FFF2-40B4-BE49-F238E27FC236}">
                      <a16:creationId xmlns:a16="http://schemas.microsoft.com/office/drawing/2014/main" id="{30AC32EC-D9F9-4577-8097-F5077C5BBF49}"/>
                    </a:ext>
                  </a:extLst>
                </p:cNvPr>
                <p:cNvSpPr txBox="1"/>
                <p:nvPr/>
              </p:nvSpPr>
              <p:spPr>
                <a:xfrm>
                  <a:off x="10441725" y="4144377"/>
                  <a:ext cx="506870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00B0F0"/>
                      </a:solidFill>
                    </a:rPr>
                    <a:t>S-GW</a:t>
                  </a:r>
                </a:p>
              </p:txBody>
            </p:sp>
            <p:sp>
              <p:nvSpPr>
                <p:cNvPr id="166" name="TextBox 136">
                  <a:extLst>
                    <a:ext uri="{FF2B5EF4-FFF2-40B4-BE49-F238E27FC236}">
                      <a16:creationId xmlns:a16="http://schemas.microsoft.com/office/drawing/2014/main" id="{408F5CB7-B578-48B6-BB3E-10D3328AA69E}"/>
                    </a:ext>
                  </a:extLst>
                </p:cNvPr>
                <p:cNvSpPr txBox="1"/>
                <p:nvPr/>
              </p:nvSpPr>
              <p:spPr>
                <a:xfrm>
                  <a:off x="9525065" y="4093415"/>
                  <a:ext cx="494046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00B0F0"/>
                      </a:solidFill>
                    </a:rPr>
                    <a:t>MME</a:t>
                  </a:r>
                </a:p>
              </p:txBody>
            </p:sp>
          </p:grp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70D3A510-C7AB-49BF-B387-A97FCDE0C4C8}"/>
                  </a:ext>
                </a:extLst>
              </p:cNvPr>
              <p:cNvSpPr txBox="1"/>
              <p:nvPr/>
            </p:nvSpPr>
            <p:spPr>
              <a:xfrm>
                <a:off x="3519156" y="5128632"/>
                <a:ext cx="45397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S1-U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C1EB475-0738-4C1A-8816-28EC91EE1318}"/>
                  </a:ext>
                </a:extLst>
              </p:cNvPr>
              <p:cNvSpPr txBox="1"/>
              <p:nvPr/>
            </p:nvSpPr>
            <p:spPr>
              <a:xfrm>
                <a:off x="1646102" y="4704804"/>
                <a:ext cx="43954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S1-C</a:t>
                </a:r>
              </a:p>
            </p:txBody>
          </p:sp>
          <p:sp>
            <p:nvSpPr>
              <p:cNvPr id="149" name="TextBox 151">
                <a:extLst>
                  <a:ext uri="{FF2B5EF4-FFF2-40B4-BE49-F238E27FC236}">
                    <a16:creationId xmlns:a16="http://schemas.microsoft.com/office/drawing/2014/main" id="{78F74416-428E-41CB-908E-0D6F855D3607}"/>
                  </a:ext>
                </a:extLst>
              </p:cNvPr>
              <p:cNvSpPr txBox="1"/>
              <p:nvPr/>
            </p:nvSpPr>
            <p:spPr>
              <a:xfrm>
                <a:off x="9810965" y="4733276"/>
                <a:ext cx="43954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S1-C</a:t>
                </a:r>
              </a:p>
            </p:txBody>
          </p:sp>
          <p:grpSp>
            <p:nvGrpSpPr>
              <p:cNvPr id="150" name="Group 152">
                <a:extLst>
                  <a:ext uri="{FF2B5EF4-FFF2-40B4-BE49-F238E27FC236}">
                    <a16:creationId xmlns:a16="http://schemas.microsoft.com/office/drawing/2014/main" id="{AF391337-E453-45D0-9A8C-8A366539D90E}"/>
                  </a:ext>
                </a:extLst>
              </p:cNvPr>
              <p:cNvGrpSpPr/>
              <p:nvPr/>
            </p:nvGrpSpPr>
            <p:grpSpPr>
              <a:xfrm>
                <a:off x="10600830" y="5634596"/>
                <a:ext cx="752680" cy="1014290"/>
                <a:chOff x="1800742" y="5540046"/>
                <a:chExt cx="752680" cy="1014290"/>
              </a:xfrm>
            </p:grpSpPr>
            <p:pic>
              <p:nvPicPr>
                <p:cNvPr id="162" name="Graphic 153">
                  <a:extLst>
                    <a:ext uri="{FF2B5EF4-FFF2-40B4-BE49-F238E27FC236}">
                      <a16:creationId xmlns:a16="http://schemas.microsoft.com/office/drawing/2014/main" id="{452CD38A-C65F-45DC-80D8-F398FB8D2D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0742" y="5540046"/>
                  <a:ext cx="752680" cy="752680"/>
                </a:xfrm>
                <a:prstGeom prst="rect">
                  <a:avLst/>
                </a:prstGeom>
              </p:spPr>
            </p:pic>
            <p:sp>
              <p:nvSpPr>
                <p:cNvPr id="163" name="TextBox 154">
                  <a:extLst>
                    <a:ext uri="{FF2B5EF4-FFF2-40B4-BE49-F238E27FC236}">
                      <a16:creationId xmlns:a16="http://schemas.microsoft.com/office/drawing/2014/main" id="{AF55A8D0-CE21-463A-B108-7BDBA6C5F7DC}"/>
                    </a:ext>
                  </a:extLst>
                </p:cNvPr>
                <p:cNvSpPr txBox="1"/>
                <p:nvPr/>
              </p:nvSpPr>
              <p:spPr>
                <a:xfrm>
                  <a:off x="1860554" y="6292726"/>
                  <a:ext cx="62022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00B0F0"/>
                      </a:solidFill>
                    </a:rPr>
                    <a:t>5G gNB</a:t>
                  </a:r>
                </a:p>
              </p:txBody>
            </p:sp>
          </p:grpSp>
          <p:grpSp>
            <p:nvGrpSpPr>
              <p:cNvPr id="151" name="Group 155">
                <a:extLst>
                  <a:ext uri="{FF2B5EF4-FFF2-40B4-BE49-F238E27FC236}">
                    <a16:creationId xmlns:a16="http://schemas.microsoft.com/office/drawing/2014/main" id="{6CA56754-F751-44F7-B70A-B3EF699A1417}"/>
                  </a:ext>
                </a:extLst>
              </p:cNvPr>
              <p:cNvGrpSpPr/>
              <p:nvPr/>
            </p:nvGrpSpPr>
            <p:grpSpPr>
              <a:xfrm>
                <a:off x="9677248" y="5634596"/>
                <a:ext cx="752680" cy="1014290"/>
                <a:chOff x="877160" y="5540046"/>
                <a:chExt cx="752680" cy="1014290"/>
              </a:xfrm>
            </p:grpSpPr>
            <p:pic>
              <p:nvPicPr>
                <p:cNvPr id="160" name="Graphic 156">
                  <a:extLst>
                    <a:ext uri="{FF2B5EF4-FFF2-40B4-BE49-F238E27FC236}">
                      <a16:creationId xmlns:a16="http://schemas.microsoft.com/office/drawing/2014/main" id="{ACDEDA9C-B8BB-4302-9ECC-151509B994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7160" y="5540046"/>
                  <a:ext cx="752680" cy="752680"/>
                </a:xfrm>
                <a:prstGeom prst="rect">
                  <a:avLst/>
                </a:prstGeom>
              </p:spPr>
            </p:pic>
            <p:sp>
              <p:nvSpPr>
                <p:cNvPr id="161" name="TextBox 157">
                  <a:extLst>
                    <a:ext uri="{FF2B5EF4-FFF2-40B4-BE49-F238E27FC236}">
                      <a16:creationId xmlns:a16="http://schemas.microsoft.com/office/drawing/2014/main" id="{8F73C8BF-E207-414D-A804-87113DB4BFAB}"/>
                    </a:ext>
                  </a:extLst>
                </p:cNvPr>
                <p:cNvSpPr txBox="1"/>
                <p:nvPr/>
              </p:nvSpPr>
              <p:spPr>
                <a:xfrm>
                  <a:off x="967967" y="6292726"/>
                  <a:ext cx="62022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00B0F0"/>
                      </a:solidFill>
                    </a:rPr>
                    <a:t>4G eNB</a:t>
                  </a:r>
                </a:p>
              </p:txBody>
            </p:sp>
          </p:grpSp>
          <p:sp>
            <p:nvSpPr>
              <p:cNvPr id="152" name="TextBox 159">
                <a:extLst>
                  <a:ext uri="{FF2B5EF4-FFF2-40B4-BE49-F238E27FC236}">
                    <a16:creationId xmlns:a16="http://schemas.microsoft.com/office/drawing/2014/main" id="{FAB49209-7F7E-459F-B41C-411B0C06E77A}"/>
                  </a:ext>
                </a:extLst>
              </p:cNvPr>
              <p:cNvSpPr txBox="1"/>
              <p:nvPr/>
            </p:nvSpPr>
            <p:spPr>
              <a:xfrm>
                <a:off x="10744982" y="4745003"/>
                <a:ext cx="45397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S1-U</a:t>
                </a:r>
              </a:p>
            </p:txBody>
          </p:sp>
          <p:sp>
            <p:nvSpPr>
              <p:cNvPr id="153" name="TextBox 160">
                <a:extLst>
                  <a:ext uri="{FF2B5EF4-FFF2-40B4-BE49-F238E27FC236}">
                    <a16:creationId xmlns:a16="http://schemas.microsoft.com/office/drawing/2014/main" id="{64F9573C-2C9D-44D9-AE5A-099963555C60}"/>
                  </a:ext>
                </a:extLst>
              </p:cNvPr>
              <p:cNvSpPr txBox="1"/>
              <p:nvPr/>
            </p:nvSpPr>
            <p:spPr>
              <a:xfrm>
                <a:off x="10080477" y="5159901"/>
                <a:ext cx="45397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S1-U</a:t>
                </a:r>
              </a:p>
            </p:txBody>
          </p:sp>
          <p:sp>
            <p:nvSpPr>
              <p:cNvPr id="154" name="TextBox 161">
                <a:extLst>
                  <a:ext uri="{FF2B5EF4-FFF2-40B4-BE49-F238E27FC236}">
                    <a16:creationId xmlns:a16="http://schemas.microsoft.com/office/drawing/2014/main" id="{87A72F59-1954-4B7A-96A4-6A048754A69E}"/>
                  </a:ext>
                </a:extLst>
              </p:cNvPr>
              <p:cNvSpPr txBox="1"/>
              <p:nvPr/>
            </p:nvSpPr>
            <p:spPr>
              <a:xfrm>
                <a:off x="10525210" y="5159808"/>
                <a:ext cx="43954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S1-C</a:t>
                </a:r>
              </a:p>
            </p:txBody>
          </p:sp>
          <p:cxnSp>
            <p:nvCxnSpPr>
              <p:cNvPr id="155" name="Straight Connector 166">
                <a:extLst>
                  <a:ext uri="{FF2B5EF4-FFF2-40B4-BE49-F238E27FC236}">
                    <a16:creationId xmlns:a16="http://schemas.microsoft.com/office/drawing/2014/main" id="{9A065A88-8535-4659-BA82-F9DAED1A0DC1}"/>
                  </a:ext>
                </a:extLst>
              </p:cNvPr>
              <p:cNvCxnSpPr>
                <a:cxnSpLocks/>
                <a:stCxn id="207" idx="3"/>
                <a:endCxn id="212" idx="1"/>
              </p:cNvCxnSpPr>
              <p:nvPr/>
            </p:nvCxnSpPr>
            <p:spPr>
              <a:xfrm>
                <a:off x="4343935" y="4469735"/>
                <a:ext cx="4622995" cy="96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or: Elbow 173">
                <a:extLst>
                  <a:ext uri="{FF2B5EF4-FFF2-40B4-BE49-F238E27FC236}">
                    <a16:creationId xmlns:a16="http://schemas.microsoft.com/office/drawing/2014/main" id="{FEE40BF2-D261-452B-B286-D7422070EC48}"/>
                  </a:ext>
                </a:extLst>
              </p:cNvPr>
              <p:cNvCxnSpPr>
                <a:cxnSpLocks/>
                <a:stCxn id="212" idx="0"/>
                <a:endCxn id="172" idx="2"/>
              </p:cNvCxnSpPr>
              <p:nvPr/>
            </p:nvCxnSpPr>
            <p:spPr>
              <a:xfrm rot="5400000" flipH="1" flipV="1">
                <a:off x="9957440" y="3251927"/>
                <a:ext cx="236943" cy="1817913"/>
              </a:xfrm>
              <a:prstGeom prst="bentConnector3">
                <a:avLst>
                  <a:gd name="adj1" fmla="val 8035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Cloud 180">
                <a:extLst>
                  <a:ext uri="{FF2B5EF4-FFF2-40B4-BE49-F238E27FC236}">
                    <a16:creationId xmlns:a16="http://schemas.microsoft.com/office/drawing/2014/main" id="{46632C59-68B4-4F78-A027-D9FC215CCC44}"/>
                  </a:ext>
                </a:extLst>
              </p:cNvPr>
              <p:cNvSpPr/>
              <p:nvPr/>
            </p:nvSpPr>
            <p:spPr>
              <a:xfrm>
                <a:off x="5040084" y="5191991"/>
                <a:ext cx="1965942" cy="682626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ITS Platform</a:t>
                </a:r>
              </a:p>
            </p:txBody>
          </p:sp>
          <p:sp>
            <p:nvSpPr>
              <p:cNvPr id="158" name="Rectangle 195">
                <a:extLst>
                  <a:ext uri="{FF2B5EF4-FFF2-40B4-BE49-F238E27FC236}">
                    <a16:creationId xmlns:a16="http://schemas.microsoft.com/office/drawing/2014/main" id="{CFA0A758-2F1B-46E5-BD8B-C7008412F165}"/>
                  </a:ext>
                </a:extLst>
              </p:cNvPr>
              <p:cNvSpPr/>
              <p:nvPr/>
            </p:nvSpPr>
            <p:spPr>
              <a:xfrm>
                <a:off x="8574670" y="1030404"/>
                <a:ext cx="253524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effectLst>
                      <a:reflection blurRad="6350" stA="53000" endA="300" endPos="35500" dir="5400000" sy="-90000" algn="bl" rotWithShape="0"/>
                    </a:effectLst>
                  </a:rPr>
                  <a:t>PORTUGAL</a:t>
                </a:r>
              </a:p>
            </p:txBody>
          </p:sp>
          <p:sp>
            <p:nvSpPr>
              <p:cNvPr id="159" name="Rectangle 196">
                <a:extLst>
                  <a:ext uri="{FF2B5EF4-FFF2-40B4-BE49-F238E27FC236}">
                    <a16:creationId xmlns:a16="http://schemas.microsoft.com/office/drawing/2014/main" id="{3E8CDD92-002E-4648-AB8C-C8D9626398C9}"/>
                  </a:ext>
                </a:extLst>
              </p:cNvPr>
              <p:cNvSpPr/>
              <p:nvPr/>
            </p:nvSpPr>
            <p:spPr>
              <a:xfrm>
                <a:off x="621981" y="1031748"/>
                <a:ext cx="175071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effectLst>
                      <a:reflection blurRad="6350" stA="53000" endA="300" endPos="35500" dir="5400000" sy="-90000" algn="bl" rotWithShape="0"/>
                    </a:effectLst>
                  </a:rPr>
                  <a:t>SPAIN</a:t>
                </a:r>
              </a:p>
            </p:txBody>
          </p:sp>
        </p:grpSp>
        <p:pic>
          <p:nvPicPr>
            <p:cNvPr id="101" name="Graphic 10">
              <a:extLst>
                <a:ext uri="{FF2B5EF4-FFF2-40B4-BE49-F238E27FC236}">
                  <a16:creationId xmlns:a16="http://schemas.microsoft.com/office/drawing/2014/main" id="{C9292CBF-3AAB-426A-8F54-B41A2BD93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46450" y="3971884"/>
              <a:ext cx="400050" cy="400050"/>
            </a:xfrm>
            <a:prstGeom prst="rect">
              <a:avLst/>
            </a:prstGeom>
          </p:spPr>
        </p:pic>
        <p:sp>
          <p:nvSpPr>
            <p:cNvPr id="102" name="TextBox 133">
              <a:extLst>
                <a:ext uri="{FF2B5EF4-FFF2-40B4-BE49-F238E27FC236}">
                  <a16:creationId xmlns:a16="http://schemas.microsoft.com/office/drawing/2014/main" id="{734F5ACB-BD91-45B2-A5A0-F35CF2FA17BB}"/>
                </a:ext>
              </a:extLst>
            </p:cNvPr>
            <p:cNvSpPr txBox="1"/>
            <p:nvPr/>
          </p:nvSpPr>
          <p:spPr>
            <a:xfrm>
              <a:off x="2877054" y="4421293"/>
              <a:ext cx="53572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B0F0"/>
                  </a:solidFill>
                </a:rPr>
                <a:t>SPGW</a:t>
              </a:r>
            </a:p>
          </p:txBody>
        </p:sp>
        <p:cxnSp>
          <p:nvCxnSpPr>
            <p:cNvPr id="103" name="Straight Connector 20">
              <a:extLst>
                <a:ext uri="{FF2B5EF4-FFF2-40B4-BE49-F238E27FC236}">
                  <a16:creationId xmlns:a16="http://schemas.microsoft.com/office/drawing/2014/main" id="{636FF1C9-4E97-42F3-B5BA-F8E0C2D57474}"/>
                </a:ext>
              </a:extLst>
            </p:cNvPr>
            <p:cNvCxnSpPr>
              <a:stCxn id="207" idx="1"/>
              <a:endCxn id="101" idx="3"/>
            </p:cNvCxnSpPr>
            <p:nvPr/>
          </p:nvCxnSpPr>
          <p:spPr>
            <a:xfrm flipH="1" flipV="1">
              <a:off x="3346500" y="4171909"/>
              <a:ext cx="592805" cy="54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19">
              <a:extLst>
                <a:ext uri="{FF2B5EF4-FFF2-40B4-BE49-F238E27FC236}">
                  <a16:creationId xmlns:a16="http://schemas.microsoft.com/office/drawing/2014/main" id="{FB6230B2-EFEE-4114-8EDF-5C22D881F992}"/>
                </a:ext>
              </a:extLst>
            </p:cNvPr>
            <p:cNvSpPr txBox="1"/>
            <p:nvPr/>
          </p:nvSpPr>
          <p:spPr>
            <a:xfrm>
              <a:off x="3242861" y="3945433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SGi</a:t>
              </a:r>
              <a:r>
                <a:rPr lang="en-US" sz="1100" dirty="0"/>
                <a:t>(LBO)</a:t>
              </a:r>
            </a:p>
          </p:txBody>
        </p:sp>
        <p:sp>
          <p:nvSpPr>
            <p:cNvPr id="105" name="TextBox 119">
              <a:extLst>
                <a:ext uri="{FF2B5EF4-FFF2-40B4-BE49-F238E27FC236}">
                  <a16:creationId xmlns:a16="http://schemas.microsoft.com/office/drawing/2014/main" id="{FB6230B2-EFEE-4114-8EDF-5C22D881F992}"/>
                </a:ext>
              </a:extLst>
            </p:cNvPr>
            <p:cNvSpPr txBox="1"/>
            <p:nvPr/>
          </p:nvSpPr>
          <p:spPr>
            <a:xfrm>
              <a:off x="8863404" y="355337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SGi</a:t>
              </a:r>
              <a:r>
                <a:rPr lang="en-US" sz="1100" dirty="0"/>
                <a:t>(LBO)</a:t>
              </a:r>
            </a:p>
          </p:txBody>
        </p:sp>
        <p:sp>
          <p:nvSpPr>
            <p:cNvPr id="106" name="Cilindro 105"/>
            <p:cNvSpPr/>
            <p:nvPr/>
          </p:nvSpPr>
          <p:spPr>
            <a:xfrm rot="5400000">
              <a:off x="5933144" y="2849074"/>
              <a:ext cx="224400" cy="2686656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19">
              <a:extLst>
                <a:ext uri="{FF2B5EF4-FFF2-40B4-BE49-F238E27FC236}">
                  <a16:creationId xmlns:a16="http://schemas.microsoft.com/office/drawing/2014/main" id="{FB6230B2-EFEE-4114-8EDF-5C22D881F992}"/>
                </a:ext>
              </a:extLst>
            </p:cNvPr>
            <p:cNvSpPr txBox="1"/>
            <p:nvPr/>
          </p:nvSpPr>
          <p:spPr>
            <a:xfrm>
              <a:off x="5061741" y="3850664"/>
              <a:ext cx="19672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IP/MPLS direct interconnection</a:t>
              </a:r>
            </a:p>
          </p:txBody>
        </p:sp>
        <p:cxnSp>
          <p:nvCxnSpPr>
            <p:cNvPr id="108" name="Connector: Elbow 99">
              <a:extLst>
                <a:ext uri="{FF2B5EF4-FFF2-40B4-BE49-F238E27FC236}">
                  <a16:creationId xmlns:a16="http://schemas.microsoft.com/office/drawing/2014/main" id="{60A956F7-3AAF-4963-930C-6B30464A7014}"/>
                </a:ext>
              </a:extLst>
            </p:cNvPr>
            <p:cNvCxnSpPr>
              <a:cxnSpLocks/>
            </p:cNvCxnSpPr>
            <p:nvPr/>
          </p:nvCxnSpPr>
          <p:spPr>
            <a:xfrm>
              <a:off x="1024890" y="3299205"/>
              <a:ext cx="3564726" cy="879869"/>
            </a:xfrm>
            <a:prstGeom prst="bentConnector3">
              <a:avLst>
                <a:gd name="adj1" fmla="val 99573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9" name="TextBox 27">
              <a:extLst>
                <a:ext uri="{FF2B5EF4-FFF2-40B4-BE49-F238E27FC236}">
                  <a16:creationId xmlns:a16="http://schemas.microsoft.com/office/drawing/2014/main" id="{84FD4C4C-AACD-4904-97AB-1FF224E9A569}"/>
                </a:ext>
              </a:extLst>
            </p:cNvPr>
            <p:cNvSpPr txBox="1"/>
            <p:nvPr/>
          </p:nvSpPr>
          <p:spPr>
            <a:xfrm>
              <a:off x="3274644" y="3088399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S8</a:t>
              </a:r>
            </a:p>
          </p:txBody>
        </p:sp>
        <p:cxnSp>
          <p:nvCxnSpPr>
            <p:cNvPr id="110" name="Connector: Elbow 99">
              <a:extLst>
                <a:ext uri="{FF2B5EF4-FFF2-40B4-BE49-F238E27FC236}">
                  <a16:creationId xmlns:a16="http://schemas.microsoft.com/office/drawing/2014/main" id="{60A956F7-3AAF-4963-930C-6B30464A7014}"/>
                </a:ext>
              </a:extLst>
            </p:cNvPr>
            <p:cNvCxnSpPr>
              <a:cxnSpLocks/>
            </p:cNvCxnSpPr>
            <p:nvPr/>
          </p:nvCxnSpPr>
          <p:spPr>
            <a:xfrm>
              <a:off x="2081066" y="3479664"/>
              <a:ext cx="2551903" cy="681183"/>
            </a:xfrm>
            <a:prstGeom prst="bentConnector3">
              <a:avLst>
                <a:gd name="adj1" fmla="val 100326"/>
              </a:avLst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1" name="TextBox 27">
              <a:extLst>
                <a:ext uri="{FF2B5EF4-FFF2-40B4-BE49-F238E27FC236}">
                  <a16:creationId xmlns:a16="http://schemas.microsoft.com/office/drawing/2014/main" id="{84FD4C4C-AACD-4904-97AB-1FF224E9A569}"/>
                </a:ext>
              </a:extLst>
            </p:cNvPr>
            <p:cNvSpPr txBox="1"/>
            <p:nvPr/>
          </p:nvSpPr>
          <p:spPr>
            <a:xfrm>
              <a:off x="3252395" y="3266324"/>
              <a:ext cx="3930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S10</a:t>
              </a:r>
            </a:p>
          </p:txBody>
        </p:sp>
        <p:cxnSp>
          <p:nvCxnSpPr>
            <p:cNvPr id="112" name="Connector: Elbow 99">
              <a:extLst>
                <a:ext uri="{FF2B5EF4-FFF2-40B4-BE49-F238E27FC236}">
                  <a16:creationId xmlns:a16="http://schemas.microsoft.com/office/drawing/2014/main" id="{60A956F7-3AAF-4963-930C-6B30464A7014}"/>
                </a:ext>
              </a:extLst>
            </p:cNvPr>
            <p:cNvCxnSpPr>
              <a:cxnSpLocks/>
              <a:stCxn id="196" idx="3"/>
            </p:cNvCxnSpPr>
            <p:nvPr/>
          </p:nvCxnSpPr>
          <p:spPr>
            <a:xfrm>
              <a:off x="2093638" y="2512595"/>
              <a:ext cx="2545759" cy="1669504"/>
            </a:xfrm>
            <a:prstGeom prst="bentConnector3">
              <a:avLst>
                <a:gd name="adj1" fmla="val 101658"/>
              </a:avLst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3" name="TextBox 27">
              <a:extLst>
                <a:ext uri="{FF2B5EF4-FFF2-40B4-BE49-F238E27FC236}">
                  <a16:creationId xmlns:a16="http://schemas.microsoft.com/office/drawing/2014/main" id="{84FD4C4C-AACD-4904-97AB-1FF224E9A569}"/>
                </a:ext>
              </a:extLst>
            </p:cNvPr>
            <p:cNvSpPr txBox="1"/>
            <p:nvPr/>
          </p:nvSpPr>
          <p:spPr>
            <a:xfrm>
              <a:off x="3385146" y="2295991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S6a</a:t>
              </a:r>
            </a:p>
          </p:txBody>
        </p:sp>
        <p:cxnSp>
          <p:nvCxnSpPr>
            <p:cNvPr id="115" name="Connector: Elbow 99">
              <a:extLst>
                <a:ext uri="{FF2B5EF4-FFF2-40B4-BE49-F238E27FC236}">
                  <a16:creationId xmlns:a16="http://schemas.microsoft.com/office/drawing/2014/main" id="{60A956F7-3AAF-4963-930C-6B30464A7014}"/>
                </a:ext>
              </a:extLst>
            </p:cNvPr>
            <p:cNvCxnSpPr>
              <a:cxnSpLocks/>
              <a:endCxn id="106" idx="1"/>
            </p:cNvCxnSpPr>
            <p:nvPr/>
          </p:nvCxnSpPr>
          <p:spPr>
            <a:xfrm rot="10800000" flipV="1">
              <a:off x="7388672" y="2512594"/>
              <a:ext cx="3387292" cy="1679808"/>
            </a:xfrm>
            <a:prstGeom prst="bentConnector3">
              <a:avLst>
                <a:gd name="adj1" fmla="val 98227"/>
              </a:avLst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16" name="Graphic 69">
              <a:extLst>
                <a:ext uri="{FF2B5EF4-FFF2-40B4-BE49-F238E27FC236}">
                  <a16:creationId xmlns:a16="http://schemas.microsoft.com/office/drawing/2014/main" id="{0EF6BFC7-B01E-4E6E-95EF-2B6A24AFF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92030" y="2322949"/>
              <a:ext cx="400050" cy="400050"/>
            </a:xfrm>
            <a:prstGeom prst="rect">
              <a:avLst/>
            </a:prstGeom>
          </p:spPr>
        </p:pic>
        <p:sp>
          <p:nvSpPr>
            <p:cNvPr id="117" name="TextBox 27">
              <a:extLst>
                <a:ext uri="{FF2B5EF4-FFF2-40B4-BE49-F238E27FC236}">
                  <a16:creationId xmlns:a16="http://schemas.microsoft.com/office/drawing/2014/main" id="{84FD4C4C-AACD-4904-97AB-1FF224E9A569}"/>
                </a:ext>
              </a:extLst>
            </p:cNvPr>
            <p:cNvSpPr txBox="1"/>
            <p:nvPr/>
          </p:nvSpPr>
          <p:spPr>
            <a:xfrm>
              <a:off x="8441095" y="2303204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S6a</a:t>
              </a:r>
            </a:p>
          </p:txBody>
        </p:sp>
        <p:cxnSp>
          <p:nvCxnSpPr>
            <p:cNvPr id="118" name="Connector: Elbow 99">
              <a:extLst>
                <a:ext uri="{FF2B5EF4-FFF2-40B4-BE49-F238E27FC236}">
                  <a16:creationId xmlns:a16="http://schemas.microsoft.com/office/drawing/2014/main" id="{60A956F7-3AAF-4963-930C-6B30464A7014}"/>
                </a:ext>
              </a:extLst>
            </p:cNvPr>
            <p:cNvCxnSpPr>
              <a:cxnSpLocks/>
              <a:stCxn id="174" idx="1"/>
            </p:cNvCxnSpPr>
            <p:nvPr/>
          </p:nvCxnSpPr>
          <p:spPr>
            <a:xfrm rot="10800000" flipV="1">
              <a:off x="7501073" y="3534158"/>
              <a:ext cx="2347911" cy="644915"/>
            </a:xfrm>
            <a:prstGeom prst="bentConnector3">
              <a:avLst>
                <a:gd name="adj1" fmla="val 99885"/>
              </a:avLst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9" name="Connector: Elbow 99">
              <a:extLst>
                <a:ext uri="{FF2B5EF4-FFF2-40B4-BE49-F238E27FC236}">
                  <a16:creationId xmlns:a16="http://schemas.microsoft.com/office/drawing/2014/main" id="{60A956F7-3AAF-4963-930C-6B30464A701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580169" y="3255326"/>
              <a:ext cx="3410921" cy="913620"/>
            </a:xfrm>
            <a:prstGeom prst="bentConnector3">
              <a:avLst>
                <a:gd name="adj1" fmla="val 100303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0" name="TextBox 27">
              <a:extLst>
                <a:ext uri="{FF2B5EF4-FFF2-40B4-BE49-F238E27FC236}">
                  <a16:creationId xmlns:a16="http://schemas.microsoft.com/office/drawing/2014/main" id="{84FD4C4C-AACD-4904-97AB-1FF224E9A569}"/>
                </a:ext>
              </a:extLst>
            </p:cNvPr>
            <p:cNvSpPr txBox="1"/>
            <p:nvPr/>
          </p:nvSpPr>
          <p:spPr>
            <a:xfrm>
              <a:off x="8766268" y="3324248"/>
              <a:ext cx="3930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S10</a:t>
              </a:r>
            </a:p>
          </p:txBody>
        </p:sp>
        <p:sp>
          <p:nvSpPr>
            <p:cNvPr id="121" name="TextBox 27">
              <a:extLst>
                <a:ext uri="{FF2B5EF4-FFF2-40B4-BE49-F238E27FC236}">
                  <a16:creationId xmlns:a16="http://schemas.microsoft.com/office/drawing/2014/main" id="{84FD4C4C-AACD-4904-97AB-1FF224E9A569}"/>
                </a:ext>
              </a:extLst>
            </p:cNvPr>
            <p:cNvSpPr txBox="1"/>
            <p:nvPr/>
          </p:nvSpPr>
          <p:spPr>
            <a:xfrm>
              <a:off x="8801889" y="3046883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2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MNOs interconnection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7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F3C30A3-BEAE-4B2F-B85C-1BF55E7D2422}"/>
              </a:ext>
            </a:extLst>
          </p:cNvPr>
          <p:cNvGrpSpPr/>
          <p:nvPr/>
        </p:nvGrpSpPr>
        <p:grpSpPr>
          <a:xfrm>
            <a:off x="281360" y="1806421"/>
            <a:ext cx="11629280" cy="3761774"/>
            <a:chOff x="338943" y="2095016"/>
            <a:chExt cx="11629280" cy="37617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68B063-C4A6-466E-A910-1789426501F4}"/>
                </a:ext>
              </a:extLst>
            </p:cNvPr>
            <p:cNvGrpSpPr/>
            <p:nvPr/>
          </p:nvGrpSpPr>
          <p:grpSpPr>
            <a:xfrm>
              <a:off x="3312150" y="2095920"/>
              <a:ext cx="3833403" cy="3760870"/>
              <a:chOff x="7355518" y="950027"/>
              <a:chExt cx="3833403" cy="376087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F35DD28-369E-4B3F-A18E-ED73352209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55518" y="950027"/>
                <a:ext cx="3833403" cy="3760870"/>
              </a:xfrm>
              <a:prstGeom prst="rect">
                <a:avLst/>
              </a:prstGeom>
            </p:spPr>
          </p:pic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1E52913-58DB-40E1-A9A9-5B6E80354CE3}"/>
                  </a:ext>
                </a:extLst>
              </p:cNvPr>
              <p:cNvSpPr/>
              <p:nvPr/>
            </p:nvSpPr>
            <p:spPr>
              <a:xfrm>
                <a:off x="7785570" y="1704536"/>
                <a:ext cx="2896678" cy="2577627"/>
              </a:xfrm>
              <a:custGeom>
                <a:avLst/>
                <a:gdLst>
                  <a:gd name="connsiteX0" fmla="*/ 388274 w 2896678"/>
                  <a:gd name="connsiteY0" fmla="*/ 536859 h 2577627"/>
                  <a:gd name="connsiteX1" fmla="*/ 444030 w 2896678"/>
                  <a:gd name="connsiteY1" fmla="*/ 1060966 h 2577627"/>
                  <a:gd name="connsiteX2" fmla="*/ 455181 w 2896678"/>
                  <a:gd name="connsiteY2" fmla="*/ 1663132 h 2577627"/>
                  <a:gd name="connsiteX3" fmla="*/ 120645 w 2896678"/>
                  <a:gd name="connsiteY3" fmla="*/ 2577532 h 2577627"/>
                  <a:gd name="connsiteX4" fmla="*/ 2785786 w 2896678"/>
                  <a:gd name="connsiteY4" fmla="*/ 1607376 h 2577627"/>
                  <a:gd name="connsiteX5" fmla="*/ 2205923 w 2896678"/>
                  <a:gd name="connsiteY5" fmla="*/ 670674 h 2577627"/>
                  <a:gd name="connsiteX6" fmla="*/ 499786 w 2896678"/>
                  <a:gd name="connsiteY6" fmla="*/ 1601 h 2577627"/>
                  <a:gd name="connsiteX7" fmla="*/ 377123 w 2896678"/>
                  <a:gd name="connsiteY7" fmla="*/ 469952 h 2577627"/>
                  <a:gd name="connsiteX8" fmla="*/ 377123 w 2896678"/>
                  <a:gd name="connsiteY8" fmla="*/ 469952 h 257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6678" h="2577627">
                    <a:moveTo>
                      <a:pt x="388274" y="536859"/>
                    </a:moveTo>
                    <a:cubicBezTo>
                      <a:pt x="410576" y="705056"/>
                      <a:pt x="432879" y="873254"/>
                      <a:pt x="444030" y="1060966"/>
                    </a:cubicBezTo>
                    <a:cubicBezTo>
                      <a:pt x="455181" y="1248678"/>
                      <a:pt x="509079" y="1410371"/>
                      <a:pt x="455181" y="1663132"/>
                    </a:cubicBezTo>
                    <a:cubicBezTo>
                      <a:pt x="401284" y="1915893"/>
                      <a:pt x="-267789" y="2586825"/>
                      <a:pt x="120645" y="2577532"/>
                    </a:cubicBezTo>
                    <a:cubicBezTo>
                      <a:pt x="509079" y="2568239"/>
                      <a:pt x="2438240" y="1925186"/>
                      <a:pt x="2785786" y="1607376"/>
                    </a:cubicBezTo>
                    <a:cubicBezTo>
                      <a:pt x="3133332" y="1289566"/>
                      <a:pt x="2586923" y="938303"/>
                      <a:pt x="2205923" y="670674"/>
                    </a:cubicBezTo>
                    <a:cubicBezTo>
                      <a:pt x="1824923" y="403045"/>
                      <a:pt x="804586" y="35055"/>
                      <a:pt x="499786" y="1601"/>
                    </a:cubicBezTo>
                    <a:cubicBezTo>
                      <a:pt x="194986" y="-31853"/>
                      <a:pt x="377123" y="469952"/>
                      <a:pt x="377123" y="469952"/>
                    </a:cubicBezTo>
                    <a:lnTo>
                      <a:pt x="377123" y="469952"/>
                    </a:lnTo>
                  </a:path>
                </a:pathLst>
              </a:custGeom>
              <a:noFill/>
              <a:ln w="47625"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B5FCC3-C4F5-4CF5-91E3-968750020250}"/>
                </a:ext>
              </a:extLst>
            </p:cNvPr>
            <p:cNvGrpSpPr/>
            <p:nvPr/>
          </p:nvGrpSpPr>
          <p:grpSpPr>
            <a:xfrm>
              <a:off x="338943" y="2095016"/>
              <a:ext cx="2540050" cy="3761773"/>
              <a:chOff x="208622" y="1065775"/>
              <a:chExt cx="2881818" cy="485473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3F864C6-277A-48D8-A03A-116BD861714C}"/>
                  </a:ext>
                </a:extLst>
              </p:cNvPr>
              <p:cNvGrpSpPr/>
              <p:nvPr/>
            </p:nvGrpSpPr>
            <p:grpSpPr>
              <a:xfrm>
                <a:off x="208622" y="1065775"/>
                <a:ext cx="2881818" cy="4854731"/>
                <a:chOff x="208622" y="1065775"/>
                <a:chExt cx="2881818" cy="4854731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3CD6CB56-4643-43D7-B9B0-134256219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8622" y="1065775"/>
                  <a:ext cx="2881818" cy="4854731"/>
                </a:xfrm>
                <a:prstGeom prst="rect">
                  <a:avLst/>
                </a:prstGeom>
              </p:spPr>
            </p:pic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98E03DF-879B-49B2-8038-09C2C3067924}"/>
                    </a:ext>
                  </a:extLst>
                </p:cNvPr>
                <p:cNvSpPr/>
                <p:nvPr/>
              </p:nvSpPr>
              <p:spPr>
                <a:xfrm>
                  <a:off x="1427545" y="2582614"/>
                  <a:ext cx="709785" cy="2497621"/>
                </a:xfrm>
                <a:custGeom>
                  <a:avLst/>
                  <a:gdLst>
                    <a:gd name="connsiteX0" fmla="*/ 0 w 486137"/>
                    <a:gd name="connsiteY0" fmla="*/ 0 h 1782501"/>
                    <a:gd name="connsiteX1" fmla="*/ 127322 w 486137"/>
                    <a:gd name="connsiteY1" fmla="*/ 532436 h 1782501"/>
                    <a:gd name="connsiteX2" fmla="*/ 312517 w 486137"/>
                    <a:gd name="connsiteY2" fmla="*/ 1481560 h 1782501"/>
                    <a:gd name="connsiteX3" fmla="*/ 486137 w 486137"/>
                    <a:gd name="connsiteY3" fmla="*/ 1782501 h 178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6137" h="1782501">
                      <a:moveTo>
                        <a:pt x="0" y="0"/>
                      </a:moveTo>
                      <a:cubicBezTo>
                        <a:pt x="37618" y="142754"/>
                        <a:pt x="75236" y="285509"/>
                        <a:pt x="127322" y="532436"/>
                      </a:cubicBezTo>
                      <a:cubicBezTo>
                        <a:pt x="179408" y="779363"/>
                        <a:pt x="252715" y="1273216"/>
                        <a:pt x="312517" y="1481560"/>
                      </a:cubicBezTo>
                      <a:cubicBezTo>
                        <a:pt x="372319" y="1689904"/>
                        <a:pt x="437909" y="1722699"/>
                        <a:pt x="486137" y="1782501"/>
                      </a:cubicBezTo>
                    </a:path>
                  </a:pathLst>
                </a:custGeom>
                <a:noFill/>
                <a:ln w="47625">
                  <a:headEnd type="triangle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6A98737-E8CF-4D19-AD3E-F11D7FA72184}"/>
                  </a:ext>
                </a:extLst>
              </p:cNvPr>
              <p:cNvSpPr/>
              <p:nvPr/>
            </p:nvSpPr>
            <p:spPr>
              <a:xfrm>
                <a:off x="2137329" y="5080235"/>
                <a:ext cx="57873" cy="5787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09317CD-1956-48CD-B7C6-9C38629CD7EC}"/>
                  </a:ext>
                </a:extLst>
              </p:cNvPr>
              <p:cNvSpPr/>
              <p:nvPr/>
            </p:nvSpPr>
            <p:spPr>
              <a:xfrm>
                <a:off x="1369672" y="2524741"/>
                <a:ext cx="57873" cy="5787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2201382-7159-4224-BBB4-CFB184C66A8B}"/>
                </a:ext>
              </a:extLst>
            </p:cNvPr>
            <p:cNvGrpSpPr/>
            <p:nvPr/>
          </p:nvGrpSpPr>
          <p:grpSpPr>
            <a:xfrm>
              <a:off x="7575605" y="2095017"/>
              <a:ext cx="4392618" cy="3760870"/>
              <a:chOff x="7610329" y="2476982"/>
              <a:chExt cx="4208005" cy="343600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BF133F-7159-48D0-951B-B480EBF42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10329" y="2477885"/>
                <a:ext cx="4208005" cy="3435106"/>
              </a:xfrm>
              <a:prstGeom prst="rect">
                <a:avLst/>
              </a:prstGeom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1CCE85F-C2F1-4710-9CCF-E7361ECE7EB5}"/>
                  </a:ext>
                </a:extLst>
              </p:cNvPr>
              <p:cNvSpPr/>
              <p:nvPr/>
            </p:nvSpPr>
            <p:spPr>
              <a:xfrm>
                <a:off x="7980102" y="2569580"/>
                <a:ext cx="2610733" cy="1394159"/>
              </a:xfrm>
              <a:custGeom>
                <a:avLst/>
                <a:gdLst>
                  <a:gd name="connsiteX0" fmla="*/ 6430 w 2610733"/>
                  <a:gd name="connsiteY0" fmla="*/ 625033 h 1394159"/>
                  <a:gd name="connsiteX1" fmla="*/ 64303 w 2610733"/>
                  <a:gd name="connsiteY1" fmla="*/ 381964 h 1394159"/>
                  <a:gd name="connsiteX2" fmla="*/ 469417 w 2610733"/>
                  <a:gd name="connsiteY2" fmla="*/ 486136 h 1394159"/>
                  <a:gd name="connsiteX3" fmla="*/ 1279645 w 2610733"/>
                  <a:gd name="connsiteY3" fmla="*/ 891250 h 1394159"/>
                  <a:gd name="connsiteX4" fmla="*/ 1580587 w 2610733"/>
                  <a:gd name="connsiteY4" fmla="*/ 1365812 h 1394159"/>
                  <a:gd name="connsiteX5" fmla="*/ 2610733 w 2610733"/>
                  <a:gd name="connsiteY5" fmla="*/ 0 h 139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0733" h="1394159">
                    <a:moveTo>
                      <a:pt x="6430" y="625033"/>
                    </a:moveTo>
                    <a:cubicBezTo>
                      <a:pt x="-3216" y="515073"/>
                      <a:pt x="-12861" y="405113"/>
                      <a:pt x="64303" y="381964"/>
                    </a:cubicBezTo>
                    <a:cubicBezTo>
                      <a:pt x="141467" y="358815"/>
                      <a:pt x="266860" y="401255"/>
                      <a:pt x="469417" y="486136"/>
                    </a:cubicBezTo>
                    <a:cubicBezTo>
                      <a:pt x="671974" y="571017"/>
                      <a:pt x="1094450" y="744637"/>
                      <a:pt x="1279645" y="891250"/>
                    </a:cubicBezTo>
                    <a:cubicBezTo>
                      <a:pt x="1464840" y="1037863"/>
                      <a:pt x="1358739" y="1514354"/>
                      <a:pt x="1580587" y="1365812"/>
                    </a:cubicBezTo>
                    <a:cubicBezTo>
                      <a:pt x="1802435" y="1217270"/>
                      <a:pt x="2206584" y="608635"/>
                      <a:pt x="2610733" y="0"/>
                    </a:cubicBezTo>
                  </a:path>
                </a:pathLst>
              </a:custGeom>
              <a:noFill/>
              <a:ln w="47625"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PT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22DF7A-D2A2-4C6A-853C-724D17D07321}"/>
                  </a:ext>
                </a:extLst>
              </p:cNvPr>
              <p:cNvSpPr/>
              <p:nvPr/>
            </p:nvSpPr>
            <p:spPr>
              <a:xfrm>
                <a:off x="7882359" y="2476982"/>
                <a:ext cx="3044142" cy="2187615"/>
              </a:xfrm>
              <a:custGeom>
                <a:avLst/>
                <a:gdLst>
                  <a:gd name="connsiteX0" fmla="*/ 3044142 w 3044142"/>
                  <a:gd name="connsiteY0" fmla="*/ 0 h 2187615"/>
                  <a:gd name="connsiteX1" fmla="*/ 1770927 w 3044142"/>
                  <a:gd name="connsiteY1" fmla="*/ 1574157 h 2187615"/>
                  <a:gd name="connsiteX2" fmla="*/ 0 w 3044142"/>
                  <a:gd name="connsiteY2" fmla="*/ 2187615 h 2187615"/>
                  <a:gd name="connsiteX3" fmla="*/ 0 w 3044142"/>
                  <a:gd name="connsiteY3" fmla="*/ 2187615 h 2187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4142" h="2187615">
                    <a:moveTo>
                      <a:pt x="3044142" y="0"/>
                    </a:moveTo>
                    <a:cubicBezTo>
                      <a:pt x="2661213" y="604777"/>
                      <a:pt x="2278284" y="1209555"/>
                      <a:pt x="1770927" y="1574157"/>
                    </a:cubicBezTo>
                    <a:cubicBezTo>
                      <a:pt x="1263570" y="1938760"/>
                      <a:pt x="0" y="2187615"/>
                      <a:pt x="0" y="2187615"/>
                    </a:cubicBezTo>
                    <a:lnTo>
                      <a:pt x="0" y="2187615"/>
                    </a:lnTo>
                  </a:path>
                </a:pathLst>
              </a:custGeom>
              <a:noFill/>
              <a:ln w="47625"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B7D7229A-367B-4AFB-A9BF-8233BDFAF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710" y="1352081"/>
            <a:ext cx="2285673" cy="379068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C8E93"/>
                </a:solidFill>
              </a:rPr>
              <a:t>GRX Provider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7D308D8-DB7B-4775-B641-7E85E9F47BA8}"/>
              </a:ext>
            </a:extLst>
          </p:cNvPr>
          <p:cNvSpPr txBox="1">
            <a:spLocks/>
          </p:cNvSpPr>
          <p:nvPr/>
        </p:nvSpPr>
        <p:spPr>
          <a:xfrm>
            <a:off x="3533891" y="1386345"/>
            <a:ext cx="3347795" cy="4005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rgbClr val="5C8E93"/>
                </a:solidFill>
              </a:rPr>
              <a:t>Centre Interconnection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E8FE9682-0E14-43F1-B13D-1ED8E5705D7C}"/>
              </a:ext>
            </a:extLst>
          </p:cNvPr>
          <p:cNvSpPr txBox="1">
            <a:spLocks/>
          </p:cNvSpPr>
          <p:nvPr/>
        </p:nvSpPr>
        <p:spPr>
          <a:xfrm>
            <a:off x="-85992" y="1386346"/>
            <a:ext cx="3347795" cy="4005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5000"/>
              <a:buFontTx/>
              <a:buNone/>
              <a:defRPr sz="2400" b="1">
                <a:solidFill>
                  <a:srgbClr val="5C8E93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Edge Interconnection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DDF1A415-11E9-4BCA-BDEC-ED16FC024AAD}"/>
              </a:ext>
            </a:extLst>
          </p:cNvPr>
          <p:cNvSpPr txBox="1">
            <a:spLocks/>
          </p:cNvSpPr>
          <p:nvPr/>
        </p:nvSpPr>
        <p:spPr>
          <a:xfrm>
            <a:off x="308078" y="6117033"/>
            <a:ext cx="8621276" cy="759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5000"/>
              <a:buFontTx/>
              <a:buNone/>
              <a:defRPr sz="2400" b="1">
                <a:solidFill>
                  <a:srgbClr val="5C8E93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1600" dirty="0"/>
              <a:t>To meet CCAM requirements MNOs must direct interconnect the edge nodes across the border 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C73BC6-A24C-404A-B649-548F48E3910F}"/>
              </a:ext>
            </a:extLst>
          </p:cNvPr>
          <p:cNvSpPr/>
          <p:nvPr/>
        </p:nvSpPr>
        <p:spPr>
          <a:xfrm>
            <a:off x="9079669" y="5661830"/>
            <a:ext cx="1811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C8E93"/>
                </a:solidFill>
              </a:rPr>
              <a:t>Scalable but high Latency</a:t>
            </a:r>
            <a:endParaRPr lang="pt-PT" sz="1200" dirty="0">
              <a:solidFill>
                <a:srgbClr val="5C8E93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665088-3C75-4852-87BC-013C306CDECA}"/>
              </a:ext>
            </a:extLst>
          </p:cNvPr>
          <p:cNvSpPr/>
          <p:nvPr/>
        </p:nvSpPr>
        <p:spPr>
          <a:xfrm>
            <a:off x="4200464" y="5661829"/>
            <a:ext cx="2348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C8E93"/>
                </a:solidFill>
              </a:rPr>
              <a:t>Not so scalable but better Latency</a:t>
            </a:r>
            <a:endParaRPr lang="pt-PT" sz="1200" dirty="0">
              <a:solidFill>
                <a:srgbClr val="5C8E93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924C98-4724-4889-990D-A7C80D9C5578}"/>
              </a:ext>
            </a:extLst>
          </p:cNvPr>
          <p:cNvSpPr/>
          <p:nvPr/>
        </p:nvSpPr>
        <p:spPr>
          <a:xfrm>
            <a:off x="496629" y="5658808"/>
            <a:ext cx="2052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C8E93"/>
                </a:solidFill>
              </a:rPr>
              <a:t>Not scalable the best Latency</a:t>
            </a:r>
            <a:endParaRPr lang="pt-PT" sz="1200" dirty="0">
              <a:solidFill>
                <a:srgbClr val="5C8E93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DD5AC78-8723-4B73-BCB9-D5F355F16DA1}"/>
              </a:ext>
            </a:extLst>
          </p:cNvPr>
          <p:cNvSpPr txBox="1">
            <a:spLocks/>
          </p:cNvSpPr>
          <p:nvPr/>
        </p:nvSpPr>
        <p:spPr>
          <a:xfrm>
            <a:off x="874799" y="310572"/>
            <a:ext cx="10515444" cy="167066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700" dirty="0"/>
              <a:t>5G infrastructure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GB" sz="2500" b="0" i="1" dirty="0"/>
              <a:t>MNOs Interconnection options</a:t>
            </a:r>
            <a:endParaRPr lang="en-US" sz="2500" b="0" i="1" dirty="0"/>
          </a:p>
        </p:txBody>
      </p:sp>
    </p:spTree>
    <p:extLst>
      <p:ext uri="{BB962C8B-B14F-4D97-AF65-F5344CB8AC3E}">
        <p14:creationId xmlns:p14="http://schemas.microsoft.com/office/powerpoint/2010/main" val="9314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AA3B63-5F6B-4040-AAD0-F0E8532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99" y="318810"/>
            <a:ext cx="9469927" cy="729733"/>
          </a:xfrm>
        </p:spPr>
        <p:txBody>
          <a:bodyPr>
            <a:noAutofit/>
          </a:bodyPr>
          <a:lstStyle/>
          <a:p>
            <a:r>
              <a:rPr lang="en-US" sz="3600" dirty="0"/>
              <a:t>5G infrastructure</a:t>
            </a:r>
            <a:br>
              <a:rPr lang="en-US" sz="3600" dirty="0"/>
            </a:br>
            <a:r>
              <a:rPr lang="en-US" sz="2400" b="0" i="1" dirty="0" smtClean="0"/>
              <a:t>5G </a:t>
            </a:r>
            <a:r>
              <a:rPr lang="en-US" sz="2400" b="0" i="1" dirty="0"/>
              <a:t>roaming scenarios</a:t>
            </a:r>
            <a:r>
              <a:rPr lang="en-US" sz="2400" dirty="0"/>
              <a:t/>
            </a:r>
            <a:br>
              <a:rPr lang="en-US" sz="2400" dirty="0"/>
            </a:br>
            <a:endParaRPr lang="en-US" sz="36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D83D965-CBCD-4E0C-BC62-47330F028EC9}"/>
              </a:ext>
            </a:extLst>
          </p:cNvPr>
          <p:cNvSpPr txBox="1">
            <a:spLocks/>
          </p:cNvSpPr>
          <p:nvPr/>
        </p:nvSpPr>
        <p:spPr>
          <a:xfrm>
            <a:off x="708637" y="1372594"/>
            <a:ext cx="10774725" cy="53028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2200" dirty="0"/>
              <a:t>The two possibilities of roaming scenarios are going to be tested in order to clarify the best option for V2X services:</a:t>
            </a:r>
          </a:p>
          <a:p>
            <a:pPr algn="just">
              <a:spcAft>
                <a:spcPts val="600"/>
              </a:spcAft>
            </a:pPr>
            <a:r>
              <a:rPr lang="en-US" sz="2200" dirty="0"/>
              <a:t>Each option has its own advantages and drawbacks:</a:t>
            </a:r>
          </a:p>
          <a:p>
            <a:pPr algn="just">
              <a:spcAft>
                <a:spcPts val="600"/>
              </a:spcAft>
            </a:pPr>
            <a:endParaRPr lang="en-US" sz="2200" dirty="0"/>
          </a:p>
          <a:p>
            <a:pPr algn="just">
              <a:spcAft>
                <a:spcPts val="600"/>
              </a:spcAft>
            </a:pPr>
            <a:endParaRPr lang="en-US" sz="2200" dirty="0"/>
          </a:p>
          <a:p>
            <a:pPr algn="just">
              <a:spcAft>
                <a:spcPts val="600"/>
              </a:spcAft>
            </a:pPr>
            <a:endParaRPr lang="en-US" sz="2200" dirty="0"/>
          </a:p>
          <a:p>
            <a:pPr algn="just">
              <a:spcAft>
                <a:spcPts val="600"/>
              </a:spcAft>
            </a:pPr>
            <a:endParaRPr lang="en-US" sz="2200" dirty="0"/>
          </a:p>
          <a:p>
            <a:pPr algn="just">
              <a:spcAft>
                <a:spcPts val="600"/>
              </a:spcAft>
            </a:pPr>
            <a:endParaRPr lang="en-US" sz="2200" dirty="0"/>
          </a:p>
          <a:p>
            <a:pPr marL="0" indent="0" algn="just">
              <a:spcAft>
                <a:spcPts val="600"/>
              </a:spcAft>
              <a:buNone/>
            </a:pPr>
            <a:endParaRPr lang="en-US" sz="2200" dirty="0"/>
          </a:p>
          <a:p>
            <a:pPr algn="just">
              <a:spcAft>
                <a:spcPts val="600"/>
              </a:spcAft>
            </a:pPr>
            <a:r>
              <a:rPr lang="en-US" sz="2200" dirty="0"/>
              <a:t>It is foresee that Home Routing is the best solution for V2X services because the higher impact on the continuity is more critical than the lower impact on the latency.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D6C0180F-BE1F-44F4-9B94-3596205CD6A1}"/>
              </a:ext>
            </a:extLst>
          </p:cNvPr>
          <p:cNvGraphicFramePr>
            <a:graphicFrameLocks noGrp="1"/>
          </p:cNvGraphicFramePr>
          <p:nvPr/>
        </p:nvGraphicFramePr>
        <p:xfrm>
          <a:off x="874799" y="2732865"/>
          <a:ext cx="10722269" cy="25695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08307">
                  <a:extLst>
                    <a:ext uri="{9D8B030D-6E8A-4147-A177-3AD203B41FA5}">
                      <a16:colId xmlns:a16="http://schemas.microsoft.com/office/drawing/2014/main" val="1011551058"/>
                    </a:ext>
                  </a:extLst>
                </a:gridCol>
                <a:gridCol w="3697506">
                  <a:extLst>
                    <a:ext uri="{9D8B030D-6E8A-4147-A177-3AD203B41FA5}">
                      <a16:colId xmlns:a16="http://schemas.microsoft.com/office/drawing/2014/main" val="691508649"/>
                    </a:ext>
                  </a:extLst>
                </a:gridCol>
                <a:gridCol w="4116456">
                  <a:extLst>
                    <a:ext uri="{9D8B030D-6E8A-4147-A177-3AD203B41FA5}">
                      <a16:colId xmlns:a16="http://schemas.microsoft.com/office/drawing/2014/main" val="1185212629"/>
                    </a:ext>
                  </a:extLst>
                </a:gridCol>
              </a:tblGrid>
              <a:tr h="895834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Roaming option</a:t>
                      </a:r>
                      <a:endParaRPr lang="en-GB" sz="1600" noProof="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Advantages</a:t>
                      </a:r>
                      <a:endParaRPr lang="en-GB" sz="1600" noProof="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Drawbacks</a:t>
                      </a:r>
                      <a:endParaRPr lang="en-GB" sz="1600" noProof="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89329"/>
                  </a:ext>
                </a:extLst>
              </a:tr>
              <a:tr h="794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en-GB" sz="1800" b="1" noProof="0" dirty="0">
                          <a:effectLst/>
                        </a:rPr>
                        <a:t>Local Breakout</a:t>
                      </a:r>
                      <a:endParaRPr lang="en-GB" sz="2400" b="1" noProof="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effectLst/>
                        </a:rPr>
                        <a:t>Is the optimum solution for</a:t>
                      </a:r>
                      <a:r>
                        <a:rPr lang="en-GB" sz="1400" baseline="0" noProof="0" dirty="0">
                          <a:effectLst/>
                        </a:rPr>
                        <a:t>  </a:t>
                      </a:r>
                      <a:r>
                        <a:rPr lang="en-GB" sz="1400" b="1" baseline="0" noProof="0" dirty="0">
                          <a:effectLst/>
                        </a:rPr>
                        <a:t>latency</a:t>
                      </a:r>
                      <a:r>
                        <a:rPr lang="en-GB" sz="1400" baseline="0" noProof="0" dirty="0">
                          <a:effectLst/>
                        </a:rPr>
                        <a:t> </a:t>
                      </a:r>
                      <a:r>
                        <a:rPr lang="en-GB" sz="1400" b="1" baseline="0" noProof="0" dirty="0">
                          <a:effectLst/>
                        </a:rPr>
                        <a:t>reduction</a:t>
                      </a:r>
                      <a:r>
                        <a:rPr lang="en-GB" sz="1400" baseline="0" noProof="0" dirty="0">
                          <a:effectLst/>
                        </a:rPr>
                        <a:t> when an user is on the visited network</a:t>
                      </a:r>
                    </a:p>
                    <a:p>
                      <a:pPr marL="285750" indent="-28575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baseline="0" noProof="0" dirty="0">
                          <a:effectLst/>
                        </a:rPr>
                        <a:t>Scalability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effectLst/>
                        </a:rPr>
                        <a:t>Service interruption</a:t>
                      </a:r>
                      <a:r>
                        <a:rPr lang="en-GB" sz="1400" baseline="0" noProof="0" dirty="0">
                          <a:effectLst/>
                        </a:rPr>
                        <a:t> during the transition (seconds)</a:t>
                      </a:r>
                      <a:endParaRPr lang="en-GB" sz="1400" noProof="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07995"/>
                  </a:ext>
                </a:extLst>
              </a:tr>
              <a:tr h="794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en-GB" sz="1800" b="1" noProof="0" dirty="0"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Home routing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noProof="0" dirty="0">
                          <a:effectLst/>
                        </a:rPr>
                        <a:t>Continuity</a:t>
                      </a:r>
                      <a:r>
                        <a:rPr lang="en-GB" sz="1400" baseline="0" noProof="0" dirty="0">
                          <a:effectLst/>
                        </a:rPr>
                        <a:t> of the service is improved</a:t>
                      </a:r>
                      <a:endParaRPr lang="en-GB" sz="1400" noProof="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effectLst/>
                        </a:rPr>
                        <a:t>Latency</a:t>
                      </a:r>
                      <a:r>
                        <a:rPr lang="en-GB" sz="1400" baseline="0" noProof="0" dirty="0">
                          <a:effectLst/>
                        </a:rPr>
                        <a:t> is increased proportionally to the distance towards the local network (~1ms/100km)</a:t>
                      </a:r>
                    </a:p>
                    <a:p>
                      <a:pPr marL="285750" indent="-285750" algn="l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noProof="0" dirty="0">
                          <a:effectLst/>
                        </a:rPr>
                        <a:t>Scalability</a:t>
                      </a:r>
                      <a:endParaRPr lang="en-GB" sz="1400" noProof="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1335641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8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20158"/>
      </p:ext>
    </p:extLst>
  </p:cSld>
  <p:clrMapOvr>
    <a:masterClrMapping/>
  </p:clrMapOvr>
</p:sld>
</file>

<file path=ppt/theme/theme1.xml><?xml version="1.0" encoding="utf-8"?>
<a:theme xmlns:a="http://schemas.openxmlformats.org/drawingml/2006/main" name="ERT 035-18 PPT 5G MOBIX template_v3">
  <a:themeElements>
    <a:clrScheme name="Custom 3">
      <a:dk1>
        <a:srgbClr val="000000"/>
      </a:dk1>
      <a:lt1>
        <a:srgbClr val="FFFFFF"/>
      </a:lt1>
      <a:dk2>
        <a:srgbClr val="5C8E93"/>
      </a:dk2>
      <a:lt2>
        <a:srgbClr val="E7E6E6"/>
      </a:lt2>
      <a:accent1>
        <a:srgbClr val="5C8E93"/>
      </a:accent1>
      <a:accent2>
        <a:srgbClr val="BFD1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G-MOBIX PPT template [solo lectura]" id="{80CDEDAD-AF09-45CC-A49B-6E71CCA80C42}" vid="{60C3329D-606F-4161-BB8A-32BC102AC1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D84C5EFE20B04B90650AB1330DA631" ma:contentTypeVersion="10" ma:contentTypeDescription="Crear nuevo documento." ma:contentTypeScope="" ma:versionID="f08c6e574647b8594e49969cacc32e0d">
  <xsd:schema xmlns:xsd="http://www.w3.org/2001/XMLSchema" xmlns:xs="http://www.w3.org/2001/XMLSchema" xmlns:p="http://schemas.microsoft.com/office/2006/metadata/properties" xmlns:ns2="29f398b2-3649-4491-8b66-137d732d0bbe" targetNamespace="http://schemas.microsoft.com/office/2006/metadata/properties" ma:root="true" ma:fieldsID="aa1494e9dbce3835342b7c153855b9f8" ns2:_="">
    <xsd:import namespace="29f398b2-3649-4491-8b66-137d732d0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398b2-3649-4491-8b66-137d732d0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74BF33-D6AB-4317-AC07-758181420631}"/>
</file>

<file path=customXml/itemProps2.xml><?xml version="1.0" encoding="utf-8"?>
<ds:datastoreItem xmlns:ds="http://schemas.openxmlformats.org/officeDocument/2006/customXml" ds:itemID="{A5268C81-FF42-4098-9C50-8777D1BFBB60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548d2aa6-c976-4868-b7da-c10ce78f6f0a"/>
    <ds:schemaRef ds:uri="af43a0bf-0877-40fa-955f-dcdff98f90d7"/>
  </ds:schemaRefs>
</ds:datastoreItem>
</file>

<file path=customXml/itemProps3.xml><?xml version="1.0" encoding="utf-8"?>
<ds:datastoreItem xmlns:ds="http://schemas.openxmlformats.org/officeDocument/2006/customXml" ds:itemID="{2F87AEFF-EBA9-4863-8DCF-9EE503BE3B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5G-MOBIX PPT template</Template>
  <TotalTime>4819</TotalTime>
  <Words>659</Words>
  <Application>Microsoft Office PowerPoint</Application>
  <PresentationFormat>Panorámica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Gill Sans</vt:lpstr>
      <vt:lpstr>Times New Roman</vt:lpstr>
      <vt:lpstr>ERT 035-18 PPT 5G MOBIX template_v3</vt:lpstr>
      <vt:lpstr>5G-MOBIX 2nd Webinar:  Presentation of the ES – PT Cross Border Corridor and preliminary findings</vt:lpstr>
      <vt:lpstr>Index</vt:lpstr>
      <vt:lpstr>Network overview</vt:lpstr>
      <vt:lpstr>5G infrastructure ES-PT CBC 5G Deployment </vt:lpstr>
      <vt:lpstr>5G infrastructure ES-PT CBC E2E Architecture </vt:lpstr>
      <vt:lpstr>MNOs interconnection</vt:lpstr>
      <vt:lpstr>Presentación de PowerPoint</vt:lpstr>
      <vt:lpstr>5G infrastructure 5G roaming scenarios </vt:lpstr>
      <vt:lpstr>RAN deployment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template of a Power Point presentation</dc:title>
  <dc:creator>JUAN FRANCISCO ESTEBAN RIVAS</dc:creator>
  <cp:lastModifiedBy>JUAN FRANCISCO ESTEBAN RIVAS</cp:lastModifiedBy>
  <cp:revision>10</cp:revision>
  <dcterms:created xsi:type="dcterms:W3CDTF">2020-05-12T10:36:53Z</dcterms:created>
  <dcterms:modified xsi:type="dcterms:W3CDTF">2020-05-19T16:13:55Z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0x0101005FD84C5EFE20B04B90650AB1330DA631</vt:lpwstr>
  </property>
</Properties>
</file>