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4"/>
  </p:sldMasterIdLst>
  <p:notesMasterIdLst>
    <p:notesMasterId r:id="rId18"/>
  </p:notesMasterIdLst>
  <p:sldIdLst>
    <p:sldId id="273" r:id="rId5"/>
    <p:sldId id="270" r:id="rId6"/>
    <p:sldId id="258" r:id="rId7"/>
    <p:sldId id="438" r:id="rId8"/>
    <p:sldId id="439" r:id="rId9"/>
    <p:sldId id="264" r:id="rId10"/>
    <p:sldId id="267" r:id="rId11"/>
    <p:sldId id="437" r:id="rId12"/>
    <p:sldId id="280" r:id="rId13"/>
    <p:sldId id="440" r:id="rId14"/>
    <p:sldId id="282" r:id="rId15"/>
    <p:sldId id="435" r:id="rId16"/>
    <p:sldId id="4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00"/>
    <a:srgbClr val="FFCDCD"/>
    <a:srgbClr val="FF8585"/>
    <a:srgbClr val="F1D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E9653-CC5E-6B65-B398-1FF33BB90E9D}" v="4" dt="2020-06-29T05:51:33.836"/>
    <p1510:client id="{20F8E1CB-EC7A-458D-A1DA-25A19B2E0BA7}" v="7" dt="2020-06-28T19:53:49.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4590" autoAdjust="0"/>
  </p:normalViewPr>
  <p:slideViewPr>
    <p:cSldViewPr snapToGrid="0">
      <p:cViewPr varScale="1">
        <p:scale>
          <a:sx n="72" d="100"/>
          <a:sy n="72" d="100"/>
        </p:scale>
        <p:origin x="117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400" y="-2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Masmanidis" userId="e6698835-5be1-4d6f-9dfa-08599c14acaf" providerId="ADAL" clId="{20F8E1CB-EC7A-458D-A1DA-25A19B2E0BA7}"/>
    <pc:docChg chg="custSel modSld">
      <pc:chgData name="Ioannis Masmanidis" userId="e6698835-5be1-4d6f-9dfa-08599c14acaf" providerId="ADAL" clId="{20F8E1CB-EC7A-458D-A1DA-25A19B2E0BA7}" dt="2020-06-28T21:04:37.096" v="79" actId="1038"/>
      <pc:docMkLst>
        <pc:docMk/>
      </pc:docMkLst>
      <pc:sldChg chg="modSp">
        <pc:chgData name="Ioannis Masmanidis" userId="e6698835-5be1-4d6f-9dfa-08599c14acaf" providerId="ADAL" clId="{20F8E1CB-EC7A-458D-A1DA-25A19B2E0BA7}" dt="2020-06-28T19:53:16.147" v="23"/>
        <pc:sldMkLst>
          <pc:docMk/>
          <pc:sldMk cId="1231948744" sldId="264"/>
        </pc:sldMkLst>
        <pc:spChg chg="mod">
          <ac:chgData name="Ioannis Masmanidis" userId="e6698835-5be1-4d6f-9dfa-08599c14acaf" providerId="ADAL" clId="{20F8E1CB-EC7A-458D-A1DA-25A19B2E0BA7}" dt="2020-06-28T19:53:16.147" v="23"/>
          <ac:spMkLst>
            <pc:docMk/>
            <pc:sldMk cId="1231948744" sldId="264"/>
            <ac:spMk id="16" creationId="{D45D4E4B-E45F-4BD8-9D45-9849AB95B1BF}"/>
          </ac:spMkLst>
        </pc:spChg>
      </pc:sldChg>
      <pc:sldChg chg="modSp">
        <pc:chgData name="Ioannis Masmanidis" userId="e6698835-5be1-4d6f-9dfa-08599c14acaf" providerId="ADAL" clId="{20F8E1CB-EC7A-458D-A1DA-25A19B2E0BA7}" dt="2020-06-28T21:04:37.096" v="79" actId="1038"/>
        <pc:sldMkLst>
          <pc:docMk/>
          <pc:sldMk cId="3135298165" sldId="267"/>
        </pc:sldMkLst>
        <pc:spChg chg="mod">
          <ac:chgData name="Ioannis Masmanidis" userId="e6698835-5be1-4d6f-9dfa-08599c14acaf" providerId="ADAL" clId="{20F8E1CB-EC7A-458D-A1DA-25A19B2E0BA7}" dt="2020-06-28T19:53:21.365" v="24"/>
          <ac:spMkLst>
            <pc:docMk/>
            <pc:sldMk cId="3135298165" sldId="267"/>
            <ac:spMk id="130" creationId="{0671EBA9-8351-40A4-9A45-C4A2C0184611}"/>
          </ac:spMkLst>
        </pc:spChg>
        <pc:spChg chg="mod">
          <ac:chgData name="Ioannis Masmanidis" userId="e6698835-5be1-4d6f-9dfa-08599c14acaf" providerId="ADAL" clId="{20F8E1CB-EC7A-458D-A1DA-25A19B2E0BA7}" dt="2020-06-28T21:03:35.545" v="67" actId="1038"/>
          <ac:spMkLst>
            <pc:docMk/>
            <pc:sldMk cId="3135298165" sldId="267"/>
            <ac:spMk id="236" creationId="{9EE33168-4051-4A1C-93E0-1813842AE193}"/>
          </ac:spMkLst>
        </pc:spChg>
        <pc:spChg chg="mod">
          <ac:chgData name="Ioannis Masmanidis" userId="e6698835-5be1-4d6f-9dfa-08599c14acaf" providerId="ADAL" clId="{20F8E1CB-EC7A-458D-A1DA-25A19B2E0BA7}" dt="2020-06-28T21:03:44.545" v="72" actId="1037"/>
          <ac:spMkLst>
            <pc:docMk/>
            <pc:sldMk cId="3135298165" sldId="267"/>
            <ac:spMk id="284" creationId="{C1313E86-7434-4E49-8C2F-022A820DC39E}"/>
          </ac:spMkLst>
        </pc:spChg>
        <pc:spChg chg="mod">
          <ac:chgData name="Ioannis Masmanidis" userId="e6698835-5be1-4d6f-9dfa-08599c14acaf" providerId="ADAL" clId="{20F8E1CB-EC7A-458D-A1DA-25A19B2E0BA7}" dt="2020-06-28T21:04:37.096" v="79" actId="1038"/>
          <ac:spMkLst>
            <pc:docMk/>
            <pc:sldMk cId="3135298165" sldId="267"/>
            <ac:spMk id="286" creationId="{F0F17D50-0F72-4B55-94CF-8892F55FCDBC}"/>
          </ac:spMkLst>
        </pc:spChg>
        <pc:spChg chg="mod">
          <ac:chgData name="Ioannis Masmanidis" userId="e6698835-5be1-4d6f-9dfa-08599c14acaf" providerId="ADAL" clId="{20F8E1CB-EC7A-458D-A1DA-25A19B2E0BA7}" dt="2020-06-28T21:04:37.096" v="79" actId="1038"/>
          <ac:spMkLst>
            <pc:docMk/>
            <pc:sldMk cId="3135298165" sldId="267"/>
            <ac:spMk id="288" creationId="{6B702F08-3366-4AA6-B7DD-31FE377D3A66}"/>
          </ac:spMkLst>
        </pc:spChg>
        <pc:spChg chg="mod">
          <ac:chgData name="Ioannis Masmanidis" userId="e6698835-5be1-4d6f-9dfa-08599c14acaf" providerId="ADAL" clId="{20F8E1CB-EC7A-458D-A1DA-25A19B2E0BA7}" dt="2020-06-28T21:02:07.946" v="43" actId="1036"/>
          <ac:spMkLst>
            <pc:docMk/>
            <pc:sldMk cId="3135298165" sldId="267"/>
            <ac:spMk id="301" creationId="{A4F6CB91-D675-4958-9A8C-927223745886}"/>
          </ac:spMkLst>
        </pc:spChg>
        <pc:grpChg chg="mod">
          <ac:chgData name="Ioannis Masmanidis" userId="e6698835-5be1-4d6f-9dfa-08599c14acaf" providerId="ADAL" clId="{20F8E1CB-EC7A-458D-A1DA-25A19B2E0BA7}" dt="2020-06-28T21:02:07.946" v="43" actId="1036"/>
          <ac:grpSpMkLst>
            <pc:docMk/>
            <pc:sldMk cId="3135298165" sldId="267"/>
            <ac:grpSpMk id="5" creationId="{427937F4-4441-451F-B490-53389B6AE315}"/>
          </ac:grpSpMkLst>
        </pc:grpChg>
        <pc:cxnChg chg="mod">
          <ac:chgData name="Ioannis Masmanidis" userId="e6698835-5be1-4d6f-9dfa-08599c14acaf" providerId="ADAL" clId="{20F8E1CB-EC7A-458D-A1DA-25A19B2E0BA7}" dt="2020-06-28T21:02:42.643" v="47" actId="1582"/>
          <ac:cxnSpMkLst>
            <pc:docMk/>
            <pc:sldMk cId="3135298165" sldId="267"/>
            <ac:cxnSpMk id="268" creationId="{D6C9A9B3-BA3A-40CC-B2B5-80D3B1D4CEAF}"/>
          </ac:cxnSpMkLst>
        </pc:cxnChg>
        <pc:cxnChg chg="mod">
          <ac:chgData name="Ioannis Masmanidis" userId="e6698835-5be1-4d6f-9dfa-08599c14acaf" providerId="ADAL" clId="{20F8E1CB-EC7A-458D-A1DA-25A19B2E0BA7}" dt="2020-06-28T21:04:37.096" v="79" actId="1038"/>
          <ac:cxnSpMkLst>
            <pc:docMk/>
            <pc:sldMk cId="3135298165" sldId="267"/>
            <ac:cxnSpMk id="294" creationId="{1240DC3E-B236-4126-8F02-07CB0C814F30}"/>
          </ac:cxnSpMkLst>
        </pc:cxnChg>
        <pc:cxnChg chg="mod">
          <ac:chgData name="Ioannis Masmanidis" userId="e6698835-5be1-4d6f-9dfa-08599c14acaf" providerId="ADAL" clId="{20F8E1CB-EC7A-458D-A1DA-25A19B2E0BA7}" dt="2020-06-28T21:02:54.552" v="48" actId="1582"/>
          <ac:cxnSpMkLst>
            <pc:docMk/>
            <pc:sldMk cId="3135298165" sldId="267"/>
            <ac:cxnSpMk id="310" creationId="{721C2858-0D25-40C9-8B96-C570FFB147C1}"/>
          </ac:cxnSpMkLst>
        </pc:cxnChg>
      </pc:sldChg>
      <pc:sldChg chg="addSp delSp modSp">
        <pc:chgData name="Ioannis Masmanidis" userId="e6698835-5be1-4d6f-9dfa-08599c14acaf" providerId="ADAL" clId="{20F8E1CB-EC7A-458D-A1DA-25A19B2E0BA7}" dt="2020-06-28T19:52:44.223" v="21" actId="108"/>
        <pc:sldMkLst>
          <pc:docMk/>
          <pc:sldMk cId="3327453224" sldId="270"/>
        </pc:sldMkLst>
        <pc:spChg chg="del">
          <ac:chgData name="Ioannis Masmanidis" userId="e6698835-5be1-4d6f-9dfa-08599c14acaf" providerId="ADAL" clId="{20F8E1CB-EC7A-458D-A1DA-25A19B2E0BA7}" dt="2020-06-28T19:51:29.814" v="0" actId="478"/>
          <ac:spMkLst>
            <pc:docMk/>
            <pc:sldMk cId="3327453224" sldId="270"/>
            <ac:spMk id="6" creationId="{B9A99CC6-9690-481B-8C5C-2A4718B81984}"/>
          </ac:spMkLst>
        </pc:spChg>
        <pc:spChg chg="add mod">
          <ac:chgData name="Ioannis Masmanidis" userId="e6698835-5be1-4d6f-9dfa-08599c14acaf" providerId="ADAL" clId="{20F8E1CB-EC7A-458D-A1DA-25A19B2E0BA7}" dt="2020-06-28T19:52:44.223" v="21" actId="108"/>
          <ac:spMkLst>
            <pc:docMk/>
            <pc:sldMk cId="3327453224" sldId="270"/>
            <ac:spMk id="7" creationId="{E50F32AF-74E8-404A-8CA0-C97C64EC1064}"/>
          </ac:spMkLst>
        </pc:spChg>
      </pc:sldChg>
      <pc:sldChg chg="modSp">
        <pc:chgData name="Ioannis Masmanidis" userId="e6698835-5be1-4d6f-9dfa-08599c14acaf" providerId="ADAL" clId="{20F8E1CB-EC7A-458D-A1DA-25A19B2E0BA7}" dt="2020-06-28T19:53:29.024" v="25"/>
        <pc:sldMkLst>
          <pc:docMk/>
          <pc:sldMk cId="1354090606" sldId="280"/>
        </pc:sldMkLst>
        <pc:spChg chg="mod">
          <ac:chgData name="Ioannis Masmanidis" userId="e6698835-5be1-4d6f-9dfa-08599c14acaf" providerId="ADAL" clId="{20F8E1CB-EC7A-458D-A1DA-25A19B2E0BA7}" dt="2020-06-28T19:53:29.024" v="25"/>
          <ac:spMkLst>
            <pc:docMk/>
            <pc:sldMk cId="1354090606" sldId="280"/>
            <ac:spMk id="26" creationId="{4A646AA6-981C-4256-BA98-CCF942497F72}"/>
          </ac:spMkLst>
        </pc:spChg>
      </pc:sldChg>
      <pc:sldChg chg="modSp">
        <pc:chgData name="Ioannis Masmanidis" userId="e6698835-5be1-4d6f-9dfa-08599c14acaf" providerId="ADAL" clId="{20F8E1CB-EC7A-458D-A1DA-25A19B2E0BA7}" dt="2020-06-28T19:53:45.040" v="27"/>
        <pc:sldMkLst>
          <pc:docMk/>
          <pc:sldMk cId="362552630" sldId="282"/>
        </pc:sldMkLst>
        <pc:spChg chg="mod">
          <ac:chgData name="Ioannis Masmanidis" userId="e6698835-5be1-4d6f-9dfa-08599c14acaf" providerId="ADAL" clId="{20F8E1CB-EC7A-458D-A1DA-25A19B2E0BA7}" dt="2020-06-28T19:53:45.040" v="27"/>
          <ac:spMkLst>
            <pc:docMk/>
            <pc:sldMk cId="362552630" sldId="282"/>
            <ac:spMk id="15" creationId="{747976A2-9657-44F4-BD52-74C33D095660}"/>
          </ac:spMkLst>
        </pc:spChg>
      </pc:sldChg>
      <pc:sldChg chg="modSp">
        <pc:chgData name="Ioannis Masmanidis" userId="e6698835-5be1-4d6f-9dfa-08599c14acaf" providerId="ADAL" clId="{20F8E1CB-EC7A-458D-A1DA-25A19B2E0BA7}" dt="2020-06-28T19:53:49.509" v="28"/>
        <pc:sldMkLst>
          <pc:docMk/>
          <pc:sldMk cId="1434795504" sldId="435"/>
        </pc:sldMkLst>
        <pc:spChg chg="mod">
          <ac:chgData name="Ioannis Masmanidis" userId="e6698835-5be1-4d6f-9dfa-08599c14acaf" providerId="ADAL" clId="{20F8E1CB-EC7A-458D-A1DA-25A19B2E0BA7}" dt="2020-06-28T19:53:49.509" v="28"/>
          <ac:spMkLst>
            <pc:docMk/>
            <pc:sldMk cId="1434795504" sldId="435"/>
            <ac:spMk id="25" creationId="{1B1B3AE0-A7FF-4E4A-B44D-352AD51127C0}"/>
          </ac:spMkLst>
        </pc:spChg>
      </pc:sldChg>
      <pc:sldChg chg="modSp">
        <pc:chgData name="Ioannis Masmanidis" userId="e6698835-5be1-4d6f-9dfa-08599c14acaf" providerId="ADAL" clId="{20F8E1CB-EC7A-458D-A1DA-25A19B2E0BA7}" dt="2020-06-28T19:53:03.461" v="22" actId="20577"/>
        <pc:sldMkLst>
          <pc:docMk/>
          <pc:sldMk cId="4167817046" sldId="438"/>
        </pc:sldMkLst>
        <pc:spChg chg="mod">
          <ac:chgData name="Ioannis Masmanidis" userId="e6698835-5be1-4d6f-9dfa-08599c14acaf" providerId="ADAL" clId="{20F8E1CB-EC7A-458D-A1DA-25A19B2E0BA7}" dt="2020-06-28T19:53:03.461" v="22" actId="20577"/>
          <ac:spMkLst>
            <pc:docMk/>
            <pc:sldMk cId="4167817046" sldId="438"/>
            <ac:spMk id="8" creationId="{BC8EC687-E377-4645-9D59-43ACE034FE5C}"/>
          </ac:spMkLst>
        </pc:spChg>
      </pc:sldChg>
      <pc:sldChg chg="modSp">
        <pc:chgData name="Ioannis Masmanidis" userId="e6698835-5be1-4d6f-9dfa-08599c14acaf" providerId="ADAL" clId="{20F8E1CB-EC7A-458D-A1DA-25A19B2E0BA7}" dt="2020-06-28T19:53:39.685" v="26"/>
        <pc:sldMkLst>
          <pc:docMk/>
          <pc:sldMk cId="2781060785" sldId="440"/>
        </pc:sldMkLst>
        <pc:spChg chg="mod">
          <ac:chgData name="Ioannis Masmanidis" userId="e6698835-5be1-4d6f-9dfa-08599c14acaf" providerId="ADAL" clId="{20F8E1CB-EC7A-458D-A1DA-25A19B2E0BA7}" dt="2020-06-28T19:53:39.685" v="26"/>
          <ac:spMkLst>
            <pc:docMk/>
            <pc:sldMk cId="2781060785" sldId="440"/>
            <ac:spMk id="137" creationId="{0C4916A2-FA57-48B7-8FA7-1FEDF3F525C3}"/>
          </ac:spMkLst>
        </pc:spChg>
      </pc:sldChg>
    </pc:docChg>
  </pc:docChgLst>
  <pc:docChgLst>
    <pc:chgData name="Nazli Guney" userId="S::nazli.guney_gmail.com#ext#@mail.ertico.com::9107a608-aaa7-4ac7-96fc-3fba2256f55e" providerId="AD" clId="Web-{002E9653-CC5E-6B65-B398-1FF33BB90E9D}"/>
    <pc:docChg chg="modSld">
      <pc:chgData name="Nazli Guney" userId="S::nazli.guney_gmail.com#ext#@mail.ertico.com::9107a608-aaa7-4ac7-96fc-3fba2256f55e" providerId="AD" clId="Web-{002E9653-CC5E-6B65-B398-1FF33BB90E9D}" dt="2020-06-29T05:51:31.273" v="1" actId="20577"/>
      <pc:docMkLst>
        <pc:docMk/>
      </pc:docMkLst>
      <pc:sldChg chg="modSp">
        <pc:chgData name="Nazli Guney" userId="S::nazli.guney_gmail.com#ext#@mail.ertico.com::9107a608-aaa7-4ac7-96fc-3fba2256f55e" providerId="AD" clId="Web-{002E9653-CC5E-6B65-B398-1FF33BB90E9D}" dt="2020-06-29T05:51:31.273" v="1" actId="20577"/>
        <pc:sldMkLst>
          <pc:docMk/>
          <pc:sldMk cId="3327453224" sldId="270"/>
        </pc:sldMkLst>
        <pc:spChg chg="mod">
          <ac:chgData name="Nazli Guney" userId="S::nazli.guney_gmail.com#ext#@mail.ertico.com::9107a608-aaa7-4ac7-96fc-3fba2256f55e" providerId="AD" clId="Web-{002E9653-CC5E-6B65-B398-1FF33BB90E9D}" dt="2020-06-29T05:51:31.273" v="1" actId="20577"/>
          <ac:spMkLst>
            <pc:docMk/>
            <pc:sldMk cId="3327453224" sldId="270"/>
            <ac:spMk id="7" creationId="{E50F32AF-74E8-404A-8CA0-C97C64EC106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07922-C004-4B0F-A373-89E19F5F6FA7}" type="datetimeFigureOut">
              <a:rPr lang="en-GB" smtClean="0"/>
              <a:t>28/06/2020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F22A2-9A43-428D-9341-2084F0A1EE45}" type="slidenum">
              <a:rPr lang="en-GB" smtClean="0"/>
              <a:t>‹#›</a:t>
            </a:fld>
            <a:endParaRPr lang="en-GB"/>
          </a:p>
        </p:txBody>
      </p:sp>
    </p:spTree>
    <p:extLst>
      <p:ext uri="{BB962C8B-B14F-4D97-AF65-F5344CB8AC3E}">
        <p14:creationId xmlns:p14="http://schemas.microsoft.com/office/powerpoint/2010/main" val="152504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0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3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0236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1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CF22A2-9A43-428D-9341-2084F0A1EE45}" type="slidenum">
              <a:rPr lang="en-GB" smtClean="0"/>
              <a:t>2</a:t>
            </a:fld>
            <a:endParaRPr lang="en-GB"/>
          </a:p>
        </p:txBody>
      </p:sp>
    </p:spTree>
    <p:extLst>
      <p:ext uri="{BB962C8B-B14F-4D97-AF65-F5344CB8AC3E}">
        <p14:creationId xmlns:p14="http://schemas.microsoft.com/office/powerpoint/2010/main" val="23511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4CF22A2-9A43-428D-9341-2084F0A1EE45}" type="slidenum">
              <a:rPr lang="en-GB" smtClean="0"/>
              <a:t>3</a:t>
            </a:fld>
            <a:endParaRPr lang="en-GB"/>
          </a:p>
        </p:txBody>
      </p:sp>
    </p:spTree>
    <p:extLst>
      <p:ext uri="{BB962C8B-B14F-4D97-AF65-F5344CB8AC3E}">
        <p14:creationId xmlns:p14="http://schemas.microsoft.com/office/powerpoint/2010/main" val="349122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4CF22A2-9A43-428D-9341-2084F0A1EE45}" type="slidenum">
              <a:rPr lang="en-GB" smtClean="0"/>
              <a:t>4</a:t>
            </a:fld>
            <a:endParaRPr lang="en-GB"/>
          </a:p>
        </p:txBody>
      </p:sp>
    </p:spTree>
    <p:extLst>
      <p:ext uri="{BB962C8B-B14F-4D97-AF65-F5344CB8AC3E}">
        <p14:creationId xmlns:p14="http://schemas.microsoft.com/office/powerpoint/2010/main" val="373279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 addition, the selected architecture of the 5G-MOBIX GR-TR cross-border corridor, described in this deliverable, could be the basis of the distributed core architecture solution of COSMOTE network, and consequently the Deliverable D2.2 could be a useful Architecture Blueprint. Specifically, for the 5G-MOBIX GR-TR cross-border corridor trial, COSMOTE’s production site at </a:t>
            </a:r>
            <a:r>
              <a:rPr lang="en-US" sz="1200" b="0" i="0" u="none" strike="noStrike" kern="1200" baseline="0" err="1">
                <a:solidFill>
                  <a:schemeClr val="tx1"/>
                </a:solidFill>
                <a:latin typeface="+mn-lt"/>
                <a:ea typeface="+mn-ea"/>
                <a:cs typeface="+mn-cs"/>
              </a:rPr>
              <a:t>Alexandroupoli</a:t>
            </a:r>
            <a:r>
              <a:rPr lang="en-US" sz="1200" b="0" i="0" u="none" strike="noStrike" kern="1200" baseline="0">
                <a:solidFill>
                  <a:schemeClr val="tx1"/>
                </a:solidFill>
                <a:latin typeface="+mn-lt"/>
                <a:ea typeface="+mn-ea"/>
                <a:cs typeface="+mn-cs"/>
              </a:rPr>
              <a:t> (CO-like), where the overlay 5G EPC is planned to be deployed, must be upgraded to a core edge Data Centre (DC) site, resulting  in the first core edge DC at COSMOTE network with strict requirements in terms of low latency &amp; availability.</a:t>
            </a:r>
          </a:p>
          <a:p>
            <a:r>
              <a:rPr lang="en-US" sz="1200" b="0" i="0" u="none" strike="noStrike" kern="1200" baseline="0">
                <a:solidFill>
                  <a:schemeClr val="tx1"/>
                </a:solidFill>
                <a:latin typeface="+mn-lt"/>
                <a:ea typeface="+mn-ea"/>
                <a:cs typeface="+mn-cs"/>
              </a:rPr>
              <a:t>Finally, it is envisaged that the designed solution, which is aimed to be future-proof and scalable, can serve as a stepping stone for COSMOTE to conduct business feasibility studies within Deutsche Telekom Group</a:t>
            </a:r>
            <a:endParaRPr lang="en-US"/>
          </a:p>
          <a:p>
            <a:endParaRPr lang="en-US" sz="1200" b="1" i="1" u="none" strike="noStrike" kern="1200" baseline="0">
              <a:solidFill>
                <a:schemeClr val="tx1"/>
              </a:solidFill>
              <a:latin typeface="+mn-lt"/>
              <a:ea typeface="+mn-ea"/>
              <a:cs typeface="+mn-cs"/>
            </a:endParaRPr>
          </a:p>
          <a:p>
            <a:r>
              <a:rPr lang="en-US" sz="1200" b="1" i="1" u="none" strike="noStrike" kern="1200" baseline="0">
                <a:solidFill>
                  <a:schemeClr val="tx1"/>
                </a:solidFill>
                <a:latin typeface="+mn-lt"/>
                <a:ea typeface="+mn-ea"/>
                <a:cs typeface="+mn-cs"/>
              </a:rPr>
              <a:t>Deployment Option-3</a:t>
            </a:r>
          </a:p>
          <a:p>
            <a:r>
              <a:rPr lang="en-US" sz="1200" b="0" i="0" u="none" strike="noStrike" kern="1200" baseline="0">
                <a:solidFill>
                  <a:schemeClr val="tx1"/>
                </a:solidFill>
                <a:latin typeface="+mn-lt"/>
                <a:ea typeface="+mn-ea"/>
                <a:cs typeface="+mn-cs"/>
              </a:rPr>
              <a:t>• Option 3 (Figure 12) is based on overlay dedicated networks where all </a:t>
            </a:r>
            <a:r>
              <a:rPr lang="en-US" sz="1200" b="0" i="0" u="none" strike="noStrike" kern="1200" baseline="0" err="1">
                <a:solidFill>
                  <a:schemeClr val="tx1"/>
                </a:solidFill>
                <a:latin typeface="+mn-lt"/>
                <a:ea typeface="+mn-ea"/>
                <a:cs typeface="+mn-cs"/>
              </a:rPr>
              <a:t>signalling</a:t>
            </a:r>
            <a:r>
              <a:rPr lang="en-US" sz="1200" b="0" i="0" u="none" strike="noStrike" kern="1200" baseline="0">
                <a:solidFill>
                  <a:schemeClr val="tx1"/>
                </a:solidFill>
                <a:latin typeface="+mn-lt"/>
                <a:ea typeface="+mn-ea"/>
                <a:cs typeface="+mn-cs"/>
              </a:rPr>
              <a:t> and user plane traffic are</a:t>
            </a:r>
          </a:p>
          <a:p>
            <a:r>
              <a:rPr lang="en-US" sz="1200" b="0" i="0" u="none" strike="noStrike" kern="1200" baseline="0">
                <a:solidFill>
                  <a:schemeClr val="tx1"/>
                </a:solidFill>
                <a:latin typeface="+mn-lt"/>
                <a:ea typeface="+mn-ea"/>
                <a:cs typeface="+mn-cs"/>
              </a:rPr>
              <a:t>carried out via a direct interconnection link. This results in significantly reduced latency for both UP and</a:t>
            </a:r>
          </a:p>
          <a:p>
            <a:r>
              <a:rPr lang="en-US" sz="1200" b="0" i="0" u="none" strike="noStrike" kern="1200" baseline="0">
                <a:solidFill>
                  <a:schemeClr val="tx1"/>
                </a:solidFill>
                <a:latin typeface="+mn-lt"/>
                <a:ea typeface="+mn-ea"/>
                <a:cs typeface="+mn-cs"/>
              </a:rPr>
              <a:t>CP traffic.</a:t>
            </a:r>
          </a:p>
          <a:p>
            <a:r>
              <a:rPr lang="en-US" sz="1200" b="0" i="0" u="none" strike="noStrike" kern="1200" baseline="0">
                <a:solidFill>
                  <a:schemeClr val="tx1"/>
                </a:solidFill>
                <a:latin typeface="+mn-lt"/>
                <a:ea typeface="+mn-ea"/>
                <a:cs typeface="+mn-cs"/>
              </a:rPr>
              <a:t>• This option is easier to deploy from an operator point of view, as interfacing to commercial network may</a:t>
            </a:r>
          </a:p>
          <a:p>
            <a:r>
              <a:rPr lang="en-US" sz="1200" b="0" i="0" u="none" strike="noStrike" kern="1200" baseline="0">
                <a:solidFill>
                  <a:schemeClr val="tx1"/>
                </a:solidFill>
                <a:latin typeface="+mn-lt"/>
                <a:ea typeface="+mn-ea"/>
                <a:cs typeface="+mn-cs"/>
              </a:rPr>
              <a:t>be optional or conditional.</a:t>
            </a:r>
          </a:p>
          <a:p>
            <a:r>
              <a:rPr lang="en-US" sz="1200" b="0" i="0" u="none" strike="noStrike" kern="1200" baseline="0">
                <a:solidFill>
                  <a:schemeClr val="tx1"/>
                </a:solidFill>
                <a:latin typeface="+mn-lt"/>
                <a:ea typeface="+mn-ea"/>
                <a:cs typeface="+mn-cs"/>
              </a:rPr>
              <a:t>• This option raises scalability concerns for wide deployments, which may be overcome based on 5GC</a:t>
            </a:r>
          </a:p>
          <a:p>
            <a:r>
              <a:rPr lang="en-US" sz="1200" b="0" i="0" u="none" strike="noStrike" kern="1200" baseline="0">
                <a:solidFill>
                  <a:schemeClr val="tx1"/>
                </a:solidFill>
                <a:latin typeface="+mn-lt"/>
                <a:ea typeface="+mn-ea"/>
                <a:cs typeface="+mn-cs"/>
              </a:rPr>
              <a:t>technologies and upcoming releases of 5G.</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networks experts (MNOs and vendors) of both the ES-PT and GR-TR cross-border corridors have agreed that the only viable option for 5G network interconnection which could support the advanced 5G-MOBIX UCCs is deployment option 3, as the involvement of the GRX at any stage of the architecture would  introduce unacceptable latency when crossing the border and would hence not be able to support the necessary CCAM functionality. Therefore, </a:t>
            </a:r>
            <a:r>
              <a:rPr lang="en-US" sz="1200" b="1" i="1" u="none" strike="noStrike" kern="1200" baseline="0">
                <a:solidFill>
                  <a:schemeClr val="tx1"/>
                </a:solidFill>
                <a:latin typeface="+mn-lt"/>
                <a:ea typeface="+mn-ea"/>
                <a:cs typeface="+mn-cs"/>
              </a:rPr>
              <a:t>Deployment Option 3 is the 5G-MOBIX common architecture</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which will act as the basis for the 5G network deployments in the ES-PT and GR-TR corridors.</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COSMOTE, through the active participation of the responsible departments in the 5G-MOBIX GR-TR </a:t>
            </a:r>
            <a:r>
              <a:rPr lang="en-US" sz="1200" b="0" i="0" u="none" strike="noStrike" kern="1200" baseline="0" err="1">
                <a:solidFill>
                  <a:schemeClr val="tx1"/>
                </a:solidFill>
                <a:latin typeface="+mn-lt"/>
                <a:ea typeface="+mn-ea"/>
                <a:cs typeface="+mn-cs"/>
              </a:rPr>
              <a:t>crossborder</a:t>
            </a:r>
            <a:r>
              <a:rPr lang="en-US" sz="1200" b="0" i="0" u="none" strike="noStrike" kern="1200" baseline="0">
                <a:solidFill>
                  <a:schemeClr val="tx1"/>
                </a:solidFill>
                <a:latin typeface="+mn-lt"/>
                <a:ea typeface="+mn-ea"/>
                <a:cs typeface="+mn-cs"/>
              </a:rPr>
              <a:t> corridor trial, will have gained technical expertise in launching services with strict requirements in terms of low latency &amp; reliability from the design/planning phase up to the operational one. For instance, given that the 5G-MOBIX GR-TR cross-corridor trial is expected to use 5G NR spectrum at the 3.5GHz frequency band, a key strategic frequency band for 5G deployments, in collaboration with COSMOTE’s licensed LTE spectrum at 2.6GHz band, acting as LTE anchor layer in 5G NSA case, will allow COSMOTE RF planning &amp; optimization teams to gain significant know-how on radio resources’ utilization and possible</a:t>
            </a:r>
          </a:p>
          <a:p>
            <a:r>
              <a:rPr lang="en-US" sz="1200" b="0" i="0" u="none" strike="noStrike" kern="1200" baseline="0">
                <a:solidFill>
                  <a:schemeClr val="tx1"/>
                </a:solidFill>
                <a:latin typeface="+mn-lt"/>
                <a:ea typeface="+mn-ea"/>
                <a:cs typeface="+mn-cs"/>
              </a:rPr>
              <a:t>interference issues that might arise. Furthermore, apart from gaining technical experience, COSMOTE </a:t>
            </a:r>
            <a:r>
              <a:rPr lang="en-US" sz="1200" b="0" i="0" u="none" strike="noStrike" kern="1200" baseline="0" err="1">
                <a:solidFill>
                  <a:schemeClr val="tx1"/>
                </a:solidFill>
                <a:latin typeface="+mn-lt"/>
                <a:ea typeface="+mn-ea"/>
                <a:cs typeface="+mn-cs"/>
              </a:rPr>
              <a:t>willhave</a:t>
            </a:r>
            <a:r>
              <a:rPr lang="en-US" sz="1200" b="0" i="0" u="none" strike="noStrike" kern="1200" baseline="0">
                <a:solidFill>
                  <a:schemeClr val="tx1"/>
                </a:solidFill>
                <a:latin typeface="+mn-lt"/>
                <a:ea typeface="+mn-ea"/>
                <a:cs typeface="+mn-cs"/>
              </a:rPr>
              <a:t> the chance to evaluate the suitability of existing roaming model for those use case categories in scope of the 5G-MOBIX GR-TR cross-border corridor trial.</a:t>
            </a:r>
          </a:p>
        </p:txBody>
      </p:sp>
      <p:sp>
        <p:nvSpPr>
          <p:cNvPr id="4" name="Slide Number Placeholder 3"/>
          <p:cNvSpPr>
            <a:spLocks noGrp="1"/>
          </p:cNvSpPr>
          <p:nvPr>
            <p:ph type="sldNum" sz="quarter" idx="5"/>
          </p:nvPr>
        </p:nvSpPr>
        <p:spPr/>
        <p:txBody>
          <a:bodyPr/>
          <a:lstStyle/>
          <a:p>
            <a:fld id="{94CF22A2-9A43-428D-9341-2084F0A1EE45}" type="slidenum">
              <a:rPr lang="en-GB" smtClean="0"/>
              <a:t>5</a:t>
            </a:fld>
            <a:endParaRPr lang="en-GB"/>
          </a:p>
        </p:txBody>
      </p:sp>
    </p:spTree>
    <p:extLst>
      <p:ext uri="{BB962C8B-B14F-4D97-AF65-F5344CB8AC3E}">
        <p14:creationId xmlns:p14="http://schemas.microsoft.com/office/powerpoint/2010/main" val="16705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5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CF22A2-9A43-428D-9341-2084F0A1EE45}" type="slidenum">
              <a:rPr lang="en-GB" smtClean="0"/>
              <a:t>7</a:t>
            </a:fld>
            <a:endParaRPr lang="en-GB"/>
          </a:p>
        </p:txBody>
      </p:sp>
    </p:spTree>
    <p:extLst>
      <p:ext uri="{BB962C8B-B14F-4D97-AF65-F5344CB8AC3E}">
        <p14:creationId xmlns:p14="http://schemas.microsoft.com/office/powerpoint/2010/main" val="272966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67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F22A2-9A43-428D-9341-2084F0A1EE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6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3EED-568C-C344-B97A-95EA8152B185}"/>
              </a:ext>
            </a:extLst>
          </p:cNvPr>
          <p:cNvSpPr>
            <a:spLocks noGrp="1"/>
          </p:cNvSpPr>
          <p:nvPr>
            <p:ph type="ctrTitle" hasCustomPrompt="1"/>
          </p:nvPr>
        </p:nvSpPr>
        <p:spPr>
          <a:xfrm>
            <a:off x="864000" y="871896"/>
            <a:ext cx="9144000" cy="1235510"/>
          </a:xfrm>
        </p:spPr>
        <p:txBody>
          <a:bodyPr lIns="0" tIns="0" rIns="0" bIns="0" anchor="t" anchorCtr="0">
            <a:normAutofit/>
          </a:bodyPr>
          <a:lstStyle>
            <a:lvl1pPr algn="l">
              <a:defRPr sz="5000" b="1" i="0" baseline="0">
                <a:solidFill>
                  <a:schemeClr val="bg1"/>
                </a:solidFill>
                <a:latin typeface="+mj-lt"/>
              </a:defRPr>
            </a:lvl1pPr>
          </a:lstStyle>
          <a:p>
            <a:r>
              <a:rPr lang="en-US"/>
              <a:t>Click to edit Master title style in one or 2 lines</a:t>
            </a:r>
          </a:p>
        </p:txBody>
      </p:sp>
      <p:sp>
        <p:nvSpPr>
          <p:cNvPr id="3" name="Subtitle 2">
            <a:extLst>
              <a:ext uri="{FF2B5EF4-FFF2-40B4-BE49-F238E27FC236}">
                <a16:creationId xmlns:a16="http://schemas.microsoft.com/office/drawing/2014/main" id="{B68DDDBD-4A45-4A43-89DB-0491AADD3B44}"/>
              </a:ext>
            </a:extLst>
          </p:cNvPr>
          <p:cNvSpPr>
            <a:spLocks noGrp="1"/>
          </p:cNvSpPr>
          <p:nvPr>
            <p:ph type="subTitle" idx="1"/>
          </p:nvPr>
        </p:nvSpPr>
        <p:spPr>
          <a:xfrm>
            <a:off x="864000" y="2714256"/>
            <a:ext cx="9144000" cy="788276"/>
          </a:xfrm>
        </p:spPr>
        <p:txBody>
          <a:bodyPr lIns="0" tIns="0" rIns="0" b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7">
            <a:extLst>
              <a:ext uri="{FF2B5EF4-FFF2-40B4-BE49-F238E27FC236}">
                <a16:creationId xmlns:a16="http://schemas.microsoft.com/office/drawing/2014/main" id="{648420D5-F061-754F-8CA0-A236395D6790}"/>
              </a:ext>
            </a:extLst>
          </p:cNvPr>
          <p:cNvSpPr>
            <a:spLocks noGrp="1"/>
          </p:cNvSpPr>
          <p:nvPr>
            <p:ph type="body" sz="quarter" idx="10" hasCustomPrompt="1"/>
          </p:nvPr>
        </p:nvSpPr>
        <p:spPr>
          <a:xfrm>
            <a:off x="874622" y="5145997"/>
            <a:ext cx="7431087" cy="777765"/>
          </a:xfrm>
        </p:spPr>
        <p:txBody>
          <a:bodyPr lIns="0" tIns="0" rIns="0" bIns="0" anchor="b" anchorCtr="0">
            <a:noAutofit/>
          </a:bodyPr>
          <a:lstStyle>
            <a:lvl1pPr marL="0" indent="0" algn="l">
              <a:lnSpc>
                <a:spcPct val="110000"/>
              </a:lnSpc>
              <a:spcBef>
                <a:spcPts val="0"/>
              </a:spcBef>
              <a:buNone/>
              <a:defRPr sz="1600" b="1" i="0" baseline="0">
                <a:solidFill>
                  <a:schemeClr val="accent1"/>
                </a:solidFill>
                <a:latin typeface="+mn-lt"/>
              </a:defRPr>
            </a:lvl1pPr>
          </a:lstStyle>
          <a:p>
            <a:pPr lvl="0"/>
            <a:r>
              <a:rPr lang="en-US"/>
              <a:t>Presenter, date</a:t>
            </a:r>
          </a:p>
        </p:txBody>
      </p:sp>
      <p:sp>
        <p:nvSpPr>
          <p:cNvPr id="5" name="TextBox 4">
            <a:extLst>
              <a:ext uri="{FF2B5EF4-FFF2-40B4-BE49-F238E27FC236}">
                <a16:creationId xmlns:a16="http://schemas.microsoft.com/office/drawing/2014/main" id="{85C80AE3-62F3-554F-96C8-24F85F1E91C2}"/>
              </a:ext>
            </a:extLst>
          </p:cNvPr>
          <p:cNvSpPr txBox="1"/>
          <p:nvPr userDrawn="1"/>
        </p:nvSpPr>
        <p:spPr>
          <a:xfrm>
            <a:off x="1366982" y="6469570"/>
            <a:ext cx="8612952" cy="253916"/>
          </a:xfrm>
          <a:prstGeom prst="rect">
            <a:avLst/>
          </a:prstGeom>
          <a:noFill/>
        </p:spPr>
        <p:txBody>
          <a:bodyPr wrap="square" rtlCol="0">
            <a:spAutoFit/>
          </a:bodyPr>
          <a:lstStyle/>
          <a:p>
            <a:pPr fontAlgn="base">
              <a:spcBef>
                <a:spcPct val="0"/>
              </a:spcBef>
              <a:spcAft>
                <a:spcPct val="0"/>
              </a:spcAft>
            </a:pPr>
            <a:r>
              <a:rPr lang="en-US" sz="1050">
                <a:solidFill>
                  <a:schemeClr val="tx1">
                    <a:lumMod val="65000"/>
                    <a:lumOff val="35000"/>
                  </a:schemeClr>
                </a:solidFill>
                <a:ea typeface="Calibri" charset="0"/>
                <a:cs typeface="Calibri" charset="0"/>
                <a:sym typeface="Gill Sans" charset="0"/>
              </a:rPr>
              <a:t>This project has received funding from the European Union’s Horizon 2020 research and innovation programme under grant agreement No. 825496</a:t>
            </a:r>
          </a:p>
        </p:txBody>
      </p:sp>
      <p:pic>
        <p:nvPicPr>
          <p:cNvPr id="6" name="Image 20">
            <a:extLst>
              <a:ext uri="{FF2B5EF4-FFF2-40B4-BE49-F238E27FC236}">
                <a16:creationId xmlns:a16="http://schemas.microsoft.com/office/drawing/2014/main" id="{8D69B524-0847-1146-92F9-961468872C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000" y="6446584"/>
            <a:ext cx="449642" cy="299889"/>
          </a:xfrm>
          <a:prstGeom prst="rect">
            <a:avLst/>
          </a:prstGeom>
        </p:spPr>
      </p:pic>
    </p:spTree>
    <p:extLst>
      <p:ext uri="{BB962C8B-B14F-4D97-AF65-F5344CB8AC3E}">
        <p14:creationId xmlns:p14="http://schemas.microsoft.com/office/powerpoint/2010/main" val="24508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B8FC-DFF1-6C41-B0C7-E91D997FA4A9}"/>
              </a:ext>
            </a:extLst>
          </p:cNvPr>
          <p:cNvSpPr>
            <a:spLocks noGrp="1"/>
          </p:cNvSpPr>
          <p:nvPr>
            <p:ph type="title" hasCustomPrompt="1"/>
          </p:nvPr>
        </p:nvSpPr>
        <p:spPr>
          <a:xfrm>
            <a:off x="874800" y="360000"/>
            <a:ext cx="8947150" cy="1325563"/>
          </a:xfrm>
        </p:spPr>
        <p:txBody>
          <a:bodyPr lIns="0" tIns="0" rIns="0" bIns="0" anchor="t" anchorCtr="0"/>
          <a:lstStyle>
            <a:lvl1pPr>
              <a:lnSpc>
                <a:spcPct val="85000"/>
              </a:lnSpc>
              <a:defRPr b="1" i="0">
                <a:solidFill>
                  <a:schemeClr val="tx2"/>
                </a:solidFill>
                <a:latin typeface="+mj-lt"/>
                <a:cs typeface="Calibri" panose="020F0502020204030204" pitchFamily="34" charset="0"/>
              </a:defRPr>
            </a:lvl1pPr>
          </a:lstStyle>
          <a:p>
            <a:r>
              <a:rPr lang="en-US"/>
              <a:t>Click to edit Master title style in one or 2 lines</a:t>
            </a:r>
          </a:p>
        </p:txBody>
      </p:sp>
      <p:sp>
        <p:nvSpPr>
          <p:cNvPr id="3" name="Content Placeholder 2">
            <a:extLst>
              <a:ext uri="{FF2B5EF4-FFF2-40B4-BE49-F238E27FC236}">
                <a16:creationId xmlns:a16="http://schemas.microsoft.com/office/drawing/2014/main" id="{1D155F50-0723-4B49-80F7-8156AF200766}"/>
              </a:ext>
            </a:extLst>
          </p:cNvPr>
          <p:cNvSpPr>
            <a:spLocks noGrp="1"/>
          </p:cNvSpPr>
          <p:nvPr>
            <p:ph idx="1"/>
          </p:nvPr>
        </p:nvSpPr>
        <p:spPr>
          <a:xfrm>
            <a:off x="874800" y="1908000"/>
            <a:ext cx="10440000" cy="4320000"/>
          </a:xfrm>
        </p:spPr>
        <p:txBody>
          <a:bodyPr lIns="0" tIns="0" rIns="0" bIns="0"/>
          <a:lstStyle>
            <a:lvl1pPr>
              <a:buClr>
                <a:schemeClr val="accent1"/>
              </a:buClr>
              <a:buSzPct val="65000"/>
              <a:defRPr>
                <a:solidFill>
                  <a:schemeClr val="tx2">
                    <a:lumMod val="75000"/>
                  </a:schemeClr>
                </a:solidFill>
              </a:defRPr>
            </a:lvl1pPr>
            <a:lvl2pPr>
              <a:buClr>
                <a:schemeClr val="accent1">
                  <a:lumMod val="60000"/>
                  <a:lumOff val="40000"/>
                </a:schemeClr>
              </a:buClr>
              <a:defRPr>
                <a:solidFill>
                  <a:schemeClr val="tx2">
                    <a:lumMod val="75000"/>
                  </a:schemeClr>
                </a:solidFill>
              </a:defRPr>
            </a:lvl2pPr>
            <a:lvl3pPr>
              <a:buClr>
                <a:schemeClr val="accent1">
                  <a:lumMod val="60000"/>
                  <a:lumOff val="40000"/>
                </a:schemeClr>
              </a:buClr>
              <a:defRPr>
                <a:solidFill>
                  <a:schemeClr val="tx2">
                    <a:lumMod val="75000"/>
                  </a:schemeClr>
                </a:solidFill>
              </a:defRPr>
            </a:lvl3pPr>
            <a:lvl4pPr>
              <a:buClr>
                <a:schemeClr val="accent2"/>
              </a:buClr>
              <a:defRPr>
                <a:solidFill>
                  <a:schemeClr val="tx2">
                    <a:lumMod val="75000"/>
                  </a:schemeClr>
                </a:solidFill>
              </a:defRPr>
            </a:lvl4pPr>
            <a:lvl5pPr>
              <a:buClr>
                <a:schemeClr val="accent2"/>
              </a:buClr>
              <a:defRPr>
                <a:solidFill>
                  <a:schemeClr val="tx2">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Text Placeholder 7">
            <a:extLst>
              <a:ext uri="{FF2B5EF4-FFF2-40B4-BE49-F238E27FC236}">
                <a16:creationId xmlns:a16="http://schemas.microsoft.com/office/drawing/2014/main" id="{9A0C3130-37A1-7943-B1F1-E2D060649453}"/>
              </a:ext>
            </a:extLst>
          </p:cNvPr>
          <p:cNvSpPr>
            <a:spLocks noGrp="1"/>
          </p:cNvSpPr>
          <p:nvPr>
            <p:ph type="body" sz="quarter" idx="10" hasCustomPrompt="1"/>
          </p:nvPr>
        </p:nvSpPr>
        <p:spPr>
          <a:xfrm>
            <a:off x="3892937" y="6450437"/>
            <a:ext cx="4403725" cy="231775"/>
          </a:xfrm>
        </p:spPr>
        <p:txBody>
          <a:bodyPr>
            <a:noAutofit/>
          </a:bodyPr>
          <a:lstStyle>
            <a:lvl1pPr marL="0" marR="0" indent="0" algn="ctr" defTabSz="914400" rtl="0" eaLnBrk="1" fontAlgn="auto" latinLnBrk="0" hangingPunct="1">
              <a:lnSpc>
                <a:spcPct val="90000"/>
              </a:lnSpc>
              <a:spcBef>
                <a:spcPts val="1000"/>
              </a:spcBef>
              <a:spcAft>
                <a:spcPts val="0"/>
              </a:spcAft>
              <a:buClrTx/>
              <a:buSzPct val="65000"/>
              <a:buFontTx/>
              <a:buNone/>
              <a:tabLst/>
              <a:defRPr sz="1100">
                <a:solidFill>
                  <a:schemeClr val="accent1">
                    <a:lumMod val="75000"/>
                  </a:schemeClr>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marL="0" marR="0" lvl="0" indent="0" algn="ctr" defTabSz="914400" rtl="0" eaLnBrk="1" fontAlgn="auto" latinLnBrk="0" hangingPunct="1">
              <a:lnSpc>
                <a:spcPct val="90000"/>
              </a:lnSpc>
              <a:spcBef>
                <a:spcPts val="1000"/>
              </a:spcBef>
              <a:spcAft>
                <a:spcPts val="0"/>
              </a:spcAft>
              <a:buClrTx/>
              <a:buSzPct val="65000"/>
              <a:buFontTx/>
              <a:buNone/>
              <a:tabLst/>
              <a:defRPr/>
            </a:pPr>
            <a:r>
              <a:rPr lang="en-US"/>
              <a:t>TMT, Brussels, 26</a:t>
            </a:r>
            <a:r>
              <a:rPr lang="en-US" baseline="30000"/>
              <a:t>th </a:t>
            </a:r>
            <a:r>
              <a:rPr lang="en-US"/>
              <a:t>and 27</a:t>
            </a:r>
            <a:r>
              <a:rPr lang="en-US" baseline="30000"/>
              <a:t>th </a:t>
            </a:r>
            <a:r>
              <a:rPr lang="en-US"/>
              <a:t>November 2019</a:t>
            </a:r>
          </a:p>
        </p:txBody>
      </p:sp>
    </p:spTree>
    <p:extLst>
      <p:ext uri="{BB962C8B-B14F-4D97-AF65-F5344CB8AC3E}">
        <p14:creationId xmlns:p14="http://schemas.microsoft.com/office/powerpoint/2010/main" val="166427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2EA1-18CA-8A4B-A0BC-E8E191FC5AB9}"/>
              </a:ext>
            </a:extLst>
          </p:cNvPr>
          <p:cNvSpPr>
            <a:spLocks noGrp="1"/>
          </p:cNvSpPr>
          <p:nvPr>
            <p:ph type="title" hasCustomPrompt="1"/>
          </p:nvPr>
        </p:nvSpPr>
        <p:spPr>
          <a:xfrm>
            <a:off x="874800" y="360000"/>
            <a:ext cx="8760088" cy="1325563"/>
          </a:xfrm>
        </p:spPr>
        <p:txBody>
          <a:bodyPr lIns="0" tIns="0" rIns="0" bIns="0" anchor="t" anchorCtr="0"/>
          <a:lstStyle>
            <a:lvl1pPr>
              <a:defRPr b="1" i="0" baseline="0"/>
            </a:lvl1pPr>
          </a:lstStyle>
          <a:p>
            <a:r>
              <a:rPr lang="en-US"/>
              <a:t>Click to edit Master title style in one or 2 lines</a:t>
            </a:r>
          </a:p>
        </p:txBody>
      </p:sp>
      <p:sp>
        <p:nvSpPr>
          <p:cNvPr id="3" name="Text Placeholder 2">
            <a:extLst>
              <a:ext uri="{FF2B5EF4-FFF2-40B4-BE49-F238E27FC236}">
                <a16:creationId xmlns:a16="http://schemas.microsoft.com/office/drawing/2014/main" id="{4D3FB90C-CDCA-9249-8EDA-D17277C9AB0E}"/>
              </a:ext>
            </a:extLst>
          </p:cNvPr>
          <p:cNvSpPr>
            <a:spLocks noGrp="1"/>
          </p:cNvSpPr>
          <p:nvPr>
            <p:ph type="body" idx="1"/>
          </p:nvPr>
        </p:nvSpPr>
        <p:spPr>
          <a:xfrm>
            <a:off x="874800" y="1908000"/>
            <a:ext cx="5157787" cy="351724"/>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a:extLst>
              <a:ext uri="{FF2B5EF4-FFF2-40B4-BE49-F238E27FC236}">
                <a16:creationId xmlns:a16="http://schemas.microsoft.com/office/drawing/2014/main" id="{B6D1BBCE-ACEB-2B4C-A8BE-AC51467DF9A6}"/>
              </a:ext>
            </a:extLst>
          </p:cNvPr>
          <p:cNvSpPr>
            <a:spLocks noGrp="1"/>
          </p:cNvSpPr>
          <p:nvPr>
            <p:ph sz="half" idx="2"/>
          </p:nvPr>
        </p:nvSpPr>
        <p:spPr>
          <a:xfrm>
            <a:off x="874800" y="2505075"/>
            <a:ext cx="5157787" cy="3684588"/>
          </a:xfrm>
        </p:spPr>
        <p:txBody>
          <a:bodyPr/>
          <a:lstStyle>
            <a:lvl1pPr>
              <a:buClr>
                <a:schemeClr val="accent1"/>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38A70967-D30C-BB4D-B1D8-85BC9D693B26}"/>
              </a:ext>
            </a:extLst>
          </p:cNvPr>
          <p:cNvSpPr>
            <a:spLocks noGrp="1"/>
          </p:cNvSpPr>
          <p:nvPr>
            <p:ph type="body" sz="quarter" idx="3"/>
          </p:nvPr>
        </p:nvSpPr>
        <p:spPr>
          <a:xfrm>
            <a:off x="6172200" y="1908000"/>
            <a:ext cx="5183188" cy="351724"/>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a:extLst>
              <a:ext uri="{FF2B5EF4-FFF2-40B4-BE49-F238E27FC236}">
                <a16:creationId xmlns:a16="http://schemas.microsoft.com/office/drawing/2014/main" id="{B242414D-F8C4-044C-879D-67BFDC98CAE0}"/>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Text Placeholder 7">
            <a:extLst>
              <a:ext uri="{FF2B5EF4-FFF2-40B4-BE49-F238E27FC236}">
                <a16:creationId xmlns:a16="http://schemas.microsoft.com/office/drawing/2014/main" id="{EBCAC901-E913-4846-8606-2A29F9083A7D}"/>
              </a:ext>
            </a:extLst>
          </p:cNvPr>
          <p:cNvSpPr>
            <a:spLocks noGrp="1"/>
          </p:cNvSpPr>
          <p:nvPr>
            <p:ph type="body" sz="quarter" idx="10" hasCustomPrompt="1"/>
          </p:nvPr>
        </p:nvSpPr>
        <p:spPr>
          <a:xfrm>
            <a:off x="3892937" y="6450437"/>
            <a:ext cx="4403725" cy="231775"/>
          </a:xfrm>
        </p:spPr>
        <p:txBody>
          <a:bodyPr>
            <a:noAutofit/>
          </a:bodyPr>
          <a:lstStyle>
            <a:lvl1pPr marL="0" indent="0" algn="ctr">
              <a:buNone/>
              <a:defRPr sz="1100">
                <a:solidFill>
                  <a:schemeClr val="accent1">
                    <a:lumMod val="75000"/>
                  </a:schemeClr>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lvl="0"/>
            <a:r>
              <a:rPr lang="en-US"/>
              <a:t>Meeting, Date, Place</a:t>
            </a:r>
          </a:p>
        </p:txBody>
      </p:sp>
    </p:spTree>
    <p:extLst>
      <p:ext uri="{BB962C8B-B14F-4D97-AF65-F5344CB8AC3E}">
        <p14:creationId xmlns:p14="http://schemas.microsoft.com/office/powerpoint/2010/main" val="360998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231FEA-6F98-CF4D-A8DE-972B94301E1C}"/>
              </a:ext>
            </a:extLst>
          </p:cNvPr>
          <p:cNvSpPr txBox="1"/>
          <p:nvPr userDrawn="1"/>
        </p:nvSpPr>
        <p:spPr>
          <a:xfrm>
            <a:off x="794149" y="5199493"/>
            <a:ext cx="2620564" cy="338554"/>
          </a:xfrm>
          <a:prstGeom prst="rect">
            <a:avLst/>
          </a:prstGeom>
          <a:noFill/>
        </p:spPr>
        <p:txBody>
          <a:bodyPr wrap="square" lIns="0" tIns="0" rIns="0" bIns="0" rtlCol="0">
            <a:spAutoFit/>
          </a:bodyPr>
          <a:lstStyle/>
          <a:p>
            <a:pPr algn="l"/>
            <a:r>
              <a:rPr lang="en-US" sz="2200" baseline="0">
                <a:solidFill>
                  <a:schemeClr val="accent1"/>
                </a:solidFill>
              </a:rPr>
              <a:t>www.5g-mobix.com</a:t>
            </a:r>
          </a:p>
        </p:txBody>
      </p:sp>
      <p:sp>
        <p:nvSpPr>
          <p:cNvPr id="3" name="TextBox 2">
            <a:extLst>
              <a:ext uri="{FF2B5EF4-FFF2-40B4-BE49-F238E27FC236}">
                <a16:creationId xmlns:a16="http://schemas.microsoft.com/office/drawing/2014/main" id="{85C80AE3-62F3-554F-96C8-24F85F1E91C2}"/>
              </a:ext>
            </a:extLst>
          </p:cNvPr>
          <p:cNvSpPr txBox="1"/>
          <p:nvPr userDrawn="1"/>
        </p:nvSpPr>
        <p:spPr>
          <a:xfrm>
            <a:off x="1368000" y="6389895"/>
            <a:ext cx="9198266" cy="261610"/>
          </a:xfrm>
          <a:prstGeom prst="rect">
            <a:avLst/>
          </a:prstGeom>
          <a:noFill/>
        </p:spPr>
        <p:txBody>
          <a:bodyPr wrap="square" rtlCol="0">
            <a:spAutoFit/>
          </a:bodyPr>
          <a:lstStyle/>
          <a:p>
            <a:pPr fontAlgn="base">
              <a:spcBef>
                <a:spcPct val="0"/>
              </a:spcBef>
              <a:spcAft>
                <a:spcPct val="0"/>
              </a:spcAft>
            </a:pPr>
            <a:r>
              <a:rPr lang="en-US" sz="1100">
                <a:solidFill>
                  <a:schemeClr val="tx1">
                    <a:lumMod val="65000"/>
                    <a:lumOff val="35000"/>
                  </a:schemeClr>
                </a:solidFill>
                <a:ea typeface="Calibri" charset="0"/>
                <a:cs typeface="Calibri" charset="0"/>
                <a:sym typeface="Gill Sans" charset="0"/>
              </a:rPr>
              <a:t>This project has received funding from the European Union’s Horizon 2020 research and innovation programme under grant agreement No. 825496</a:t>
            </a:r>
          </a:p>
        </p:txBody>
      </p:sp>
      <p:pic>
        <p:nvPicPr>
          <p:cNvPr id="4" name="Image 20">
            <a:extLst>
              <a:ext uri="{FF2B5EF4-FFF2-40B4-BE49-F238E27FC236}">
                <a16:creationId xmlns:a16="http://schemas.microsoft.com/office/drawing/2014/main" id="{8D69B524-0847-1146-92F9-961468872C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00" y="6321649"/>
            <a:ext cx="539771" cy="360000"/>
          </a:xfrm>
          <a:prstGeom prst="rect">
            <a:avLst/>
          </a:prstGeom>
        </p:spPr>
      </p:pic>
    </p:spTree>
    <p:extLst>
      <p:ext uri="{BB962C8B-B14F-4D97-AF65-F5344CB8AC3E}">
        <p14:creationId xmlns:p14="http://schemas.microsoft.com/office/powerpoint/2010/main" val="183392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B8FC-DFF1-6C41-B0C7-E91D997FA4A9}"/>
              </a:ext>
            </a:extLst>
          </p:cNvPr>
          <p:cNvSpPr>
            <a:spLocks noGrp="1"/>
          </p:cNvSpPr>
          <p:nvPr>
            <p:ph type="title" hasCustomPrompt="1"/>
          </p:nvPr>
        </p:nvSpPr>
        <p:spPr>
          <a:xfrm>
            <a:off x="874800" y="360000"/>
            <a:ext cx="8947150" cy="1325563"/>
          </a:xfrm>
        </p:spPr>
        <p:txBody>
          <a:bodyPr lIns="0" tIns="0" rIns="0" bIns="0" anchor="t" anchorCtr="0"/>
          <a:lstStyle>
            <a:lvl1pPr>
              <a:lnSpc>
                <a:spcPct val="85000"/>
              </a:lnSpc>
              <a:defRPr b="1" i="0">
                <a:solidFill>
                  <a:schemeClr val="tx2"/>
                </a:solidFill>
                <a:latin typeface="+mj-lt"/>
                <a:cs typeface="Calibri" panose="020F0502020204030204" pitchFamily="34" charset="0"/>
              </a:defRPr>
            </a:lvl1pPr>
          </a:lstStyle>
          <a:p>
            <a:r>
              <a:rPr lang="en-US" dirty="0"/>
              <a:t>Click to edit Master title style in one or 2 lines</a:t>
            </a:r>
          </a:p>
        </p:txBody>
      </p:sp>
      <p:sp>
        <p:nvSpPr>
          <p:cNvPr id="3" name="Content Placeholder 2">
            <a:extLst>
              <a:ext uri="{FF2B5EF4-FFF2-40B4-BE49-F238E27FC236}">
                <a16:creationId xmlns:a16="http://schemas.microsoft.com/office/drawing/2014/main" id="{1D155F50-0723-4B49-80F7-8156AF200766}"/>
              </a:ext>
            </a:extLst>
          </p:cNvPr>
          <p:cNvSpPr>
            <a:spLocks noGrp="1"/>
          </p:cNvSpPr>
          <p:nvPr>
            <p:ph idx="1"/>
          </p:nvPr>
        </p:nvSpPr>
        <p:spPr>
          <a:xfrm>
            <a:off x="874800" y="1908000"/>
            <a:ext cx="10440000" cy="4320000"/>
          </a:xfrm>
        </p:spPr>
        <p:txBody>
          <a:bodyPr lIns="0" tIns="0" rIns="0" bIns="0"/>
          <a:lstStyle>
            <a:lvl1pPr>
              <a:buClr>
                <a:schemeClr val="accent1"/>
              </a:buClr>
              <a:buSzPct val="65000"/>
              <a:defRPr>
                <a:solidFill>
                  <a:schemeClr val="tx2">
                    <a:lumMod val="75000"/>
                  </a:schemeClr>
                </a:solidFill>
              </a:defRPr>
            </a:lvl1pPr>
            <a:lvl2pPr>
              <a:buClr>
                <a:schemeClr val="accent1">
                  <a:lumMod val="60000"/>
                  <a:lumOff val="40000"/>
                </a:schemeClr>
              </a:buClr>
              <a:defRPr>
                <a:solidFill>
                  <a:schemeClr val="tx2">
                    <a:lumMod val="75000"/>
                  </a:schemeClr>
                </a:solidFill>
              </a:defRPr>
            </a:lvl2pPr>
            <a:lvl3pPr>
              <a:buClr>
                <a:schemeClr val="accent1">
                  <a:lumMod val="60000"/>
                  <a:lumOff val="40000"/>
                </a:schemeClr>
              </a:buClr>
              <a:defRPr>
                <a:solidFill>
                  <a:schemeClr val="tx2">
                    <a:lumMod val="75000"/>
                  </a:schemeClr>
                </a:solidFill>
              </a:defRPr>
            </a:lvl3pPr>
            <a:lvl4pPr>
              <a:buClr>
                <a:schemeClr val="accent2"/>
              </a:buClr>
              <a:defRPr>
                <a:solidFill>
                  <a:schemeClr val="tx2">
                    <a:lumMod val="75000"/>
                  </a:schemeClr>
                </a:solidFill>
              </a:defRPr>
            </a:lvl4pPr>
            <a:lvl5pPr>
              <a:buClr>
                <a:schemeClr val="accent2"/>
              </a:buCl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00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B8FC-DFF1-6C41-B0C7-E91D997FA4A9}"/>
              </a:ext>
            </a:extLst>
          </p:cNvPr>
          <p:cNvSpPr>
            <a:spLocks noGrp="1"/>
          </p:cNvSpPr>
          <p:nvPr>
            <p:ph type="title" hasCustomPrompt="1"/>
          </p:nvPr>
        </p:nvSpPr>
        <p:spPr>
          <a:xfrm>
            <a:off x="874800" y="360000"/>
            <a:ext cx="8947150" cy="1325563"/>
          </a:xfrm>
        </p:spPr>
        <p:txBody>
          <a:bodyPr lIns="0" tIns="0" rIns="0" bIns="0" anchor="t" anchorCtr="0"/>
          <a:lstStyle>
            <a:lvl1pPr>
              <a:lnSpc>
                <a:spcPct val="85000"/>
              </a:lnSpc>
              <a:defRPr b="1" i="0">
                <a:solidFill>
                  <a:schemeClr val="tx2"/>
                </a:solidFill>
                <a:latin typeface="+mj-lt"/>
                <a:cs typeface="Calibri" panose="020F0502020204030204" pitchFamily="34" charset="0"/>
              </a:defRPr>
            </a:lvl1pPr>
          </a:lstStyle>
          <a:p>
            <a:r>
              <a:rPr lang="en-US"/>
              <a:t>Click to edit Master title style in one or 2 lines</a:t>
            </a:r>
          </a:p>
        </p:txBody>
      </p:sp>
      <p:sp>
        <p:nvSpPr>
          <p:cNvPr id="3" name="Content Placeholder 2">
            <a:extLst>
              <a:ext uri="{FF2B5EF4-FFF2-40B4-BE49-F238E27FC236}">
                <a16:creationId xmlns:a16="http://schemas.microsoft.com/office/drawing/2014/main" id="{1D155F50-0723-4B49-80F7-8156AF200766}"/>
              </a:ext>
            </a:extLst>
          </p:cNvPr>
          <p:cNvSpPr>
            <a:spLocks noGrp="1"/>
          </p:cNvSpPr>
          <p:nvPr>
            <p:ph idx="1"/>
          </p:nvPr>
        </p:nvSpPr>
        <p:spPr>
          <a:xfrm>
            <a:off x="874800" y="1908000"/>
            <a:ext cx="10440000" cy="4320000"/>
          </a:xfrm>
        </p:spPr>
        <p:txBody>
          <a:bodyPr lIns="0" tIns="0" rIns="0" bIns="0"/>
          <a:lstStyle>
            <a:lvl1pPr>
              <a:buClr>
                <a:schemeClr val="accent1"/>
              </a:buClr>
              <a:buSzPct val="65000"/>
              <a:defRPr>
                <a:solidFill>
                  <a:schemeClr val="tx2">
                    <a:lumMod val="75000"/>
                  </a:schemeClr>
                </a:solidFill>
              </a:defRPr>
            </a:lvl1pPr>
            <a:lvl2pPr>
              <a:buClr>
                <a:schemeClr val="accent1">
                  <a:lumMod val="60000"/>
                  <a:lumOff val="40000"/>
                </a:schemeClr>
              </a:buClr>
              <a:defRPr>
                <a:solidFill>
                  <a:schemeClr val="tx2">
                    <a:lumMod val="75000"/>
                  </a:schemeClr>
                </a:solidFill>
              </a:defRPr>
            </a:lvl2pPr>
            <a:lvl3pPr>
              <a:buClr>
                <a:schemeClr val="accent1">
                  <a:lumMod val="60000"/>
                  <a:lumOff val="40000"/>
                </a:schemeClr>
              </a:buClr>
              <a:defRPr>
                <a:solidFill>
                  <a:schemeClr val="tx2">
                    <a:lumMod val="75000"/>
                  </a:schemeClr>
                </a:solidFill>
              </a:defRPr>
            </a:lvl3pPr>
            <a:lvl4pPr>
              <a:buClr>
                <a:schemeClr val="accent2"/>
              </a:buClr>
              <a:defRPr>
                <a:solidFill>
                  <a:schemeClr val="tx2">
                    <a:lumMod val="75000"/>
                  </a:schemeClr>
                </a:solidFill>
              </a:defRPr>
            </a:lvl4pPr>
            <a:lvl5pPr>
              <a:buClr>
                <a:schemeClr val="accent2"/>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A0C3130-37A1-7943-B1F1-E2D060649453}"/>
              </a:ext>
            </a:extLst>
          </p:cNvPr>
          <p:cNvSpPr>
            <a:spLocks noGrp="1"/>
          </p:cNvSpPr>
          <p:nvPr>
            <p:ph type="body" sz="quarter" idx="10" hasCustomPrompt="1"/>
          </p:nvPr>
        </p:nvSpPr>
        <p:spPr>
          <a:xfrm>
            <a:off x="3892937" y="6450437"/>
            <a:ext cx="4403725" cy="231775"/>
          </a:xfrm>
        </p:spPr>
        <p:txBody>
          <a:bodyPr>
            <a:noAutofit/>
          </a:bodyPr>
          <a:lstStyle>
            <a:lvl1pPr marL="0" indent="0" algn="ctr">
              <a:buNone/>
              <a:defRPr sz="1100">
                <a:solidFill>
                  <a:schemeClr val="accent1">
                    <a:lumMod val="75000"/>
                  </a:schemeClr>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lvl="0"/>
            <a:r>
              <a:rPr lang="en-US"/>
              <a:t>Meeting, Date, Place</a:t>
            </a:r>
          </a:p>
        </p:txBody>
      </p:sp>
    </p:spTree>
    <p:extLst>
      <p:ext uri="{BB962C8B-B14F-4D97-AF65-F5344CB8AC3E}">
        <p14:creationId xmlns:p14="http://schemas.microsoft.com/office/powerpoint/2010/main" val="128989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2CAD-B7D7-3046-89A9-B83FB9273E38}"/>
              </a:ext>
            </a:extLst>
          </p:cNvPr>
          <p:cNvSpPr>
            <a:spLocks noGrp="1"/>
          </p:cNvSpPr>
          <p:nvPr>
            <p:ph type="title" hasCustomPrompt="1"/>
          </p:nvPr>
        </p:nvSpPr>
        <p:spPr>
          <a:xfrm>
            <a:off x="869650" y="2704699"/>
            <a:ext cx="10440000" cy="1424539"/>
          </a:xfrm>
        </p:spPr>
        <p:txBody>
          <a:bodyPr lIns="0" tIns="0" rIns="0" bIns="0" anchor="t" anchorCtr="0">
            <a:normAutofit/>
          </a:bodyPr>
          <a:lstStyle>
            <a:lvl1pPr algn="ctr">
              <a:defRPr sz="4400" b="1" i="0" baseline="0">
                <a:solidFill>
                  <a:schemeClr val="tx2"/>
                </a:solidFill>
              </a:defRPr>
            </a:lvl1pPr>
          </a:lstStyle>
          <a:p>
            <a:r>
              <a:rPr lang="en-US"/>
              <a:t>Section header</a:t>
            </a:r>
          </a:p>
        </p:txBody>
      </p:sp>
    </p:spTree>
    <p:extLst>
      <p:ext uri="{BB962C8B-B14F-4D97-AF65-F5344CB8AC3E}">
        <p14:creationId xmlns:p14="http://schemas.microsoft.com/office/powerpoint/2010/main" val="4262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E69F-8576-5D4A-B806-00201284E783}"/>
              </a:ext>
            </a:extLst>
          </p:cNvPr>
          <p:cNvSpPr>
            <a:spLocks noGrp="1"/>
          </p:cNvSpPr>
          <p:nvPr>
            <p:ph type="title" hasCustomPrompt="1"/>
          </p:nvPr>
        </p:nvSpPr>
        <p:spPr>
          <a:xfrm>
            <a:off x="874800" y="360000"/>
            <a:ext cx="8947150" cy="1106323"/>
          </a:xfrm>
        </p:spPr>
        <p:txBody>
          <a:bodyPr lIns="0" tIns="0" rIns="0" bIns="0" anchor="t" anchorCtr="0"/>
          <a:lstStyle>
            <a:lvl1pPr>
              <a:lnSpc>
                <a:spcPct val="85000"/>
              </a:lnSpc>
              <a:defRPr b="1" i="0" baseline="0"/>
            </a:lvl1pPr>
          </a:lstStyle>
          <a:p>
            <a:r>
              <a:rPr lang="en-US"/>
              <a:t>Click to edit Master title style in one or 2 lines</a:t>
            </a:r>
          </a:p>
        </p:txBody>
      </p:sp>
      <p:sp>
        <p:nvSpPr>
          <p:cNvPr id="3" name="Content Placeholder 2">
            <a:extLst>
              <a:ext uri="{FF2B5EF4-FFF2-40B4-BE49-F238E27FC236}">
                <a16:creationId xmlns:a16="http://schemas.microsoft.com/office/drawing/2014/main" id="{255E8692-4289-F049-913F-B15E51BF565A}"/>
              </a:ext>
            </a:extLst>
          </p:cNvPr>
          <p:cNvSpPr>
            <a:spLocks noGrp="1"/>
          </p:cNvSpPr>
          <p:nvPr>
            <p:ph sz="half" idx="1"/>
          </p:nvPr>
        </p:nvSpPr>
        <p:spPr>
          <a:xfrm>
            <a:off x="874800" y="1908000"/>
            <a:ext cx="5181600" cy="4351338"/>
          </a:xfrm>
        </p:spPr>
        <p:txBody>
          <a:bodyPr lIns="0" tIns="0" rIns="0" bIns="0"/>
          <a:lstStyle>
            <a:lvl1pPr>
              <a:buClr>
                <a:schemeClr val="accent1"/>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025897-00EC-364D-B2AD-6BD8B6B6137F}"/>
              </a:ext>
            </a:extLst>
          </p:cNvPr>
          <p:cNvSpPr>
            <a:spLocks noGrp="1"/>
          </p:cNvSpPr>
          <p:nvPr>
            <p:ph sz="half" idx="2"/>
          </p:nvPr>
        </p:nvSpPr>
        <p:spPr>
          <a:xfrm>
            <a:off x="6172200" y="1908000"/>
            <a:ext cx="5181600" cy="4351338"/>
          </a:xfrm>
        </p:spPr>
        <p:txBody>
          <a:bodyPr lIns="0" tIns="0" rIns="0" bIns="0"/>
          <a:lstStyle>
            <a:lvl1pPr>
              <a:buClr>
                <a:srgbClr val="17B9EC"/>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6256520B-D489-C24F-B78D-0F5C3534AD14}"/>
              </a:ext>
            </a:extLst>
          </p:cNvPr>
          <p:cNvSpPr>
            <a:spLocks noGrp="1"/>
          </p:cNvSpPr>
          <p:nvPr>
            <p:ph type="body" sz="quarter" idx="10" hasCustomPrompt="1"/>
          </p:nvPr>
        </p:nvSpPr>
        <p:spPr>
          <a:xfrm>
            <a:off x="3892937" y="6450437"/>
            <a:ext cx="4403725" cy="231775"/>
          </a:xfrm>
        </p:spPr>
        <p:txBody>
          <a:bodyPr>
            <a:noAutofit/>
          </a:bodyPr>
          <a:lstStyle>
            <a:lvl1pPr marL="0" indent="0" algn="ctr">
              <a:buNone/>
              <a:defRPr sz="1100">
                <a:solidFill>
                  <a:schemeClr val="accent1">
                    <a:lumMod val="75000"/>
                  </a:schemeClr>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lvl="0"/>
            <a:r>
              <a:rPr lang="en-US"/>
              <a:t>Meeting, Date, Place</a:t>
            </a:r>
          </a:p>
        </p:txBody>
      </p:sp>
    </p:spTree>
    <p:extLst>
      <p:ext uri="{BB962C8B-B14F-4D97-AF65-F5344CB8AC3E}">
        <p14:creationId xmlns:p14="http://schemas.microsoft.com/office/powerpoint/2010/main" val="20065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2EA1-18CA-8A4B-A0BC-E8E191FC5AB9}"/>
              </a:ext>
            </a:extLst>
          </p:cNvPr>
          <p:cNvSpPr>
            <a:spLocks noGrp="1"/>
          </p:cNvSpPr>
          <p:nvPr>
            <p:ph type="title" hasCustomPrompt="1"/>
          </p:nvPr>
        </p:nvSpPr>
        <p:spPr>
          <a:xfrm>
            <a:off x="874800" y="360000"/>
            <a:ext cx="8760088" cy="1325563"/>
          </a:xfrm>
        </p:spPr>
        <p:txBody>
          <a:bodyPr lIns="0" tIns="0" rIns="0" bIns="0" anchor="t" anchorCtr="0"/>
          <a:lstStyle>
            <a:lvl1pPr>
              <a:defRPr b="1" i="0" baseline="0"/>
            </a:lvl1pPr>
          </a:lstStyle>
          <a:p>
            <a:r>
              <a:rPr lang="en-US"/>
              <a:t>Click to edit Master title style in one or 2 lines</a:t>
            </a:r>
          </a:p>
        </p:txBody>
      </p:sp>
      <p:sp>
        <p:nvSpPr>
          <p:cNvPr id="3" name="Text Placeholder 2">
            <a:extLst>
              <a:ext uri="{FF2B5EF4-FFF2-40B4-BE49-F238E27FC236}">
                <a16:creationId xmlns:a16="http://schemas.microsoft.com/office/drawing/2014/main" id="{4D3FB90C-CDCA-9249-8EDA-D17277C9AB0E}"/>
              </a:ext>
            </a:extLst>
          </p:cNvPr>
          <p:cNvSpPr>
            <a:spLocks noGrp="1"/>
          </p:cNvSpPr>
          <p:nvPr>
            <p:ph type="body" idx="1"/>
          </p:nvPr>
        </p:nvSpPr>
        <p:spPr>
          <a:xfrm>
            <a:off x="874800" y="1908000"/>
            <a:ext cx="5157787" cy="351724"/>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1BBCE-ACEB-2B4C-A8BE-AC51467DF9A6}"/>
              </a:ext>
            </a:extLst>
          </p:cNvPr>
          <p:cNvSpPr>
            <a:spLocks noGrp="1"/>
          </p:cNvSpPr>
          <p:nvPr>
            <p:ph sz="half" idx="2"/>
          </p:nvPr>
        </p:nvSpPr>
        <p:spPr>
          <a:xfrm>
            <a:off x="874800" y="2505075"/>
            <a:ext cx="5157787" cy="3684588"/>
          </a:xfrm>
        </p:spPr>
        <p:txBody>
          <a:bodyPr/>
          <a:lstStyle>
            <a:lvl1pPr>
              <a:buClr>
                <a:schemeClr val="accent1"/>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A70967-D30C-BB4D-B1D8-85BC9D693B26}"/>
              </a:ext>
            </a:extLst>
          </p:cNvPr>
          <p:cNvSpPr>
            <a:spLocks noGrp="1"/>
          </p:cNvSpPr>
          <p:nvPr>
            <p:ph type="body" sz="quarter" idx="3"/>
          </p:nvPr>
        </p:nvSpPr>
        <p:spPr>
          <a:xfrm>
            <a:off x="6172200" y="1908000"/>
            <a:ext cx="5183188" cy="351724"/>
          </a:xfrm>
        </p:spPr>
        <p:txBody>
          <a:bodyPr lIns="0" tIns="0" rIns="0" b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2414D-F8C4-044C-879D-67BFDC98CAE0}"/>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lumMod val="60000"/>
                  <a:lumOff val="40000"/>
                </a:schemeClr>
              </a:buClr>
              <a:defRPr/>
            </a:lvl2pPr>
            <a:lvl3pPr>
              <a:buClr>
                <a:schemeClr val="accent1">
                  <a:lumMod val="60000"/>
                  <a:lumOff val="40000"/>
                </a:schemeClr>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EBCAC901-E913-4846-8606-2A29F9083A7D}"/>
              </a:ext>
            </a:extLst>
          </p:cNvPr>
          <p:cNvSpPr>
            <a:spLocks noGrp="1"/>
          </p:cNvSpPr>
          <p:nvPr>
            <p:ph type="body" sz="quarter" idx="10" hasCustomPrompt="1"/>
          </p:nvPr>
        </p:nvSpPr>
        <p:spPr>
          <a:xfrm>
            <a:off x="3892937" y="6450437"/>
            <a:ext cx="4403725" cy="231775"/>
          </a:xfrm>
        </p:spPr>
        <p:txBody>
          <a:bodyPr>
            <a:noAutofit/>
          </a:bodyPr>
          <a:lstStyle>
            <a:lvl1pPr marL="0" indent="0" algn="ctr">
              <a:buNone/>
              <a:defRPr sz="1100">
                <a:solidFill>
                  <a:schemeClr val="accent1">
                    <a:lumMod val="75000"/>
                  </a:schemeClr>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lvl="0"/>
            <a:r>
              <a:rPr lang="en-US"/>
              <a:t>Meeting, Date, Place</a:t>
            </a:r>
          </a:p>
        </p:txBody>
      </p:sp>
    </p:spTree>
    <p:extLst>
      <p:ext uri="{BB962C8B-B14F-4D97-AF65-F5344CB8AC3E}">
        <p14:creationId xmlns:p14="http://schemas.microsoft.com/office/powerpoint/2010/main" val="40646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F9776EFD-C931-B449-97A4-A3D3DAFD0B34}"/>
              </a:ext>
            </a:extLst>
          </p:cNvPr>
          <p:cNvSpPr>
            <a:spLocks noGrp="1"/>
          </p:cNvSpPr>
          <p:nvPr>
            <p:ph sz="quarter" idx="10" hasCustomPrompt="1"/>
          </p:nvPr>
        </p:nvSpPr>
        <p:spPr>
          <a:xfrm>
            <a:off x="0" y="661292"/>
            <a:ext cx="12192000" cy="5155779"/>
          </a:xfr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Full side image/media/graph/table, </a:t>
            </a:r>
            <a:r>
              <a:rPr lang="en-US" err="1"/>
              <a:t>etc</a:t>
            </a:r>
            <a:endParaRPr lang="en-US"/>
          </a:p>
        </p:txBody>
      </p:sp>
      <p:sp>
        <p:nvSpPr>
          <p:cNvPr id="8" name="Text Placeholder 3">
            <a:extLst>
              <a:ext uri="{FF2B5EF4-FFF2-40B4-BE49-F238E27FC236}">
                <a16:creationId xmlns:a16="http://schemas.microsoft.com/office/drawing/2014/main" id="{36CA77A1-49A4-E544-AC2B-22636A7DC4B3}"/>
              </a:ext>
            </a:extLst>
          </p:cNvPr>
          <p:cNvSpPr>
            <a:spLocks noGrp="1"/>
          </p:cNvSpPr>
          <p:nvPr>
            <p:ph type="body" sz="half" idx="2" hasCustomPrompt="1"/>
          </p:nvPr>
        </p:nvSpPr>
        <p:spPr>
          <a:xfrm>
            <a:off x="874800" y="6379200"/>
            <a:ext cx="10440000" cy="295200"/>
          </a:xfrm>
        </p:spPr>
        <p:txBody>
          <a:bodyPr lIns="0" tIns="0" rIns="0" bIns="0"/>
          <a:lstStyle>
            <a:lvl1pPr marL="0" indent="0" algn="ctr">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 reference</a:t>
            </a:r>
          </a:p>
        </p:txBody>
      </p:sp>
      <p:pic>
        <p:nvPicPr>
          <p:cNvPr id="5" name="Graphic 4">
            <a:extLst>
              <a:ext uri="{FF2B5EF4-FFF2-40B4-BE49-F238E27FC236}">
                <a16:creationId xmlns:a16="http://schemas.microsoft.com/office/drawing/2014/main" id="{D1BF62DA-202B-B04E-A556-9FF75DDD0F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59950" y="6094413"/>
            <a:ext cx="1975104" cy="493776"/>
          </a:xfrm>
          <a:prstGeom prst="rect">
            <a:avLst/>
          </a:prstGeom>
        </p:spPr>
      </p:pic>
    </p:spTree>
    <p:extLst>
      <p:ext uri="{BB962C8B-B14F-4D97-AF65-F5344CB8AC3E}">
        <p14:creationId xmlns:p14="http://schemas.microsoft.com/office/powerpoint/2010/main" val="35677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19AD7D6-E974-1940-9DDA-7035311445ED}"/>
              </a:ext>
            </a:extLst>
          </p:cNvPr>
          <p:cNvSpPr>
            <a:spLocks noGrp="1"/>
          </p:cNvSpPr>
          <p:nvPr>
            <p:ph type="body" sz="quarter" idx="10" hasCustomPrompt="1"/>
          </p:nvPr>
        </p:nvSpPr>
        <p:spPr>
          <a:xfrm>
            <a:off x="3892937" y="6450437"/>
            <a:ext cx="4403725" cy="231775"/>
          </a:xfrm>
        </p:spPr>
        <p:txBody>
          <a:bodyPr>
            <a:noAutofit/>
          </a:bodyPr>
          <a:lstStyle>
            <a:lvl1pPr marL="0" indent="0" algn="ctr">
              <a:buNone/>
              <a:defRPr sz="1100">
                <a:solidFill>
                  <a:schemeClr val="tx2"/>
                </a:solidFill>
              </a:defRPr>
            </a:lvl1pPr>
            <a:lvl2pPr marL="457200" indent="0">
              <a:buNone/>
              <a:defRPr sz="1100">
                <a:solidFill>
                  <a:schemeClr val="accent1">
                    <a:lumMod val="75000"/>
                  </a:schemeClr>
                </a:solidFill>
              </a:defRPr>
            </a:lvl2pPr>
            <a:lvl3pPr marL="914400" indent="0">
              <a:buNone/>
              <a:defRPr sz="1100">
                <a:solidFill>
                  <a:schemeClr val="accent1">
                    <a:lumMod val="75000"/>
                  </a:schemeClr>
                </a:solidFill>
              </a:defRPr>
            </a:lvl3pPr>
            <a:lvl4pPr marL="1371600" indent="0">
              <a:buNone/>
              <a:defRPr sz="1100">
                <a:solidFill>
                  <a:schemeClr val="accent1">
                    <a:lumMod val="75000"/>
                  </a:schemeClr>
                </a:solidFill>
              </a:defRPr>
            </a:lvl4pPr>
            <a:lvl5pPr marL="1828800" indent="0">
              <a:buNone/>
              <a:defRPr sz="1100">
                <a:solidFill>
                  <a:schemeClr val="accent1">
                    <a:lumMod val="75000"/>
                  </a:schemeClr>
                </a:solidFill>
              </a:defRPr>
            </a:lvl5pPr>
          </a:lstStyle>
          <a:p>
            <a:pPr lvl="0"/>
            <a:r>
              <a:rPr lang="en-US"/>
              <a:t>Meeting, Date, Place</a:t>
            </a:r>
          </a:p>
        </p:txBody>
      </p:sp>
    </p:spTree>
    <p:extLst>
      <p:ext uri="{BB962C8B-B14F-4D97-AF65-F5344CB8AC3E}">
        <p14:creationId xmlns:p14="http://schemas.microsoft.com/office/powerpoint/2010/main" val="54227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231FEA-6F98-CF4D-A8DE-972B94301E1C}"/>
              </a:ext>
            </a:extLst>
          </p:cNvPr>
          <p:cNvSpPr txBox="1"/>
          <p:nvPr userDrawn="1"/>
        </p:nvSpPr>
        <p:spPr>
          <a:xfrm>
            <a:off x="794149" y="5199493"/>
            <a:ext cx="2620564" cy="338554"/>
          </a:xfrm>
          <a:prstGeom prst="rect">
            <a:avLst/>
          </a:prstGeom>
          <a:noFill/>
        </p:spPr>
        <p:txBody>
          <a:bodyPr wrap="square" lIns="0" tIns="0" rIns="0" bIns="0" rtlCol="0">
            <a:spAutoFit/>
          </a:bodyPr>
          <a:lstStyle/>
          <a:p>
            <a:pPr algn="l"/>
            <a:r>
              <a:rPr lang="en-US" sz="2200" baseline="0">
                <a:solidFill>
                  <a:schemeClr val="accent1"/>
                </a:solidFill>
              </a:rPr>
              <a:t>www.5g-mobix.com</a:t>
            </a:r>
          </a:p>
        </p:txBody>
      </p:sp>
      <p:sp>
        <p:nvSpPr>
          <p:cNvPr id="3" name="TextBox 2">
            <a:extLst>
              <a:ext uri="{FF2B5EF4-FFF2-40B4-BE49-F238E27FC236}">
                <a16:creationId xmlns:a16="http://schemas.microsoft.com/office/drawing/2014/main" id="{85C80AE3-62F3-554F-96C8-24F85F1E91C2}"/>
              </a:ext>
            </a:extLst>
          </p:cNvPr>
          <p:cNvSpPr txBox="1"/>
          <p:nvPr userDrawn="1"/>
        </p:nvSpPr>
        <p:spPr>
          <a:xfrm>
            <a:off x="1368000" y="6389895"/>
            <a:ext cx="9198266" cy="261610"/>
          </a:xfrm>
          <a:prstGeom prst="rect">
            <a:avLst/>
          </a:prstGeom>
          <a:noFill/>
        </p:spPr>
        <p:txBody>
          <a:bodyPr wrap="square" rtlCol="0">
            <a:spAutoFit/>
          </a:bodyPr>
          <a:lstStyle/>
          <a:p>
            <a:pPr fontAlgn="base">
              <a:spcBef>
                <a:spcPct val="0"/>
              </a:spcBef>
              <a:spcAft>
                <a:spcPct val="0"/>
              </a:spcAft>
            </a:pPr>
            <a:r>
              <a:rPr lang="en-US" sz="1100">
                <a:solidFill>
                  <a:schemeClr val="tx1">
                    <a:lumMod val="65000"/>
                    <a:lumOff val="35000"/>
                  </a:schemeClr>
                </a:solidFill>
                <a:ea typeface="Calibri" charset="0"/>
                <a:cs typeface="Calibri" charset="0"/>
                <a:sym typeface="Gill Sans" charset="0"/>
              </a:rPr>
              <a:t>This project has received funding from the European Union’s Horizon 2020 research and innovation programme under grant agreement No. 825496</a:t>
            </a:r>
          </a:p>
        </p:txBody>
      </p:sp>
      <p:pic>
        <p:nvPicPr>
          <p:cNvPr id="4" name="Image 20">
            <a:extLst>
              <a:ext uri="{FF2B5EF4-FFF2-40B4-BE49-F238E27FC236}">
                <a16:creationId xmlns:a16="http://schemas.microsoft.com/office/drawing/2014/main" id="{8D69B524-0847-1146-92F9-961468872C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00" y="6321649"/>
            <a:ext cx="539771" cy="360000"/>
          </a:xfrm>
          <a:prstGeom prst="rect">
            <a:avLst/>
          </a:prstGeom>
        </p:spPr>
      </p:pic>
    </p:spTree>
    <p:extLst>
      <p:ext uri="{BB962C8B-B14F-4D97-AF65-F5344CB8AC3E}">
        <p14:creationId xmlns:p14="http://schemas.microsoft.com/office/powerpoint/2010/main" val="424462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3EED-568C-C344-B97A-95EA8152B185}"/>
              </a:ext>
            </a:extLst>
          </p:cNvPr>
          <p:cNvSpPr>
            <a:spLocks noGrp="1"/>
          </p:cNvSpPr>
          <p:nvPr>
            <p:ph type="ctrTitle" hasCustomPrompt="1"/>
          </p:nvPr>
        </p:nvSpPr>
        <p:spPr>
          <a:xfrm>
            <a:off x="864000" y="871896"/>
            <a:ext cx="9144000" cy="1235510"/>
          </a:xfrm>
        </p:spPr>
        <p:txBody>
          <a:bodyPr lIns="0" tIns="0" rIns="0" bIns="0" anchor="t" anchorCtr="0">
            <a:normAutofit/>
          </a:bodyPr>
          <a:lstStyle>
            <a:lvl1pPr algn="l">
              <a:defRPr sz="5000" b="1" i="0" baseline="0">
                <a:solidFill>
                  <a:schemeClr val="bg1"/>
                </a:solidFill>
                <a:latin typeface="+mj-lt"/>
              </a:defRPr>
            </a:lvl1pPr>
          </a:lstStyle>
          <a:p>
            <a:r>
              <a:rPr lang="en-US"/>
              <a:t>Click to edit Master title style in one or 2 lines</a:t>
            </a:r>
          </a:p>
        </p:txBody>
      </p:sp>
      <p:sp>
        <p:nvSpPr>
          <p:cNvPr id="3" name="Subtitle 2">
            <a:extLst>
              <a:ext uri="{FF2B5EF4-FFF2-40B4-BE49-F238E27FC236}">
                <a16:creationId xmlns:a16="http://schemas.microsoft.com/office/drawing/2014/main" id="{B68DDDBD-4A45-4A43-89DB-0491AADD3B44}"/>
              </a:ext>
            </a:extLst>
          </p:cNvPr>
          <p:cNvSpPr>
            <a:spLocks noGrp="1"/>
          </p:cNvSpPr>
          <p:nvPr>
            <p:ph type="subTitle" idx="1"/>
          </p:nvPr>
        </p:nvSpPr>
        <p:spPr>
          <a:xfrm>
            <a:off x="864000" y="2714256"/>
            <a:ext cx="9144000" cy="788276"/>
          </a:xfrm>
        </p:spPr>
        <p:txBody>
          <a:bodyPr lIns="0" tIns="0" rIns="0" b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15" name="Text Placeholder 7">
            <a:extLst>
              <a:ext uri="{FF2B5EF4-FFF2-40B4-BE49-F238E27FC236}">
                <a16:creationId xmlns:a16="http://schemas.microsoft.com/office/drawing/2014/main" id="{648420D5-F061-754F-8CA0-A236395D6790}"/>
              </a:ext>
            </a:extLst>
          </p:cNvPr>
          <p:cNvSpPr>
            <a:spLocks noGrp="1"/>
          </p:cNvSpPr>
          <p:nvPr>
            <p:ph type="body" sz="quarter" idx="10" hasCustomPrompt="1"/>
          </p:nvPr>
        </p:nvSpPr>
        <p:spPr>
          <a:xfrm>
            <a:off x="874622" y="5145997"/>
            <a:ext cx="7431087" cy="777765"/>
          </a:xfrm>
        </p:spPr>
        <p:txBody>
          <a:bodyPr lIns="0" tIns="0" rIns="0" bIns="0" anchor="b" anchorCtr="0">
            <a:noAutofit/>
          </a:bodyPr>
          <a:lstStyle>
            <a:lvl1pPr marL="0" indent="0" algn="l">
              <a:lnSpc>
                <a:spcPct val="110000"/>
              </a:lnSpc>
              <a:spcBef>
                <a:spcPts val="0"/>
              </a:spcBef>
              <a:buNone/>
              <a:defRPr sz="1600" b="1" i="0" baseline="0">
                <a:solidFill>
                  <a:schemeClr val="accent1"/>
                </a:solidFill>
                <a:latin typeface="+mn-lt"/>
              </a:defRPr>
            </a:lvl1pPr>
          </a:lstStyle>
          <a:p>
            <a:pPr lvl="0"/>
            <a:r>
              <a:rPr lang="en-US"/>
              <a:t>Presenter, date</a:t>
            </a:r>
          </a:p>
        </p:txBody>
      </p:sp>
      <p:sp>
        <p:nvSpPr>
          <p:cNvPr id="5" name="TextBox 4">
            <a:extLst>
              <a:ext uri="{FF2B5EF4-FFF2-40B4-BE49-F238E27FC236}">
                <a16:creationId xmlns:a16="http://schemas.microsoft.com/office/drawing/2014/main" id="{85C80AE3-62F3-554F-96C8-24F85F1E91C2}"/>
              </a:ext>
            </a:extLst>
          </p:cNvPr>
          <p:cNvSpPr txBox="1"/>
          <p:nvPr userDrawn="1"/>
        </p:nvSpPr>
        <p:spPr>
          <a:xfrm>
            <a:off x="1366982" y="6469570"/>
            <a:ext cx="8612952" cy="253916"/>
          </a:xfrm>
          <a:prstGeom prst="rect">
            <a:avLst/>
          </a:prstGeom>
          <a:noFill/>
        </p:spPr>
        <p:txBody>
          <a:bodyPr wrap="square" rtlCol="0">
            <a:spAutoFit/>
          </a:bodyPr>
          <a:lstStyle/>
          <a:p>
            <a:pPr fontAlgn="base">
              <a:spcBef>
                <a:spcPct val="0"/>
              </a:spcBef>
              <a:spcAft>
                <a:spcPct val="0"/>
              </a:spcAft>
            </a:pPr>
            <a:r>
              <a:rPr lang="en-US" sz="1050">
                <a:solidFill>
                  <a:schemeClr val="tx1">
                    <a:lumMod val="65000"/>
                    <a:lumOff val="35000"/>
                  </a:schemeClr>
                </a:solidFill>
                <a:ea typeface="Calibri" charset="0"/>
                <a:cs typeface="Calibri" charset="0"/>
                <a:sym typeface="Gill Sans" charset="0"/>
              </a:rPr>
              <a:t>This project has received funding from the European Union’s Horizon 2020 research and innovation programme under grant agreement No. 825496</a:t>
            </a:r>
          </a:p>
        </p:txBody>
      </p:sp>
      <p:pic>
        <p:nvPicPr>
          <p:cNvPr id="6" name="Image 20">
            <a:extLst>
              <a:ext uri="{FF2B5EF4-FFF2-40B4-BE49-F238E27FC236}">
                <a16:creationId xmlns:a16="http://schemas.microsoft.com/office/drawing/2014/main" id="{8D69B524-0847-1146-92F9-961468872C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000" y="6446584"/>
            <a:ext cx="449642" cy="299889"/>
          </a:xfrm>
          <a:prstGeom prst="rect">
            <a:avLst/>
          </a:prstGeom>
        </p:spPr>
      </p:pic>
    </p:spTree>
    <p:extLst>
      <p:ext uri="{BB962C8B-B14F-4D97-AF65-F5344CB8AC3E}">
        <p14:creationId xmlns:p14="http://schemas.microsoft.com/office/powerpoint/2010/main" val="309971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C3F8A-56BA-2943-866C-27ABAAF7663B}"/>
              </a:ext>
            </a:extLst>
          </p:cNvPr>
          <p:cNvSpPr>
            <a:spLocks noGrp="1"/>
          </p:cNvSpPr>
          <p:nvPr>
            <p:ph type="title"/>
          </p:nvPr>
        </p:nvSpPr>
        <p:spPr>
          <a:xfrm>
            <a:off x="838200" y="365125"/>
            <a:ext cx="89471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A57A3-FF94-6A4B-BECF-44AFE3018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CA06CD86-5686-CE4F-9E92-2A8E3A2584F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59950" y="6094413"/>
            <a:ext cx="1975104" cy="493776"/>
          </a:xfrm>
          <a:prstGeom prst="rect">
            <a:avLst/>
          </a:prstGeom>
        </p:spPr>
      </p:pic>
    </p:spTree>
    <p:extLst>
      <p:ext uri="{BB962C8B-B14F-4D97-AF65-F5344CB8AC3E}">
        <p14:creationId xmlns:p14="http://schemas.microsoft.com/office/powerpoint/2010/main" val="258680578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SzPct val="65000"/>
        <a:buFontTx/>
        <a:buBlip>
          <a:blip r:embed="rId18">
            <a:extLst>
              <a:ext uri="{96DAC541-7B7A-43D3-8B79-37D633B846F1}">
                <asvg:svgBlip xmlns:asvg="http://schemas.microsoft.com/office/drawing/2016/SVG/main" r:embed="rId19"/>
              </a:ext>
            </a:extLst>
          </a:blip>
        </a:buBlip>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SzPct val="60000"/>
        <a:buFontTx/>
        <a:buBlip>
          <a:blip r:embed="rId18">
            <a:extLst>
              <a:ext uri="{96DAC541-7B7A-43D3-8B79-37D633B846F1}">
                <asvg:svgBlip xmlns:asvg="http://schemas.microsoft.com/office/drawing/2016/SVG/main" r:embed="rId19"/>
              </a:ext>
            </a:extLst>
          </a:blip>
        </a:buBlip>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60000"/>
        <a:buFontTx/>
        <a:buBlip>
          <a:blip r:embed="rId18">
            <a:extLst>
              <a:ext uri="{96DAC541-7B7A-43D3-8B79-37D633B846F1}">
                <asvg:svgBlip xmlns:asvg="http://schemas.microsoft.com/office/drawing/2016/SVG/main" r:embed="rId19"/>
              </a:ext>
            </a:extLst>
          </a:blip>
        </a:buBlip>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Visio_Drawing2.vsdx"/><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401F-CDE6-434A-A56D-FC021A2439A2}"/>
              </a:ext>
            </a:extLst>
          </p:cNvPr>
          <p:cNvSpPr>
            <a:spLocks noGrp="1"/>
          </p:cNvSpPr>
          <p:nvPr>
            <p:ph type="ctrTitle"/>
          </p:nvPr>
        </p:nvSpPr>
        <p:spPr>
          <a:xfrm>
            <a:off x="864000" y="871896"/>
            <a:ext cx="11140646" cy="1235510"/>
          </a:xfrm>
        </p:spPr>
        <p:txBody>
          <a:bodyPr>
            <a:normAutofit/>
          </a:bodyPr>
          <a:lstStyle/>
          <a:p>
            <a:r>
              <a:rPr lang="en-US" i="1" dirty="0"/>
              <a:t>5G-MOBIX 3rd Webinar</a:t>
            </a:r>
            <a:endParaRPr lang="en-US" sz="3600" b="0" dirty="0"/>
          </a:p>
        </p:txBody>
      </p:sp>
      <p:sp>
        <p:nvSpPr>
          <p:cNvPr id="3" name="Subtitle 2">
            <a:extLst>
              <a:ext uri="{FF2B5EF4-FFF2-40B4-BE49-F238E27FC236}">
                <a16:creationId xmlns:a16="http://schemas.microsoft.com/office/drawing/2014/main" id="{A1360977-8B3F-EA40-8949-362209229081}"/>
              </a:ext>
            </a:extLst>
          </p:cNvPr>
          <p:cNvSpPr>
            <a:spLocks noGrp="1"/>
          </p:cNvSpPr>
          <p:nvPr>
            <p:ph type="subTitle" idx="1"/>
          </p:nvPr>
        </p:nvSpPr>
        <p:spPr>
          <a:xfrm>
            <a:off x="864000" y="3200818"/>
            <a:ext cx="6513546" cy="788276"/>
          </a:xfrm>
        </p:spPr>
        <p:txBody>
          <a:bodyPr>
            <a:noAutofit/>
          </a:bodyPr>
          <a:lstStyle/>
          <a:p>
            <a:r>
              <a:rPr lang="en-US" sz="3200" i="1" dirty="0"/>
              <a:t>Network Architecture of the GR – TR Cross Border Corridor</a:t>
            </a:r>
            <a:endParaRPr lang="en-US" sz="3200" dirty="0"/>
          </a:p>
        </p:txBody>
      </p:sp>
      <p:sp>
        <p:nvSpPr>
          <p:cNvPr id="4" name="Text Placeholder 3">
            <a:extLst>
              <a:ext uri="{FF2B5EF4-FFF2-40B4-BE49-F238E27FC236}">
                <a16:creationId xmlns:a16="http://schemas.microsoft.com/office/drawing/2014/main" id="{BAC80BE6-513A-B54E-B9B0-CBBD51F678AE}"/>
              </a:ext>
            </a:extLst>
          </p:cNvPr>
          <p:cNvSpPr>
            <a:spLocks noGrp="1"/>
          </p:cNvSpPr>
          <p:nvPr>
            <p:ph type="body" sz="quarter" idx="10"/>
          </p:nvPr>
        </p:nvSpPr>
        <p:spPr>
          <a:xfrm>
            <a:off x="956442" y="5477175"/>
            <a:ext cx="7431087" cy="709094"/>
          </a:xfrm>
        </p:spPr>
        <p:txBody>
          <a:bodyPr/>
          <a:lstStyle/>
          <a:p>
            <a:r>
              <a:rPr lang="en-US" dirty="0"/>
              <a:t>Ioannis Masmanidis (Ericsson)</a:t>
            </a:r>
            <a:br>
              <a:rPr lang="en-US" dirty="0"/>
            </a:br>
            <a:r>
              <a:rPr lang="en-US" dirty="0"/>
              <a:t>GR-TR Webinar</a:t>
            </a:r>
            <a:r>
              <a:rPr lang="en-US" b="0" dirty="0"/>
              <a:t>, June 29</a:t>
            </a:r>
            <a:r>
              <a:rPr lang="en-US" b="0" baseline="30000" dirty="0"/>
              <a:t>th</a:t>
            </a:r>
            <a:r>
              <a:rPr lang="en-US" b="0" dirty="0"/>
              <a:t>,  2020</a:t>
            </a:r>
          </a:p>
        </p:txBody>
      </p:sp>
    </p:spTree>
    <p:extLst>
      <p:ext uri="{BB962C8B-B14F-4D97-AF65-F5344CB8AC3E}">
        <p14:creationId xmlns:p14="http://schemas.microsoft.com/office/powerpoint/2010/main" val="416978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Rounded Corners 133">
            <a:extLst>
              <a:ext uri="{FF2B5EF4-FFF2-40B4-BE49-F238E27FC236}">
                <a16:creationId xmlns:a16="http://schemas.microsoft.com/office/drawing/2014/main" id="{9AB41831-A2A9-4343-B31A-3C1E3A40689A}"/>
              </a:ext>
            </a:extLst>
          </p:cNvPr>
          <p:cNvSpPr/>
          <p:nvPr/>
        </p:nvSpPr>
        <p:spPr>
          <a:xfrm>
            <a:off x="7427742" y="1176699"/>
            <a:ext cx="4178104" cy="4595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60E1EBA-B5DC-49D7-9BBE-F12A41C591B3}"/>
              </a:ext>
            </a:extLst>
          </p:cNvPr>
          <p:cNvPicPr>
            <a:picLocks noChangeAspect="1"/>
          </p:cNvPicPr>
          <p:nvPr/>
        </p:nvPicPr>
        <p:blipFill>
          <a:blip r:embed="rId3"/>
          <a:stretch>
            <a:fillRect/>
          </a:stretch>
        </p:blipFill>
        <p:spPr>
          <a:xfrm>
            <a:off x="7710224" y="3931805"/>
            <a:ext cx="3716691" cy="597325"/>
          </a:xfrm>
          <a:prstGeom prst="rect">
            <a:avLst/>
          </a:prstGeom>
        </p:spPr>
      </p:pic>
      <p:graphicFrame>
        <p:nvGraphicFramePr>
          <p:cNvPr id="29" name="Table 28">
            <a:extLst>
              <a:ext uri="{FF2B5EF4-FFF2-40B4-BE49-F238E27FC236}">
                <a16:creationId xmlns:a16="http://schemas.microsoft.com/office/drawing/2014/main" id="{F25D88C5-4F88-4A79-B876-481BB8D36CAE}"/>
              </a:ext>
            </a:extLst>
          </p:cNvPr>
          <p:cNvGraphicFramePr>
            <a:graphicFrameLocks noGrp="1"/>
          </p:cNvGraphicFramePr>
          <p:nvPr>
            <p:extLst>
              <p:ext uri="{D42A27DB-BD31-4B8C-83A1-F6EECF244321}">
                <p14:modId xmlns:p14="http://schemas.microsoft.com/office/powerpoint/2010/main" val="1523365050"/>
              </p:ext>
            </p:extLst>
          </p:nvPr>
        </p:nvGraphicFramePr>
        <p:xfrm>
          <a:off x="8013134" y="4577788"/>
          <a:ext cx="3115500" cy="865569"/>
        </p:xfrm>
        <a:graphic>
          <a:graphicData uri="http://schemas.openxmlformats.org/drawingml/2006/table">
            <a:tbl>
              <a:tblPr firstRow="1" bandRow="1">
                <a:tableStyleId>{0505E3EF-67EA-436B-97B2-0124C06EBD24}</a:tableStyleId>
              </a:tblPr>
              <a:tblGrid>
                <a:gridCol w="1038047">
                  <a:extLst>
                    <a:ext uri="{9D8B030D-6E8A-4147-A177-3AD203B41FA5}">
                      <a16:colId xmlns:a16="http://schemas.microsoft.com/office/drawing/2014/main" val="204661697"/>
                    </a:ext>
                  </a:extLst>
                </a:gridCol>
                <a:gridCol w="1038953">
                  <a:extLst>
                    <a:ext uri="{9D8B030D-6E8A-4147-A177-3AD203B41FA5}">
                      <a16:colId xmlns:a16="http://schemas.microsoft.com/office/drawing/2014/main" val="3037888229"/>
                    </a:ext>
                  </a:extLst>
                </a:gridCol>
                <a:gridCol w="1038500">
                  <a:extLst>
                    <a:ext uri="{9D8B030D-6E8A-4147-A177-3AD203B41FA5}">
                      <a16:colId xmlns:a16="http://schemas.microsoft.com/office/drawing/2014/main" val="2515171513"/>
                    </a:ext>
                  </a:extLst>
                </a:gridCol>
              </a:tblGrid>
              <a:tr h="200994">
                <a:tc rowSpan="2">
                  <a:txBody>
                    <a:bodyPr/>
                    <a:lstStyle/>
                    <a:p>
                      <a:r>
                        <a:rPr lang="sv-SE" sz="900" dirty="0"/>
                        <a:t>NR DL</a:t>
                      </a:r>
                    </a:p>
                  </a:txBody>
                  <a:tcPr/>
                </a:tc>
                <a:tc gridSpan="2">
                  <a:txBody>
                    <a:bodyPr/>
                    <a:lstStyle/>
                    <a:p>
                      <a:r>
                        <a:rPr lang="sv-SE" sz="900" dirty="0"/>
                        <a:t>NR UL</a:t>
                      </a:r>
                    </a:p>
                  </a:txBody>
                  <a:tcPr/>
                </a:tc>
                <a:tc hMerge="1">
                  <a:txBody>
                    <a:bodyPr/>
                    <a:lstStyle/>
                    <a:p>
                      <a:endParaRPr lang="sv-SE"/>
                    </a:p>
                  </a:txBody>
                  <a:tcPr/>
                </a:tc>
                <a:extLst>
                  <a:ext uri="{0D108BD9-81ED-4DB2-BD59-A6C34878D82A}">
                    <a16:rowId xmlns:a16="http://schemas.microsoft.com/office/drawing/2014/main" val="2925344214"/>
                  </a:ext>
                </a:extLst>
              </a:tr>
              <a:tr h="326128">
                <a:tc vMerge="1">
                  <a:txBody>
                    <a:bodyPr/>
                    <a:lstStyle/>
                    <a:p>
                      <a:endParaRPr lang="sv-SE"/>
                    </a:p>
                  </a:txBody>
                  <a:tcPr/>
                </a:tc>
                <a:tc>
                  <a:txBody>
                    <a:bodyPr/>
                    <a:lstStyle/>
                    <a:p>
                      <a:r>
                        <a:rPr lang="sv-SE" sz="900" dirty="0"/>
                        <a:t>SR</a:t>
                      </a:r>
                      <a:r>
                        <a:rPr lang="sv-SE" sz="900" baseline="30000" dirty="0"/>
                        <a:t>(1) </a:t>
                      </a:r>
                      <a:r>
                        <a:rPr lang="sv-SE" sz="900" dirty="0"/>
                        <a:t>based </a:t>
                      </a:r>
                    </a:p>
                    <a:p>
                      <a:r>
                        <a:rPr lang="sv-SE" sz="900" dirty="0"/>
                        <a:t>Scheduling</a:t>
                      </a:r>
                    </a:p>
                  </a:txBody>
                  <a:tcPr/>
                </a:tc>
                <a:tc>
                  <a:txBody>
                    <a:bodyPr/>
                    <a:lstStyle/>
                    <a:p>
                      <a:r>
                        <a:rPr lang="sv-SE" sz="900" dirty="0"/>
                        <a:t>SPS</a:t>
                      </a:r>
                      <a:r>
                        <a:rPr lang="sv-SE" sz="900" baseline="30000" dirty="0"/>
                        <a:t>(2)</a:t>
                      </a:r>
                      <a:r>
                        <a:rPr lang="sv-SE" sz="900" dirty="0"/>
                        <a:t> based </a:t>
                      </a:r>
                    </a:p>
                    <a:p>
                      <a:r>
                        <a:rPr lang="sv-SE" sz="900" dirty="0"/>
                        <a:t>scheduling</a:t>
                      </a:r>
                    </a:p>
                  </a:txBody>
                  <a:tcPr/>
                </a:tc>
                <a:extLst>
                  <a:ext uri="{0D108BD9-81ED-4DB2-BD59-A6C34878D82A}">
                    <a16:rowId xmlns:a16="http://schemas.microsoft.com/office/drawing/2014/main" val="842272212"/>
                  </a:ext>
                </a:extLst>
              </a:tr>
              <a:tr h="271209">
                <a:tc>
                  <a:txBody>
                    <a:bodyPr/>
                    <a:lstStyle/>
                    <a:p>
                      <a:r>
                        <a:rPr lang="sv-SE" sz="900"/>
                        <a:t>3.5 ms</a:t>
                      </a:r>
                    </a:p>
                  </a:txBody>
                  <a:tcPr/>
                </a:tc>
                <a:tc>
                  <a:txBody>
                    <a:bodyPr/>
                    <a:lstStyle/>
                    <a:p>
                      <a:r>
                        <a:rPr lang="sv-SE" sz="900"/>
                        <a:t>11 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6 ms</a:t>
                      </a:r>
                    </a:p>
                  </a:txBody>
                  <a:tcPr/>
                </a:tc>
                <a:extLst>
                  <a:ext uri="{0D108BD9-81ED-4DB2-BD59-A6C34878D82A}">
                    <a16:rowId xmlns:a16="http://schemas.microsoft.com/office/drawing/2014/main" val="2007292245"/>
                  </a:ext>
                </a:extLst>
              </a:tr>
            </a:tbl>
          </a:graphicData>
        </a:graphic>
      </p:graphicFrame>
      <p:sp>
        <p:nvSpPr>
          <p:cNvPr id="32" name="Rectangle 31">
            <a:extLst>
              <a:ext uri="{FF2B5EF4-FFF2-40B4-BE49-F238E27FC236}">
                <a16:creationId xmlns:a16="http://schemas.microsoft.com/office/drawing/2014/main" id="{168C3D43-680C-4550-A6C4-20474169DC37}"/>
              </a:ext>
            </a:extLst>
          </p:cNvPr>
          <p:cNvSpPr/>
          <p:nvPr/>
        </p:nvSpPr>
        <p:spPr>
          <a:xfrm>
            <a:off x="8294824" y="5495064"/>
            <a:ext cx="263277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orbel" panose="020B0503020204020204"/>
                <a:ea typeface="+mn-ea"/>
                <a:cs typeface="+mn-cs"/>
              </a:rPr>
              <a:t>One-way DL and UL user plane latency</a:t>
            </a:r>
          </a:p>
        </p:txBody>
      </p:sp>
      <p:sp>
        <p:nvSpPr>
          <p:cNvPr id="2" name="Title 1">
            <a:extLst>
              <a:ext uri="{FF2B5EF4-FFF2-40B4-BE49-F238E27FC236}">
                <a16:creationId xmlns:a16="http://schemas.microsoft.com/office/drawing/2014/main" id="{91B52D80-350F-429A-A7B7-5D11D37F81E5}"/>
              </a:ext>
            </a:extLst>
          </p:cNvPr>
          <p:cNvSpPr>
            <a:spLocks noGrp="1"/>
          </p:cNvSpPr>
          <p:nvPr>
            <p:ph type="title"/>
          </p:nvPr>
        </p:nvSpPr>
        <p:spPr>
          <a:xfrm>
            <a:off x="874800" y="360000"/>
            <a:ext cx="8760088" cy="816699"/>
          </a:xfrm>
        </p:spPr>
        <p:txBody>
          <a:bodyPr>
            <a:normAutofit fontScale="90000"/>
          </a:bodyPr>
          <a:lstStyle/>
          <a:p>
            <a:r>
              <a:rPr lang="en-US" dirty="0"/>
              <a:t>GR LTE and NR Air Interface Characteristics</a:t>
            </a:r>
            <a:br>
              <a:rPr lang="en-US" dirty="0"/>
            </a:br>
            <a:br>
              <a:rPr lang="en-US" dirty="0"/>
            </a:br>
            <a:endParaRPr lang="en-US" dirty="0"/>
          </a:p>
        </p:txBody>
      </p:sp>
      <p:sp>
        <p:nvSpPr>
          <p:cNvPr id="4" name="Content Placeholder 3">
            <a:extLst>
              <a:ext uri="{FF2B5EF4-FFF2-40B4-BE49-F238E27FC236}">
                <a16:creationId xmlns:a16="http://schemas.microsoft.com/office/drawing/2014/main" id="{458E267A-46E6-438C-88DC-DB8A41E4B5E1}"/>
              </a:ext>
            </a:extLst>
          </p:cNvPr>
          <p:cNvSpPr>
            <a:spLocks noGrp="1"/>
          </p:cNvSpPr>
          <p:nvPr>
            <p:ph sz="half" idx="2"/>
          </p:nvPr>
        </p:nvSpPr>
        <p:spPr>
          <a:xfrm>
            <a:off x="344524" y="2463596"/>
            <a:ext cx="5655683" cy="3684588"/>
          </a:xfrm>
        </p:spPr>
        <p:txBody>
          <a:bodyPr>
            <a:normAutofit/>
          </a:bodyPr>
          <a:lstStyle/>
          <a:p>
            <a:r>
              <a:rPr lang="en-US" sz="2000" dirty="0"/>
              <a:t>1 x Physical Site</a:t>
            </a:r>
          </a:p>
          <a:p>
            <a:r>
              <a:rPr lang="en-US" sz="2000" dirty="0"/>
              <a:t>Overlay </a:t>
            </a:r>
            <a:r>
              <a:rPr lang="en-US" sz="2000" dirty="0" err="1"/>
              <a:t>eNB</a:t>
            </a:r>
            <a:r>
              <a:rPr lang="en-US" sz="2000" dirty="0"/>
              <a:t>/</a:t>
            </a:r>
            <a:r>
              <a:rPr lang="en-US" sz="2000" dirty="0" err="1"/>
              <a:t>gNB</a:t>
            </a:r>
            <a:r>
              <a:rPr lang="en-US" sz="2000" dirty="0"/>
              <a:t> carrier information</a:t>
            </a:r>
          </a:p>
          <a:p>
            <a:pPr lvl="1"/>
            <a:r>
              <a:rPr lang="en-US" sz="1600" dirty="0"/>
              <a:t>LTE B7 (2600) 20MHz, MIMO 2T2R, 40 w </a:t>
            </a:r>
          </a:p>
          <a:p>
            <a:pPr lvl="1"/>
            <a:r>
              <a:rPr lang="en-US" sz="1600" dirty="0"/>
              <a:t>NR n78F (3500-3600) MHz, MIMO 4T4R</a:t>
            </a:r>
          </a:p>
          <a:p>
            <a:pPr lvl="1"/>
            <a:r>
              <a:rPr lang="en-US" sz="1600" dirty="0"/>
              <a:t>TDD proposed frame structure: 4+2+4</a:t>
            </a:r>
          </a:p>
          <a:p>
            <a:r>
              <a:rPr lang="en-US" sz="2000" dirty="0"/>
              <a:t>GNSS based synchronization for 5G TDD</a:t>
            </a:r>
          </a:p>
          <a:p>
            <a:endParaRPr lang="en-US" sz="2400" dirty="0"/>
          </a:p>
        </p:txBody>
      </p:sp>
      <p:pic>
        <p:nvPicPr>
          <p:cNvPr id="136" name="Picture 135">
            <a:extLst>
              <a:ext uri="{FF2B5EF4-FFF2-40B4-BE49-F238E27FC236}">
                <a16:creationId xmlns:a16="http://schemas.microsoft.com/office/drawing/2014/main" id="{49F254B7-BEB9-4E5E-8388-D9C69B7F9788}"/>
              </a:ext>
            </a:extLst>
          </p:cNvPr>
          <p:cNvPicPr>
            <a:picLocks noChangeAspect="1"/>
          </p:cNvPicPr>
          <p:nvPr/>
        </p:nvPicPr>
        <p:blipFill>
          <a:blip r:embed="rId4"/>
          <a:stretch>
            <a:fillRect/>
          </a:stretch>
        </p:blipFill>
        <p:spPr>
          <a:xfrm>
            <a:off x="7592679" y="1830837"/>
            <a:ext cx="3890508" cy="1744204"/>
          </a:xfrm>
          <a:prstGeom prst="rect">
            <a:avLst/>
          </a:prstGeom>
        </p:spPr>
      </p:pic>
      <p:sp>
        <p:nvSpPr>
          <p:cNvPr id="137" name="Text Placeholder 7">
            <a:extLst>
              <a:ext uri="{FF2B5EF4-FFF2-40B4-BE49-F238E27FC236}">
                <a16:creationId xmlns:a16="http://schemas.microsoft.com/office/drawing/2014/main" id="{0C4916A2-FA57-48B7-8FA7-1FEDF3F525C3}"/>
              </a:ext>
            </a:extLst>
          </p:cNvPr>
          <p:cNvSpPr txBox="1">
            <a:spLocks/>
          </p:cNvSpPr>
          <p:nvPr/>
        </p:nvSpPr>
        <p:spPr>
          <a:xfrm>
            <a:off x="3892937" y="6450437"/>
            <a:ext cx="4403725" cy="231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SzPct val="65000"/>
              <a:buFontTx/>
              <a:buNone/>
              <a:defRPr sz="11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27810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1B40263-8FAF-4CCE-A7F8-B2BDFCC07C77}"/>
              </a:ext>
            </a:extLst>
          </p:cNvPr>
          <p:cNvSpPr/>
          <p:nvPr/>
        </p:nvSpPr>
        <p:spPr>
          <a:xfrm>
            <a:off x="6751320" y="1082040"/>
            <a:ext cx="5196840" cy="4812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53221-62E7-43D5-A44F-59913BD863FB}"/>
              </a:ext>
            </a:extLst>
          </p:cNvPr>
          <p:cNvSpPr>
            <a:spLocks noGrp="1"/>
          </p:cNvSpPr>
          <p:nvPr>
            <p:ph type="title"/>
          </p:nvPr>
        </p:nvSpPr>
        <p:spPr/>
        <p:txBody>
          <a:bodyPr/>
          <a:lstStyle/>
          <a:p>
            <a:r>
              <a:rPr lang="en-US" dirty="0"/>
              <a:t>TR LTE and NR Air Interface Characteristics</a:t>
            </a:r>
          </a:p>
        </p:txBody>
      </p:sp>
      <p:sp>
        <p:nvSpPr>
          <p:cNvPr id="4" name="Content Placeholder 3">
            <a:extLst>
              <a:ext uri="{FF2B5EF4-FFF2-40B4-BE49-F238E27FC236}">
                <a16:creationId xmlns:a16="http://schemas.microsoft.com/office/drawing/2014/main" id="{973F1194-4999-48DD-A025-5AA77FC47512}"/>
              </a:ext>
            </a:extLst>
          </p:cNvPr>
          <p:cNvSpPr>
            <a:spLocks noGrp="1"/>
          </p:cNvSpPr>
          <p:nvPr>
            <p:ph sz="half" idx="2"/>
          </p:nvPr>
        </p:nvSpPr>
        <p:spPr>
          <a:xfrm>
            <a:off x="568756" y="2209800"/>
            <a:ext cx="6003494" cy="3684588"/>
          </a:xfrm>
        </p:spPr>
        <p:txBody>
          <a:bodyPr>
            <a:normAutofit/>
          </a:bodyPr>
          <a:lstStyle/>
          <a:p>
            <a:r>
              <a:rPr lang="en-US" sz="2000" dirty="0"/>
              <a:t>4x Sites, NR NSA, Option 3x (band n78, in specific on B43 (3600-3800 MHz). </a:t>
            </a:r>
            <a:r>
              <a:rPr lang="en-TC" sz="2000" dirty="0"/>
              <a:t> </a:t>
            </a:r>
            <a:endParaRPr lang="en-US" sz="2000" dirty="0"/>
          </a:p>
          <a:p>
            <a:r>
              <a:rPr lang="en-US" sz="2000" dirty="0"/>
              <a:t>LTE B7 (2600) 20MHz, MIMO 2T2R, 40 w </a:t>
            </a:r>
          </a:p>
          <a:p>
            <a:r>
              <a:rPr lang="en-US" sz="2000" dirty="0"/>
              <a:t>NR n78F (3600-3800) MHz, MIMO 4T4R</a:t>
            </a:r>
          </a:p>
          <a:p>
            <a:r>
              <a:rPr lang="en-US" sz="2000" dirty="0"/>
              <a:t>GNSS based synchronization for 5G TDD</a:t>
            </a:r>
          </a:p>
          <a:p>
            <a:r>
              <a:rPr lang="en-US" sz="2000" dirty="0"/>
              <a:t>Carrier Aggregation </a:t>
            </a:r>
          </a:p>
          <a:p>
            <a:pPr marL="0" indent="0">
              <a:buNone/>
            </a:pPr>
            <a:endParaRPr lang="en-US" sz="2000" dirty="0"/>
          </a:p>
        </p:txBody>
      </p:sp>
      <p:pic>
        <p:nvPicPr>
          <p:cNvPr id="10" name="Picture 9">
            <a:extLst>
              <a:ext uri="{FF2B5EF4-FFF2-40B4-BE49-F238E27FC236}">
                <a16:creationId xmlns:a16="http://schemas.microsoft.com/office/drawing/2014/main" id="{8D218EDF-D1EF-4BE3-8739-EEDB77479117}"/>
              </a:ext>
            </a:extLst>
          </p:cNvPr>
          <p:cNvPicPr/>
          <p:nvPr/>
        </p:nvPicPr>
        <p:blipFill>
          <a:blip r:embed="rId3">
            <a:extLst>
              <a:ext uri="{28A0092B-C50C-407E-A947-70E740481C1C}">
                <a14:useLocalDpi xmlns:a14="http://schemas.microsoft.com/office/drawing/2010/main" val="0"/>
              </a:ext>
            </a:extLst>
          </a:blip>
          <a:stretch>
            <a:fillRect/>
          </a:stretch>
        </p:blipFill>
        <p:spPr>
          <a:xfrm>
            <a:off x="6996168" y="1577023"/>
            <a:ext cx="4751071" cy="2057400"/>
          </a:xfrm>
          <a:prstGeom prst="rect">
            <a:avLst/>
          </a:prstGeom>
          <a:solidFill>
            <a:schemeClr val="accent1">
              <a:lumMod val="60000"/>
              <a:lumOff val="40000"/>
            </a:schemeClr>
          </a:solidFill>
          <a:ln w="28575">
            <a:noFill/>
          </a:ln>
        </p:spPr>
      </p:pic>
      <p:pic>
        <p:nvPicPr>
          <p:cNvPr id="13" name="Picture 12">
            <a:extLst>
              <a:ext uri="{FF2B5EF4-FFF2-40B4-BE49-F238E27FC236}">
                <a16:creationId xmlns:a16="http://schemas.microsoft.com/office/drawing/2014/main" id="{37FE15A0-B846-469A-952F-87CDA250E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96168" y="3978275"/>
            <a:ext cx="4751071" cy="1599565"/>
          </a:xfrm>
          <a:prstGeom prst="rect">
            <a:avLst/>
          </a:prstGeom>
          <a:solidFill>
            <a:schemeClr val="accent1">
              <a:lumMod val="60000"/>
              <a:lumOff val="40000"/>
            </a:schemeClr>
          </a:solidFill>
          <a:ln w="28575">
            <a:noFill/>
          </a:ln>
        </p:spPr>
      </p:pic>
      <p:sp>
        <p:nvSpPr>
          <p:cNvPr id="15" name="Text Placeholder 7">
            <a:extLst>
              <a:ext uri="{FF2B5EF4-FFF2-40B4-BE49-F238E27FC236}">
                <a16:creationId xmlns:a16="http://schemas.microsoft.com/office/drawing/2014/main" id="{747976A2-9657-44F4-BD52-74C33D095660}"/>
              </a:ext>
            </a:extLst>
          </p:cNvPr>
          <p:cNvSpPr txBox="1">
            <a:spLocks/>
          </p:cNvSpPr>
          <p:nvPr/>
        </p:nvSpPr>
        <p:spPr>
          <a:xfrm>
            <a:off x="3892937" y="6450437"/>
            <a:ext cx="4403725" cy="231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SzPct val="65000"/>
              <a:buFontTx/>
              <a:buNone/>
              <a:defRPr sz="11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3625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8900" indent="-88900"/>
            <a:r>
              <a:rPr lang="tr-TR"/>
              <a:t>Cross-</a:t>
            </a:r>
            <a:r>
              <a:rPr lang="tr-TR" err="1"/>
              <a:t>border</a:t>
            </a:r>
            <a:r>
              <a:rPr lang="tr-TR"/>
              <a:t> </a:t>
            </a:r>
            <a:r>
              <a:rPr lang="en-US"/>
              <a:t>Trial Location</a:t>
            </a:r>
            <a:br>
              <a:rPr lang="en-US"/>
            </a:br>
            <a:r>
              <a:rPr lang="tr-TR" sz="2400" b="0"/>
              <a:t>Site </a:t>
            </a:r>
            <a:r>
              <a:rPr lang="tr-TR" sz="2400" b="0" err="1"/>
              <a:t>Locations</a:t>
            </a:r>
            <a:endParaRPr lang="en-US" sz="2400" b="0"/>
          </a:p>
        </p:txBody>
      </p:sp>
      <p:sp>
        <p:nvSpPr>
          <p:cNvPr id="5" name="Rounded Rectangle 4"/>
          <p:cNvSpPr/>
          <p:nvPr/>
        </p:nvSpPr>
        <p:spPr>
          <a:xfrm>
            <a:off x="1024128" y="2027585"/>
            <a:ext cx="4379976" cy="59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err="1">
                <a:ln>
                  <a:noFill/>
                </a:ln>
                <a:solidFill>
                  <a:srgbClr val="FFFFFF"/>
                </a:solidFill>
                <a:effectLst/>
                <a:uLnTx/>
                <a:uFillTx/>
                <a:latin typeface="Corbel" panose="020B0503020204020204"/>
                <a:ea typeface="+mn-ea"/>
                <a:cs typeface="+mn-cs"/>
              </a:rPr>
              <a:t>Ipsala</a:t>
            </a:r>
            <a:r>
              <a:rPr kumimoji="0" lang="tr-TR" sz="1800" b="0" i="0" u="none" strike="noStrike" kern="1200" cap="none" spc="0" normalizeH="0" baseline="0" noProof="0">
                <a:ln>
                  <a:noFill/>
                </a:ln>
                <a:solidFill>
                  <a:srgbClr val="FFFFFF"/>
                </a:solidFill>
                <a:effectLst/>
                <a:uLnTx/>
                <a:uFillTx/>
                <a:latin typeface="Corbel" panose="020B0503020204020204"/>
                <a:ea typeface="+mn-ea"/>
                <a:cs typeface="+mn-cs"/>
              </a:rPr>
              <a:t> (TR) – </a:t>
            </a:r>
            <a:r>
              <a:rPr kumimoji="0" lang="tr-TR" sz="1800" b="0" i="0" u="none" strike="noStrike" kern="1200" cap="none" spc="0" normalizeH="0" baseline="0" noProof="0" err="1">
                <a:ln>
                  <a:noFill/>
                </a:ln>
                <a:solidFill>
                  <a:srgbClr val="FFFFFF"/>
                </a:solidFill>
                <a:effectLst/>
                <a:uLnTx/>
                <a:uFillTx/>
                <a:latin typeface="Corbel" panose="020B0503020204020204"/>
                <a:ea typeface="+mn-ea"/>
                <a:cs typeface="+mn-cs"/>
              </a:rPr>
              <a:t>Kipoi</a:t>
            </a:r>
            <a:r>
              <a:rPr kumimoji="0" lang="tr-TR" sz="1800" b="0" i="0" u="none" strike="noStrike" kern="1200" cap="none" spc="0" normalizeH="0" baseline="0" noProof="0">
                <a:ln>
                  <a:noFill/>
                </a:ln>
                <a:solidFill>
                  <a:srgbClr val="FFFFFF"/>
                </a:solidFill>
                <a:effectLst/>
                <a:uLnTx/>
                <a:uFillTx/>
                <a:latin typeface="Corbel" panose="020B0503020204020204"/>
                <a:ea typeface="+mn-ea"/>
                <a:cs typeface="+mn-cs"/>
              </a:rPr>
              <a:t> (GR)</a:t>
            </a:r>
          </a:p>
        </p:txBody>
      </p:sp>
      <p:pic>
        <p:nvPicPr>
          <p:cNvPr id="8" name="Picture 7"/>
          <p:cNvPicPr>
            <a:picLocks noChangeAspect="1"/>
          </p:cNvPicPr>
          <p:nvPr/>
        </p:nvPicPr>
        <p:blipFill>
          <a:blip r:embed="rId3"/>
          <a:stretch>
            <a:fillRect/>
          </a:stretch>
        </p:blipFill>
        <p:spPr>
          <a:xfrm>
            <a:off x="1021044" y="2806559"/>
            <a:ext cx="4383060" cy="3024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259888" y="2965700"/>
            <a:ext cx="870239" cy="307777"/>
          </a:xfrm>
          <a:prstGeom prst="rect">
            <a:avLst/>
          </a:prstGeom>
          <a:solidFill>
            <a:srgbClr val="FFFFFF">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a:ln>
                  <a:noFill/>
                </a:ln>
                <a:solidFill>
                  <a:srgbClr val="FF0000"/>
                </a:solidFill>
                <a:effectLst/>
                <a:uLnTx/>
                <a:uFillTx/>
                <a:latin typeface="Corbel" panose="020B0503020204020204"/>
                <a:ea typeface="+mn-ea"/>
                <a:cs typeface="+mn-cs"/>
              </a:rPr>
              <a:t>TURKEY</a:t>
            </a:r>
          </a:p>
        </p:txBody>
      </p:sp>
      <p:sp>
        <p:nvSpPr>
          <p:cNvPr id="13" name="TextBox 12"/>
          <p:cNvSpPr txBox="1"/>
          <p:nvPr/>
        </p:nvSpPr>
        <p:spPr>
          <a:xfrm>
            <a:off x="1204651" y="2965701"/>
            <a:ext cx="897446" cy="307777"/>
          </a:xfrm>
          <a:prstGeom prst="rect">
            <a:avLst/>
          </a:prstGeom>
          <a:solidFill>
            <a:srgbClr val="FFFFFF">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a:ln>
                  <a:noFill/>
                </a:ln>
                <a:solidFill>
                  <a:srgbClr val="5B9BD5"/>
                </a:solidFill>
                <a:effectLst/>
                <a:uLnTx/>
                <a:uFillTx/>
                <a:latin typeface="Corbel" panose="020B0503020204020204"/>
                <a:ea typeface="+mn-ea"/>
                <a:cs typeface="+mn-cs"/>
              </a:rPr>
              <a:t>GREECE</a:t>
            </a:r>
          </a:p>
        </p:txBody>
      </p:sp>
      <p:sp>
        <p:nvSpPr>
          <p:cNvPr id="3" name="Rounded Rectangular Callout 2"/>
          <p:cNvSpPr/>
          <p:nvPr/>
        </p:nvSpPr>
        <p:spPr>
          <a:xfrm>
            <a:off x="2842657" y="3738998"/>
            <a:ext cx="417231" cy="218691"/>
          </a:xfrm>
          <a:prstGeom prst="wedgeRoundRectCallout">
            <a:avLst>
              <a:gd name="adj1" fmla="val -46705"/>
              <a:gd name="adj2" fmla="val 8572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a:ln>
                  <a:noFill/>
                </a:ln>
                <a:solidFill>
                  <a:srgbClr val="FFFFFF"/>
                </a:solidFill>
                <a:effectLst/>
                <a:uLnTx/>
                <a:uFillTx/>
                <a:latin typeface="Corbel" panose="020B0503020204020204"/>
                <a:ea typeface="+mn-ea"/>
                <a:cs typeface="+mn-cs"/>
              </a:rPr>
              <a:t>EDIIP</a:t>
            </a:r>
          </a:p>
        </p:txBody>
      </p:sp>
      <p:sp>
        <p:nvSpPr>
          <p:cNvPr id="16" name="Rounded Rectangular Callout 15"/>
          <p:cNvSpPr/>
          <p:nvPr/>
        </p:nvSpPr>
        <p:spPr>
          <a:xfrm>
            <a:off x="4377735" y="4668491"/>
            <a:ext cx="481257" cy="219600"/>
          </a:xfrm>
          <a:prstGeom prst="wedgeRoundRectCallout">
            <a:avLst>
              <a:gd name="adj1" fmla="val -48542"/>
              <a:gd name="adj2" fmla="val 10009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a:ln>
                  <a:noFill/>
                </a:ln>
                <a:solidFill>
                  <a:srgbClr val="FFFFFF"/>
                </a:solidFill>
                <a:effectLst/>
                <a:uLnTx/>
                <a:uFillTx/>
                <a:latin typeface="Corbel" panose="020B0503020204020204"/>
                <a:ea typeface="+mn-ea"/>
                <a:cs typeface="+mn-cs"/>
              </a:rPr>
              <a:t>EDIPS</a:t>
            </a:r>
          </a:p>
        </p:txBody>
      </p:sp>
      <p:sp>
        <p:nvSpPr>
          <p:cNvPr id="17" name="Rounded Rectangular Callout 16"/>
          <p:cNvSpPr/>
          <p:nvPr/>
        </p:nvSpPr>
        <p:spPr>
          <a:xfrm>
            <a:off x="4184070" y="3980296"/>
            <a:ext cx="481257" cy="219600"/>
          </a:xfrm>
          <a:prstGeom prst="wedgeRoundRectCallout">
            <a:avLst>
              <a:gd name="adj1" fmla="val -60417"/>
              <a:gd name="adj2" fmla="val 79850"/>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a:ln>
                  <a:noFill/>
                </a:ln>
                <a:solidFill>
                  <a:srgbClr val="FFFFFF"/>
                </a:solidFill>
                <a:effectLst/>
                <a:uLnTx/>
                <a:uFillTx/>
                <a:latin typeface="Corbel" panose="020B0503020204020204"/>
                <a:ea typeface="+mn-ea"/>
                <a:cs typeface="+mn-cs"/>
              </a:rPr>
              <a:t>IPSLA</a:t>
            </a:r>
          </a:p>
        </p:txBody>
      </p:sp>
      <p:pic>
        <p:nvPicPr>
          <p:cNvPr id="20" name="Picture 19">
            <a:extLst>
              <a:ext uri="{FF2B5EF4-FFF2-40B4-BE49-F238E27FC236}">
                <a16:creationId xmlns:a16="http://schemas.microsoft.com/office/drawing/2014/main" id="{32BE8857-5126-486E-B076-ECE10DD277D0}"/>
              </a:ext>
            </a:extLst>
          </p:cNvPr>
          <p:cNvPicPr>
            <a:picLocks noChangeAspect="1"/>
          </p:cNvPicPr>
          <p:nvPr/>
        </p:nvPicPr>
        <p:blipFill>
          <a:blip r:embed="rId4"/>
          <a:stretch>
            <a:fillRect/>
          </a:stretch>
        </p:blipFill>
        <p:spPr>
          <a:xfrm>
            <a:off x="6224531" y="2806559"/>
            <a:ext cx="4524241" cy="3024929"/>
          </a:xfrm>
          <a:prstGeom prst="rect">
            <a:avLst/>
          </a:prstGeom>
          <a:ln w="38100">
            <a:solidFill>
              <a:schemeClr val="tx1"/>
            </a:solidFill>
          </a:ln>
        </p:spPr>
      </p:pic>
      <p:sp>
        <p:nvSpPr>
          <p:cNvPr id="21" name="TextBox 20">
            <a:extLst>
              <a:ext uri="{FF2B5EF4-FFF2-40B4-BE49-F238E27FC236}">
                <a16:creationId xmlns:a16="http://schemas.microsoft.com/office/drawing/2014/main" id="{15826ED5-11ED-428E-B8BD-6D09F8415EF9}"/>
              </a:ext>
            </a:extLst>
          </p:cNvPr>
          <p:cNvSpPr txBox="1"/>
          <p:nvPr/>
        </p:nvSpPr>
        <p:spPr bwMode="auto">
          <a:xfrm>
            <a:off x="10963405" y="4120876"/>
            <a:ext cx="923060" cy="158039"/>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lgn="l">
              <a:buClr>
                <a:schemeClr val="tx1"/>
              </a:buClr>
            </a:pPr>
            <a:r>
              <a:rPr lang="en-US" sz="1400" dirty="0">
                <a:solidFill>
                  <a:srgbClr val="7030A0"/>
                </a:solidFill>
              </a:rPr>
              <a:t>NR n78 100MHz  SSRSRP</a:t>
            </a:r>
          </a:p>
        </p:txBody>
      </p:sp>
      <p:pic>
        <p:nvPicPr>
          <p:cNvPr id="22" name="Picture 21">
            <a:extLst>
              <a:ext uri="{FF2B5EF4-FFF2-40B4-BE49-F238E27FC236}">
                <a16:creationId xmlns:a16="http://schemas.microsoft.com/office/drawing/2014/main" id="{114DE81F-DFA5-48E1-BC10-494CA571E637}"/>
              </a:ext>
            </a:extLst>
          </p:cNvPr>
          <p:cNvPicPr>
            <a:picLocks noChangeAspect="1"/>
          </p:cNvPicPr>
          <p:nvPr/>
        </p:nvPicPr>
        <p:blipFill>
          <a:blip r:embed="rId5"/>
          <a:stretch>
            <a:fillRect/>
          </a:stretch>
        </p:blipFill>
        <p:spPr>
          <a:xfrm>
            <a:off x="10305825" y="4991547"/>
            <a:ext cx="1337471" cy="894757"/>
          </a:xfrm>
          <a:prstGeom prst="rect">
            <a:avLst/>
          </a:prstGeom>
        </p:spPr>
      </p:pic>
      <p:sp>
        <p:nvSpPr>
          <p:cNvPr id="24" name="Rounded Rectangle 4">
            <a:extLst>
              <a:ext uri="{FF2B5EF4-FFF2-40B4-BE49-F238E27FC236}">
                <a16:creationId xmlns:a16="http://schemas.microsoft.com/office/drawing/2014/main" id="{18741EF4-D4B2-4E39-BD0D-3004E1B792E4}"/>
              </a:ext>
            </a:extLst>
          </p:cNvPr>
          <p:cNvSpPr/>
          <p:nvPr/>
        </p:nvSpPr>
        <p:spPr>
          <a:xfrm>
            <a:off x="6224531" y="2027585"/>
            <a:ext cx="4379976" cy="59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Coverage Predictions</a:t>
            </a:r>
            <a:endParaRPr kumimoji="0" lang="tr-TR"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5" name="Text Placeholder 24">
            <a:extLst>
              <a:ext uri="{FF2B5EF4-FFF2-40B4-BE49-F238E27FC236}">
                <a16:creationId xmlns:a16="http://schemas.microsoft.com/office/drawing/2014/main" id="{1B1B3AE0-A7FF-4E4A-B44D-352AD51127C0}"/>
              </a:ext>
            </a:extLst>
          </p:cNvPr>
          <p:cNvSpPr>
            <a:spLocks noGrp="1"/>
          </p:cNvSpPr>
          <p:nvPr>
            <p:ph type="body" sz="quarter" idx="10"/>
          </p:nvPr>
        </p:nvSpPr>
        <p:spPr/>
        <p:txBody>
          <a:bodyPr/>
          <a:lstStyle/>
          <a:p>
            <a:r>
              <a:rPr lang="en-US" i="1" dirty="0"/>
              <a:t>GR-TR Webinar, June  29</a:t>
            </a:r>
            <a:r>
              <a:rPr lang="en-US" i="1" baseline="30000" dirty="0"/>
              <a:t>th </a:t>
            </a:r>
            <a:r>
              <a:rPr lang="en-US" i="1" dirty="0"/>
              <a:t> 2020</a:t>
            </a:r>
            <a:endParaRPr lang="en-US" dirty="0"/>
          </a:p>
          <a:p>
            <a:endParaRPr lang="en-US" dirty="0"/>
          </a:p>
        </p:txBody>
      </p:sp>
    </p:spTree>
    <p:extLst>
      <p:ext uri="{BB962C8B-B14F-4D97-AF65-F5344CB8AC3E}">
        <p14:creationId xmlns:p14="http://schemas.microsoft.com/office/powerpoint/2010/main" val="143479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7240" y="1927860"/>
            <a:ext cx="32308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5C8E93"/>
                </a:solidFill>
                <a:effectLst/>
                <a:uLnTx/>
                <a:uFillTx/>
                <a:latin typeface="Corbel" panose="020B0503020204020204"/>
                <a:ea typeface="+mn-ea"/>
                <a:cs typeface="+mn-cs"/>
              </a:rPr>
              <a:t>Thank you</a:t>
            </a:r>
          </a:p>
        </p:txBody>
      </p:sp>
    </p:spTree>
    <p:extLst>
      <p:ext uri="{BB962C8B-B14F-4D97-AF65-F5344CB8AC3E}">
        <p14:creationId xmlns:p14="http://schemas.microsoft.com/office/powerpoint/2010/main" val="260667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FCC1-A0AA-E746-996D-2CFADE3F6C33}"/>
              </a:ext>
            </a:extLst>
          </p:cNvPr>
          <p:cNvSpPr>
            <a:spLocks noGrp="1"/>
          </p:cNvSpPr>
          <p:nvPr>
            <p:ph type="title"/>
          </p:nvPr>
        </p:nvSpPr>
        <p:spPr/>
        <p:txBody>
          <a:bodyPr/>
          <a:lstStyle/>
          <a:p>
            <a:r>
              <a:rPr lang="en-US" dirty="0"/>
              <a:t>Layout GR – TR Cross Border Corridor </a:t>
            </a:r>
            <a:br>
              <a:rPr lang="en-US" dirty="0"/>
            </a:br>
            <a:endParaRPr lang="en-US" dirty="0"/>
          </a:p>
        </p:txBody>
      </p:sp>
      <p:sp>
        <p:nvSpPr>
          <p:cNvPr id="5" name="Content Placeholder 4">
            <a:extLst>
              <a:ext uri="{FF2B5EF4-FFF2-40B4-BE49-F238E27FC236}">
                <a16:creationId xmlns:a16="http://schemas.microsoft.com/office/drawing/2014/main" id="{5B4C34E9-EC7A-45BB-AEDD-DE2CEC38DDDD}"/>
              </a:ext>
            </a:extLst>
          </p:cNvPr>
          <p:cNvSpPr>
            <a:spLocks noGrp="1"/>
          </p:cNvSpPr>
          <p:nvPr>
            <p:ph idx="1"/>
          </p:nvPr>
        </p:nvSpPr>
        <p:spPr>
          <a:xfrm>
            <a:off x="874799" y="2061882"/>
            <a:ext cx="10886566" cy="2707342"/>
          </a:xfrm>
        </p:spPr>
        <p:txBody>
          <a:bodyPr>
            <a:normAutofit/>
          </a:bodyPr>
          <a:lstStyle/>
          <a:p>
            <a:pPr>
              <a:spcBef>
                <a:spcPts val="1200"/>
              </a:spcBef>
            </a:pPr>
            <a:r>
              <a:rPr lang="en-US" dirty="0"/>
              <a:t>Framework</a:t>
            </a:r>
          </a:p>
          <a:p>
            <a:pPr>
              <a:spcBef>
                <a:spcPts val="1200"/>
              </a:spcBef>
            </a:pPr>
            <a:r>
              <a:rPr lang="en-US" dirty="0"/>
              <a:t>5G Network Architecture</a:t>
            </a:r>
          </a:p>
          <a:p>
            <a:pPr>
              <a:spcBef>
                <a:spcPts val="1200"/>
              </a:spcBef>
            </a:pPr>
            <a:r>
              <a:rPr lang="en-US" dirty="0"/>
              <a:t> 5G RAN DEPLOYMENT </a:t>
            </a:r>
          </a:p>
          <a:p>
            <a:pPr>
              <a:spcBef>
                <a:spcPts val="1200"/>
              </a:spcBef>
            </a:pPr>
            <a:endParaRPr lang="en-US" dirty="0"/>
          </a:p>
          <a:p>
            <a:pPr marL="0" indent="0">
              <a:spcBef>
                <a:spcPts val="1200"/>
              </a:spcBef>
              <a:buNone/>
            </a:pPr>
            <a:endParaRPr lang="en-GB" dirty="0"/>
          </a:p>
        </p:txBody>
      </p:sp>
      <p:sp>
        <p:nvSpPr>
          <p:cNvPr id="7" name="Text Placeholder 7">
            <a:extLst>
              <a:ext uri="{FF2B5EF4-FFF2-40B4-BE49-F238E27FC236}">
                <a16:creationId xmlns:a16="http://schemas.microsoft.com/office/drawing/2014/main" id="{E50F32AF-74E8-404A-8CA0-C97C64EC1064}"/>
              </a:ext>
            </a:extLst>
          </p:cNvPr>
          <p:cNvSpPr txBox="1">
            <a:spLocks/>
          </p:cNvSpPr>
          <p:nvPr/>
        </p:nvSpPr>
        <p:spPr>
          <a:xfrm>
            <a:off x="3892937" y="6450437"/>
            <a:ext cx="4403725" cy="231775"/>
          </a:xfrm>
          <a:prstGeom prst="rect">
            <a:avLst/>
          </a:prstGeom>
        </p:spPr>
        <p:txBody>
          <a:bodyPr anchor="t"/>
          <a:lstStyle>
            <a:lvl1pPr marL="228600" indent="-228600" algn="l" defTabSz="914400" rtl="0" eaLnBrk="1" latinLnBrk="0" hangingPunct="1">
              <a:lnSpc>
                <a:spcPct val="90000"/>
              </a:lnSpc>
              <a:spcBef>
                <a:spcPts val="1000"/>
              </a:spcBef>
              <a:buSzPct val="65000"/>
              <a:buFontTx/>
              <a:buBlip>
                <a:blip r:embed="rId3">
                  <a:extLst>
                    <a:ext uri="{96DAC541-7B7A-43D3-8B79-37D633B846F1}">
                      <asvg:svgBlip xmlns:asvg="http://schemas.microsoft.com/office/drawing/2016/SVG/main" r:embed="rId4"/>
                    </a:ext>
                  </a:extLst>
                </a:blip>
              </a:buBlip>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SzPct val="60000"/>
              <a:buFontTx/>
              <a:buBlip>
                <a:blip r:embed="rId3">
                  <a:extLst>
                    <a:ext uri="{96DAC541-7B7A-43D3-8B79-37D633B846F1}">
                      <asvg:svgBlip xmlns:asvg="http://schemas.microsoft.com/office/drawing/2016/SVG/main" r:embed="rId4"/>
                    </a:ext>
                  </a:extLst>
                </a:blip>
              </a:buBlip>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60000"/>
              <a:buFontTx/>
              <a:buBlip>
                <a:blip r:embed="rId3">
                  <a:extLst>
                    <a:ext uri="{96DAC541-7B7A-43D3-8B79-37D633B846F1}">
                      <asvg:svgBlip xmlns:asvg="http://schemas.microsoft.com/office/drawing/2016/SVG/main" r:embed="rId4"/>
                    </a:ext>
                  </a:extLst>
                </a:blip>
              </a:buBlip>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1100" i="1" dirty="0">
                <a:ea typeface="+mn-lt"/>
                <a:cs typeface="+mn-lt"/>
              </a:rPr>
              <a:t>GR-TR Webinar, June  29</a:t>
            </a:r>
            <a:r>
              <a:rPr lang="en-US" sz="1100" i="1" baseline="30000" dirty="0">
                <a:ea typeface="+mn-lt"/>
                <a:cs typeface="+mn-lt"/>
              </a:rPr>
              <a:t>th </a:t>
            </a:r>
            <a:r>
              <a:rPr lang="en-US" sz="1100" i="1" dirty="0">
                <a:ea typeface="+mn-lt"/>
                <a:cs typeface="+mn-lt"/>
              </a:rPr>
              <a:t> 2020</a:t>
            </a:r>
            <a:endParaRPr lang="en-US" sz="1100" dirty="0">
              <a:ea typeface="+mn-lt"/>
              <a:cs typeface="+mn-lt"/>
            </a:endParaRPr>
          </a:p>
          <a:p>
            <a:pPr marL="0" indent="0" algn="ctr">
              <a:buNone/>
            </a:pPr>
            <a:endParaRPr lang="en-US" sz="1100" i="1" dirty="0">
              <a:solidFill>
                <a:schemeClr val="accent1">
                  <a:lumMod val="75000"/>
                </a:schemeClr>
              </a:solidFill>
            </a:endParaRPr>
          </a:p>
        </p:txBody>
      </p:sp>
    </p:spTree>
    <p:extLst>
      <p:ext uri="{BB962C8B-B14F-4D97-AF65-F5344CB8AC3E}">
        <p14:creationId xmlns:p14="http://schemas.microsoft.com/office/powerpoint/2010/main" val="332745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518AD-6E80-0B49-9231-A8EA7079EB5F}"/>
              </a:ext>
            </a:extLst>
          </p:cNvPr>
          <p:cNvSpPr>
            <a:spLocks noGrp="1"/>
          </p:cNvSpPr>
          <p:nvPr>
            <p:ph type="title"/>
          </p:nvPr>
        </p:nvSpPr>
        <p:spPr/>
        <p:txBody>
          <a:bodyPr/>
          <a:lstStyle/>
          <a:p>
            <a:r>
              <a:rPr lang="en-US" dirty="0"/>
              <a:t>GR – TR Cross Border Corridor </a:t>
            </a:r>
            <a:br>
              <a:rPr lang="en-US" b="0" i="1" dirty="0"/>
            </a:br>
            <a:r>
              <a:rPr lang="en-US" dirty="0"/>
              <a:t>Framework</a:t>
            </a:r>
          </a:p>
        </p:txBody>
      </p:sp>
    </p:spTree>
    <p:extLst>
      <p:ext uri="{BB962C8B-B14F-4D97-AF65-F5344CB8AC3E}">
        <p14:creationId xmlns:p14="http://schemas.microsoft.com/office/powerpoint/2010/main" val="43857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A54A-617E-40EC-8507-4AD7E786D532}"/>
              </a:ext>
            </a:extLst>
          </p:cNvPr>
          <p:cNvSpPr>
            <a:spLocks noGrp="1"/>
          </p:cNvSpPr>
          <p:nvPr>
            <p:ph type="title"/>
          </p:nvPr>
        </p:nvSpPr>
        <p:spPr/>
        <p:txBody>
          <a:bodyPr/>
          <a:lstStyle/>
          <a:p>
            <a:r>
              <a:rPr lang="en-US" dirty="0"/>
              <a:t>GR – TR Cross Border Corridor</a:t>
            </a:r>
            <a:br>
              <a:rPr lang="en-US" dirty="0"/>
            </a:br>
            <a:r>
              <a:rPr lang="en-US" dirty="0"/>
              <a:t>Framework</a:t>
            </a:r>
          </a:p>
        </p:txBody>
      </p:sp>
      <p:sp>
        <p:nvSpPr>
          <p:cNvPr id="5" name="Text Placeholder 4">
            <a:extLst>
              <a:ext uri="{FF2B5EF4-FFF2-40B4-BE49-F238E27FC236}">
                <a16:creationId xmlns:a16="http://schemas.microsoft.com/office/drawing/2014/main" id="{060DE879-50BB-487A-B6ED-DB0221C100CA}"/>
              </a:ext>
            </a:extLst>
          </p:cNvPr>
          <p:cNvSpPr>
            <a:spLocks noGrp="1"/>
          </p:cNvSpPr>
          <p:nvPr>
            <p:ph type="body" idx="1"/>
          </p:nvPr>
        </p:nvSpPr>
        <p:spPr/>
        <p:txBody>
          <a:bodyPr/>
          <a:lstStyle/>
          <a:p>
            <a:pPr algn="ctr"/>
            <a:r>
              <a:rPr lang="en-US" dirty="0"/>
              <a:t>Functional/Non-Functional</a:t>
            </a:r>
          </a:p>
        </p:txBody>
      </p:sp>
      <p:sp>
        <p:nvSpPr>
          <p:cNvPr id="3" name="Content Placeholder 2">
            <a:extLst>
              <a:ext uri="{FF2B5EF4-FFF2-40B4-BE49-F238E27FC236}">
                <a16:creationId xmlns:a16="http://schemas.microsoft.com/office/drawing/2014/main" id="{8A4BED83-111A-4060-94A7-6A8BC9CF32D4}"/>
              </a:ext>
            </a:extLst>
          </p:cNvPr>
          <p:cNvSpPr>
            <a:spLocks noGrp="1"/>
          </p:cNvSpPr>
          <p:nvPr>
            <p:ph sz="half" idx="2"/>
          </p:nvPr>
        </p:nvSpPr>
        <p:spPr/>
        <p:txBody>
          <a:bodyPr/>
          <a:lstStyle/>
          <a:p>
            <a:pPr>
              <a:lnSpc>
                <a:spcPct val="110000"/>
              </a:lnSpc>
            </a:pPr>
            <a:r>
              <a:rPr lang="en-US" sz="2000" dirty="0"/>
              <a:t>Feasibility for commercial deployment</a:t>
            </a:r>
          </a:p>
          <a:p>
            <a:pPr>
              <a:lnSpc>
                <a:spcPct val="110000"/>
              </a:lnSpc>
            </a:pPr>
            <a:r>
              <a:rPr lang="en-US" sz="2000" dirty="0"/>
              <a:t>Trial Horizon: 2020-&gt;2021 </a:t>
            </a:r>
          </a:p>
          <a:p>
            <a:pPr>
              <a:lnSpc>
                <a:spcPct val="110000"/>
              </a:lnSpc>
            </a:pPr>
            <a:r>
              <a:rPr lang="en-US" sz="2000" dirty="0"/>
              <a:t>Flexible &amp; Scalable Infrastructure</a:t>
            </a:r>
          </a:p>
          <a:p>
            <a:pPr>
              <a:lnSpc>
                <a:spcPct val="110000"/>
              </a:lnSpc>
            </a:pPr>
            <a:r>
              <a:rPr lang="en-US" sz="2000" dirty="0"/>
              <a:t>Roaming Architecture</a:t>
            </a:r>
          </a:p>
          <a:p>
            <a:pPr>
              <a:lnSpc>
                <a:spcPct val="110000"/>
              </a:lnSpc>
            </a:pPr>
            <a:r>
              <a:rPr lang="en-US" sz="2000" dirty="0"/>
              <a:t>GRX/IPX/VPN MNO Interconnections with SLAs</a:t>
            </a:r>
          </a:p>
        </p:txBody>
      </p:sp>
      <p:sp>
        <p:nvSpPr>
          <p:cNvPr id="6" name="Text Placeholder 5">
            <a:extLst>
              <a:ext uri="{FF2B5EF4-FFF2-40B4-BE49-F238E27FC236}">
                <a16:creationId xmlns:a16="http://schemas.microsoft.com/office/drawing/2014/main" id="{883CAF5D-C626-4CB0-9486-BC76EA8D567E}"/>
              </a:ext>
            </a:extLst>
          </p:cNvPr>
          <p:cNvSpPr>
            <a:spLocks noGrp="1"/>
          </p:cNvSpPr>
          <p:nvPr>
            <p:ph type="body" sz="quarter" idx="3"/>
          </p:nvPr>
        </p:nvSpPr>
        <p:spPr>
          <a:xfrm>
            <a:off x="6334760" y="1908000"/>
            <a:ext cx="5183188" cy="351724"/>
          </a:xfrm>
        </p:spPr>
        <p:txBody>
          <a:bodyPr/>
          <a:lstStyle/>
          <a:p>
            <a:pPr algn="ctr"/>
            <a:r>
              <a:rPr lang="en-US" dirty="0"/>
              <a:t>Cross Border Sustainability</a:t>
            </a:r>
          </a:p>
        </p:txBody>
      </p:sp>
      <p:sp>
        <p:nvSpPr>
          <p:cNvPr id="7" name="Content Placeholder 6">
            <a:extLst>
              <a:ext uri="{FF2B5EF4-FFF2-40B4-BE49-F238E27FC236}">
                <a16:creationId xmlns:a16="http://schemas.microsoft.com/office/drawing/2014/main" id="{4842DD3C-7522-45F2-876A-6ADF6D6D43D8}"/>
              </a:ext>
            </a:extLst>
          </p:cNvPr>
          <p:cNvSpPr>
            <a:spLocks noGrp="1"/>
          </p:cNvSpPr>
          <p:nvPr>
            <p:ph sz="quarter" idx="4"/>
          </p:nvPr>
        </p:nvSpPr>
        <p:spPr>
          <a:xfrm>
            <a:off x="6610416" y="2482161"/>
            <a:ext cx="5377749" cy="3684588"/>
          </a:xfrm>
        </p:spPr>
        <p:txBody>
          <a:bodyPr>
            <a:normAutofit/>
          </a:bodyPr>
          <a:lstStyle/>
          <a:p>
            <a:pPr>
              <a:lnSpc>
                <a:spcPct val="110000"/>
              </a:lnSpc>
            </a:pPr>
            <a:r>
              <a:rPr lang="en-US" sz="2000" dirty="0"/>
              <a:t>Mobile Network Operators (MNO).</a:t>
            </a:r>
          </a:p>
          <a:p>
            <a:pPr>
              <a:lnSpc>
                <a:spcPct val="110000"/>
              </a:lnSpc>
            </a:pPr>
            <a:r>
              <a:rPr lang="en-US" sz="2000" dirty="0"/>
              <a:t>Communication Infrastructure Providers (CIP).</a:t>
            </a:r>
          </a:p>
          <a:p>
            <a:pPr>
              <a:lnSpc>
                <a:spcPct val="110000"/>
              </a:lnSpc>
            </a:pPr>
            <a:r>
              <a:rPr lang="en-US" sz="2000" dirty="0"/>
              <a:t>Authorities/Policy Makers (APM).</a:t>
            </a:r>
          </a:p>
          <a:p>
            <a:pPr>
              <a:lnSpc>
                <a:spcPct val="110000"/>
              </a:lnSpc>
            </a:pPr>
            <a:r>
              <a:rPr lang="en-US" sz="2000" dirty="0"/>
              <a:t>Road Infrastructure Operators (RIO).</a:t>
            </a:r>
          </a:p>
          <a:p>
            <a:pPr>
              <a:lnSpc>
                <a:spcPct val="110000"/>
              </a:lnSpc>
            </a:pPr>
            <a:r>
              <a:rPr lang="en-US" sz="2000" dirty="0"/>
              <a:t>Original Equipment Manufacturers/Automobile Makers (OEM).</a:t>
            </a:r>
          </a:p>
          <a:p>
            <a:pPr>
              <a:lnSpc>
                <a:spcPct val="110000"/>
              </a:lnSpc>
            </a:pPr>
            <a:r>
              <a:rPr lang="en-US" sz="2000" dirty="0"/>
              <a:t>Software Developers (SWD).</a:t>
            </a:r>
          </a:p>
        </p:txBody>
      </p:sp>
      <p:sp>
        <p:nvSpPr>
          <p:cNvPr id="8" name="Text Placeholder 7">
            <a:extLst>
              <a:ext uri="{FF2B5EF4-FFF2-40B4-BE49-F238E27FC236}">
                <a16:creationId xmlns:a16="http://schemas.microsoft.com/office/drawing/2014/main" id="{BC8EC687-E377-4645-9D59-43ACE034FE5C}"/>
              </a:ext>
            </a:extLst>
          </p:cNvPr>
          <p:cNvSpPr>
            <a:spLocks noGrp="1"/>
          </p:cNvSpPr>
          <p:nvPr>
            <p:ph type="body" sz="quarter" idx="10"/>
          </p:nvPr>
        </p:nvSpPr>
        <p:spPr/>
        <p:txBody>
          <a:body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416781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518AD-6E80-0B49-9231-A8EA7079EB5F}"/>
              </a:ext>
            </a:extLst>
          </p:cNvPr>
          <p:cNvSpPr>
            <a:spLocks noGrp="1"/>
          </p:cNvSpPr>
          <p:nvPr>
            <p:ph type="title"/>
          </p:nvPr>
        </p:nvSpPr>
        <p:spPr/>
        <p:txBody>
          <a:bodyPr/>
          <a:lstStyle/>
          <a:p>
            <a:r>
              <a:rPr lang="en-US" dirty="0"/>
              <a:t>GR – TR Cross Border Corridor </a:t>
            </a:r>
            <a:br>
              <a:rPr lang="en-US" b="0" i="1" dirty="0"/>
            </a:br>
            <a:r>
              <a:rPr lang="en-US" dirty="0"/>
              <a:t>5G Network Architecture</a:t>
            </a:r>
          </a:p>
        </p:txBody>
      </p:sp>
    </p:spTree>
    <p:extLst>
      <p:ext uri="{BB962C8B-B14F-4D97-AF65-F5344CB8AC3E}">
        <p14:creationId xmlns:p14="http://schemas.microsoft.com/office/powerpoint/2010/main" val="82203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B0C4F7E-F005-4B38-8FB4-ED333EA85378}"/>
              </a:ext>
            </a:extLst>
          </p:cNvPr>
          <p:cNvSpPr/>
          <p:nvPr/>
        </p:nvSpPr>
        <p:spPr>
          <a:xfrm>
            <a:off x="7721962" y="3292222"/>
            <a:ext cx="3510108" cy="2068640"/>
          </a:xfrm>
          <a:prstGeom prst="roundRect">
            <a:avLst/>
          </a:prstGeom>
          <a:solidFill>
            <a:schemeClr val="accent1">
              <a:lumMod val="20000"/>
              <a:lumOff val="80000"/>
              <a:alpha val="9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AD83D965-CBCD-4E0C-BC62-47330F028EC9}"/>
              </a:ext>
            </a:extLst>
          </p:cNvPr>
          <p:cNvSpPr>
            <a:spLocks noGrp="1"/>
          </p:cNvSpPr>
          <p:nvPr>
            <p:ph idx="1"/>
          </p:nvPr>
        </p:nvSpPr>
        <p:spPr>
          <a:xfrm>
            <a:off x="1149121" y="1931639"/>
            <a:ext cx="5570242" cy="4193786"/>
          </a:xfrm>
        </p:spPr>
        <p:txBody>
          <a:bodyPr>
            <a:noAutofit/>
          </a:bodyPr>
          <a:lstStyle/>
          <a:p>
            <a:r>
              <a:rPr lang="en-US" sz="2000" dirty="0"/>
              <a:t>5G NSA Option3 Architecture</a:t>
            </a:r>
          </a:p>
          <a:p>
            <a:pPr algn="just"/>
            <a:r>
              <a:rPr lang="en-US" sz="2000" dirty="0"/>
              <a:t>Overlay Packet Core/RAN deployment</a:t>
            </a:r>
          </a:p>
          <a:p>
            <a:r>
              <a:rPr lang="en-US" sz="2000" dirty="0"/>
              <a:t>EDGE Deployment  based on Virtualized Distributed EPC Architecture</a:t>
            </a:r>
          </a:p>
          <a:p>
            <a:r>
              <a:rPr lang="en-US" sz="2000" dirty="0"/>
              <a:t>Direct EDGE  interconnection</a:t>
            </a:r>
          </a:p>
          <a:p>
            <a:pPr algn="just"/>
            <a:r>
              <a:rPr lang="en-US" sz="2000" dirty="0"/>
              <a:t>Home Routed Roaming with Session Continuity</a:t>
            </a:r>
            <a:br>
              <a:rPr lang="en-US" sz="2000" dirty="0"/>
            </a:br>
            <a:r>
              <a:rPr lang="en-US" sz="2000" dirty="0"/>
              <a:t> (Opt. LBO)</a:t>
            </a:r>
          </a:p>
          <a:p>
            <a:pPr lvl="1" algn="just"/>
            <a:r>
              <a:rPr lang="en-US" sz="1800" dirty="0"/>
              <a:t>S10, Release with Redirect, S1 Handover</a:t>
            </a:r>
            <a:endParaRPr lang="en-US" sz="2000" dirty="0"/>
          </a:p>
          <a:p>
            <a:pPr marL="0" indent="0" algn="just">
              <a:buNone/>
            </a:pPr>
            <a:endParaRPr lang="en-US" sz="2000" dirty="0"/>
          </a:p>
        </p:txBody>
      </p:sp>
      <p:sp>
        <p:nvSpPr>
          <p:cNvPr id="5" name="Title 1">
            <a:extLst>
              <a:ext uri="{FF2B5EF4-FFF2-40B4-BE49-F238E27FC236}">
                <a16:creationId xmlns:a16="http://schemas.microsoft.com/office/drawing/2014/main" id="{52AA3B63-5F6B-4040-AAD0-F0E85321E4D4}"/>
              </a:ext>
            </a:extLst>
          </p:cNvPr>
          <p:cNvSpPr>
            <a:spLocks noGrp="1"/>
          </p:cNvSpPr>
          <p:nvPr>
            <p:ph type="title"/>
          </p:nvPr>
        </p:nvSpPr>
        <p:spPr>
          <a:xfrm>
            <a:off x="874799" y="318810"/>
            <a:ext cx="9469927" cy="729733"/>
          </a:xfrm>
        </p:spPr>
        <p:txBody>
          <a:bodyPr>
            <a:noAutofit/>
          </a:bodyPr>
          <a:lstStyle/>
          <a:p>
            <a:r>
              <a:rPr lang="en-US" sz="3600" dirty="0"/>
              <a:t>GR – TR Cross Border Corridor</a:t>
            </a:r>
            <a:br>
              <a:rPr lang="en-US" sz="3600" dirty="0"/>
            </a:br>
            <a:r>
              <a:rPr lang="en-US" sz="2400" b="0" i="1" dirty="0"/>
              <a:t>Architectural Choices</a:t>
            </a:r>
            <a:br>
              <a:rPr lang="en-US" sz="2400" dirty="0"/>
            </a:br>
            <a:endParaRPr lang="en-US" sz="3600" dirty="0"/>
          </a:p>
        </p:txBody>
      </p:sp>
      <p:graphicFrame>
        <p:nvGraphicFramePr>
          <p:cNvPr id="6" name="Table 5">
            <a:extLst>
              <a:ext uri="{FF2B5EF4-FFF2-40B4-BE49-F238E27FC236}">
                <a16:creationId xmlns:a16="http://schemas.microsoft.com/office/drawing/2014/main" id="{F40C9569-6C86-448D-A7DC-21E110FFA71E}"/>
              </a:ext>
            </a:extLst>
          </p:cNvPr>
          <p:cNvGraphicFramePr>
            <a:graphicFrameLocks noGrp="1"/>
          </p:cNvGraphicFramePr>
          <p:nvPr>
            <p:extLst>
              <p:ext uri="{D42A27DB-BD31-4B8C-83A1-F6EECF244321}">
                <p14:modId xmlns:p14="http://schemas.microsoft.com/office/powerpoint/2010/main" val="1868463744"/>
              </p:ext>
            </p:extLst>
          </p:nvPr>
        </p:nvGraphicFramePr>
        <p:xfrm>
          <a:off x="7721963" y="1772461"/>
          <a:ext cx="3510108" cy="1055885"/>
        </p:xfrm>
        <a:graphic>
          <a:graphicData uri="http://schemas.openxmlformats.org/drawingml/2006/table">
            <a:tbl>
              <a:tblPr firstRow="1" bandRow="1">
                <a:tableStyleId>{5940675A-B579-460E-94D1-54222C63F5DA}</a:tableStyleId>
              </a:tblPr>
              <a:tblGrid>
                <a:gridCol w="1434977">
                  <a:extLst>
                    <a:ext uri="{9D8B030D-6E8A-4147-A177-3AD203B41FA5}">
                      <a16:colId xmlns:a16="http://schemas.microsoft.com/office/drawing/2014/main" val="787638210"/>
                    </a:ext>
                  </a:extLst>
                </a:gridCol>
                <a:gridCol w="609529">
                  <a:extLst>
                    <a:ext uri="{9D8B030D-6E8A-4147-A177-3AD203B41FA5}">
                      <a16:colId xmlns:a16="http://schemas.microsoft.com/office/drawing/2014/main" val="3960608255"/>
                    </a:ext>
                  </a:extLst>
                </a:gridCol>
                <a:gridCol w="1465602">
                  <a:extLst>
                    <a:ext uri="{9D8B030D-6E8A-4147-A177-3AD203B41FA5}">
                      <a16:colId xmlns:a16="http://schemas.microsoft.com/office/drawing/2014/main" val="1966575994"/>
                    </a:ext>
                  </a:extLst>
                </a:gridCol>
              </a:tblGrid>
              <a:tr h="217578">
                <a:tc>
                  <a:txBody>
                    <a:bodyPr/>
                    <a:lstStyle/>
                    <a:p>
                      <a:pPr algn="ctr"/>
                      <a:r>
                        <a:rPr lang="tr-TR" sz="1200" b="1" dirty="0">
                          <a:solidFill>
                            <a:schemeClr val="accent1"/>
                          </a:solidFill>
                        </a:rPr>
                        <a:t>Non-</a:t>
                      </a:r>
                      <a:r>
                        <a:rPr lang="en-US" sz="1200" b="1" dirty="0">
                          <a:solidFill>
                            <a:schemeClr val="accent1"/>
                          </a:solidFill>
                        </a:rPr>
                        <a:t>S</a:t>
                      </a:r>
                      <a:r>
                        <a:rPr lang="tr-TR" sz="1200" b="1" dirty="0">
                          <a:solidFill>
                            <a:schemeClr val="accent1"/>
                          </a:solidFill>
                        </a:rPr>
                        <a:t>tandalone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algn="ctr"/>
                      <a:r>
                        <a:rPr lang="tr-TR" sz="1200" b="1" dirty="0">
                          <a:solidFill>
                            <a:schemeClr val="accent1"/>
                          </a:solidFill>
                        </a:rPr>
                        <a:t>VS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tr-TR" sz="1200" b="1" dirty="0" err="1">
                          <a:solidFill>
                            <a:schemeClr val="accent1"/>
                          </a:solidFill>
                        </a:rPr>
                        <a:t>Standalone</a:t>
                      </a:r>
                      <a:endParaRPr lang="tr-TR" sz="1200" b="1" dirty="0">
                        <a:solidFill>
                          <a:schemeClr val="accent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05906803"/>
                  </a:ext>
                </a:extLst>
              </a:tr>
              <a:tr h="187790">
                <a:tc>
                  <a:txBody>
                    <a:bodyPr/>
                    <a:lstStyle/>
                    <a:p>
                      <a:pPr marL="0" algn="ctr" defTabSz="914400" rtl="0" eaLnBrk="1" latinLnBrk="0" hangingPunct="1"/>
                      <a:r>
                        <a:rPr lang="tr-TR" sz="1200" b="1" kern="1200" dirty="0">
                          <a:solidFill>
                            <a:schemeClr val="accent1"/>
                          </a:solidFill>
                          <a:latin typeface="+mn-lt"/>
                          <a:ea typeface="+mn-ea"/>
                          <a:cs typeface="+mn-cs"/>
                        </a:rPr>
                        <a:t>Home </a:t>
                      </a:r>
                      <a:br>
                        <a:rPr lang="en-US" sz="1200" b="1" kern="1200" dirty="0">
                          <a:solidFill>
                            <a:schemeClr val="accent1"/>
                          </a:solidFill>
                          <a:latin typeface="+mn-lt"/>
                          <a:ea typeface="+mn-ea"/>
                          <a:cs typeface="+mn-cs"/>
                        </a:rPr>
                      </a:br>
                      <a:r>
                        <a:rPr lang="tr-TR" sz="1200" b="1" kern="1200" dirty="0">
                          <a:solidFill>
                            <a:schemeClr val="accent1"/>
                          </a:solidFill>
                          <a:latin typeface="+mn-lt"/>
                          <a:ea typeface="+mn-ea"/>
                          <a:cs typeface="+mn-cs"/>
                        </a:rPr>
                        <a:t>Routed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lang="tr-TR" sz="2800" b="1" dirty="0">
                        <a:solidFill>
                          <a:schemeClr val="accent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tr-TR" sz="1200" b="1" dirty="0">
                          <a:solidFill>
                            <a:schemeClr val="accent1"/>
                          </a:solidFill>
                        </a:rPr>
                        <a:t>Local</a:t>
                      </a:r>
                      <a:br>
                        <a:rPr lang="en-US" sz="1200" b="1" dirty="0">
                          <a:solidFill>
                            <a:schemeClr val="accent1"/>
                          </a:solidFill>
                        </a:rPr>
                      </a:br>
                      <a:r>
                        <a:rPr lang="tr-TR" sz="1200" b="1" dirty="0">
                          <a:solidFill>
                            <a:schemeClr val="accent1"/>
                          </a:solidFill>
                        </a:rPr>
                        <a:t> Breakout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07688760"/>
                  </a:ext>
                </a:extLst>
              </a:tr>
              <a:tr h="324365">
                <a:tc>
                  <a:txBody>
                    <a:bodyPr/>
                    <a:lstStyle/>
                    <a:p>
                      <a:pPr algn="ctr"/>
                      <a:r>
                        <a:rPr lang="tr-TR" sz="1200" b="1" dirty="0">
                          <a:solidFill>
                            <a:schemeClr val="accent1"/>
                          </a:solidFill>
                        </a:rPr>
                        <a:t>GRX Network</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endParaRPr lang="tr-TR" sz="2800" b="1" dirty="0">
                        <a:solidFill>
                          <a:schemeClr val="accent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tr-TR" sz="1200" b="1" dirty="0">
                          <a:solidFill>
                            <a:schemeClr val="accent1"/>
                          </a:solidFill>
                        </a:rPr>
                        <a:t>Direct </a:t>
                      </a:r>
                      <a:r>
                        <a:rPr lang="tr-TR" sz="1200" b="1" dirty="0" err="1">
                          <a:solidFill>
                            <a:schemeClr val="accent1"/>
                          </a:solidFill>
                        </a:rPr>
                        <a:t>connection</a:t>
                      </a:r>
                      <a:endParaRPr lang="tr-TR" sz="1200" b="1" dirty="0">
                        <a:solidFill>
                          <a:schemeClr val="accent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49329159"/>
                  </a:ext>
                </a:extLst>
              </a:tr>
            </a:tbl>
          </a:graphicData>
        </a:graphic>
      </p:graphicFrame>
      <p:pic>
        <p:nvPicPr>
          <p:cNvPr id="11" name="Picture 10">
            <a:extLst>
              <a:ext uri="{FF2B5EF4-FFF2-40B4-BE49-F238E27FC236}">
                <a16:creationId xmlns:a16="http://schemas.microsoft.com/office/drawing/2014/main" id="{CDC11106-AB97-40B2-A3D5-252E5556FD99}"/>
              </a:ext>
            </a:extLst>
          </p:cNvPr>
          <p:cNvPicPr>
            <a:picLocks noChangeAspect="1"/>
          </p:cNvPicPr>
          <p:nvPr/>
        </p:nvPicPr>
        <p:blipFill>
          <a:blip r:embed="rId4"/>
          <a:stretch>
            <a:fillRect/>
          </a:stretch>
        </p:blipFill>
        <p:spPr>
          <a:xfrm>
            <a:off x="7721963" y="2521682"/>
            <a:ext cx="1465614" cy="244567"/>
          </a:xfrm>
          <a:prstGeom prst="rect">
            <a:avLst/>
          </a:prstGeom>
        </p:spPr>
      </p:pic>
      <p:pic>
        <p:nvPicPr>
          <p:cNvPr id="14" name="Picture 13">
            <a:extLst>
              <a:ext uri="{FF2B5EF4-FFF2-40B4-BE49-F238E27FC236}">
                <a16:creationId xmlns:a16="http://schemas.microsoft.com/office/drawing/2014/main" id="{CFB51A96-E93B-4209-AC43-893CF09307E9}"/>
              </a:ext>
            </a:extLst>
          </p:cNvPr>
          <p:cNvPicPr>
            <a:picLocks noChangeAspect="1"/>
          </p:cNvPicPr>
          <p:nvPr/>
        </p:nvPicPr>
        <p:blipFill>
          <a:blip r:embed="rId4"/>
          <a:stretch>
            <a:fillRect/>
          </a:stretch>
        </p:blipFill>
        <p:spPr>
          <a:xfrm>
            <a:off x="9766457" y="2475963"/>
            <a:ext cx="1465614" cy="359269"/>
          </a:xfrm>
          <a:prstGeom prst="rect">
            <a:avLst/>
          </a:prstGeom>
        </p:spPr>
      </p:pic>
      <p:sp>
        <p:nvSpPr>
          <p:cNvPr id="9" name="Rectangle 4">
            <a:extLst>
              <a:ext uri="{FF2B5EF4-FFF2-40B4-BE49-F238E27FC236}">
                <a16:creationId xmlns:a16="http://schemas.microsoft.com/office/drawing/2014/main" id="{1D6ECF0C-3978-49DA-8F25-0AACB8E894B9}"/>
              </a:ext>
            </a:extLst>
          </p:cNvPr>
          <p:cNvSpPr>
            <a:spLocks noChangeArrowheads="1"/>
          </p:cNvSpPr>
          <p:nvPr/>
        </p:nvSpPr>
        <p:spPr bwMode="auto">
          <a:xfrm flipV="1">
            <a:off x="9471106" y="2667159"/>
            <a:ext cx="86993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489B4493-5D6E-4A86-80F5-F952D24CAAD0}"/>
              </a:ext>
            </a:extLst>
          </p:cNvPr>
          <p:cNvGraphicFramePr>
            <a:graphicFrameLocks noChangeAspect="1"/>
          </p:cNvGraphicFramePr>
          <p:nvPr>
            <p:extLst>
              <p:ext uri="{D42A27DB-BD31-4B8C-83A1-F6EECF244321}">
                <p14:modId xmlns:p14="http://schemas.microsoft.com/office/powerpoint/2010/main" val="1241585628"/>
              </p:ext>
            </p:extLst>
          </p:nvPr>
        </p:nvGraphicFramePr>
        <p:xfrm>
          <a:off x="7711128" y="3344827"/>
          <a:ext cx="3528060" cy="2016034"/>
        </p:xfrm>
        <a:graphic>
          <a:graphicData uri="http://schemas.openxmlformats.org/presentationml/2006/ole">
            <mc:AlternateContent xmlns:mc="http://schemas.openxmlformats.org/markup-compatibility/2006">
              <mc:Choice xmlns:v="urn:schemas-microsoft-com:vml" Requires="v">
                <p:oleObj spid="_x0000_s1030" r:id="rId5" imgW="10334746" imgH="5867370" progId="Visio.Drawing.15">
                  <p:embed/>
                </p:oleObj>
              </mc:Choice>
              <mc:Fallback>
                <p:oleObj r:id="rId5" imgW="10334746" imgH="5867370" progId="Visio.Drawing.15">
                  <p:embed/>
                  <p:pic>
                    <p:nvPicPr>
                      <p:cNvPr id="10" name="Object 9">
                        <a:extLst>
                          <a:ext uri="{FF2B5EF4-FFF2-40B4-BE49-F238E27FC236}">
                            <a16:creationId xmlns:a16="http://schemas.microsoft.com/office/drawing/2014/main" id="{489B4493-5D6E-4A86-80F5-F952D24CA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128" y="3344827"/>
                        <a:ext cx="3528060" cy="2016034"/>
                      </a:xfrm>
                      <a:prstGeom prst="rect">
                        <a:avLst/>
                      </a:prstGeom>
                      <a:noFill/>
                    </p:spPr>
                  </p:pic>
                </p:oleObj>
              </mc:Fallback>
            </mc:AlternateContent>
          </a:graphicData>
        </a:graphic>
      </p:graphicFrame>
      <p:pic>
        <p:nvPicPr>
          <p:cNvPr id="15" name="Picture 14">
            <a:extLst>
              <a:ext uri="{FF2B5EF4-FFF2-40B4-BE49-F238E27FC236}">
                <a16:creationId xmlns:a16="http://schemas.microsoft.com/office/drawing/2014/main" id="{64C16168-76EA-42B4-A906-13C1CD89EF9D}"/>
              </a:ext>
            </a:extLst>
          </p:cNvPr>
          <p:cNvPicPr>
            <a:picLocks noChangeAspect="1"/>
          </p:cNvPicPr>
          <p:nvPr/>
        </p:nvPicPr>
        <p:blipFill>
          <a:blip r:embed="rId4"/>
          <a:stretch>
            <a:fillRect/>
          </a:stretch>
        </p:blipFill>
        <p:spPr>
          <a:xfrm>
            <a:off x="7683663" y="1815887"/>
            <a:ext cx="1465614" cy="241920"/>
          </a:xfrm>
          <a:prstGeom prst="rect">
            <a:avLst/>
          </a:prstGeom>
        </p:spPr>
      </p:pic>
      <p:sp>
        <p:nvSpPr>
          <p:cNvPr id="16" name="Text Placeholder 7">
            <a:extLst>
              <a:ext uri="{FF2B5EF4-FFF2-40B4-BE49-F238E27FC236}">
                <a16:creationId xmlns:a16="http://schemas.microsoft.com/office/drawing/2014/main" id="{D45D4E4B-E45F-4BD8-9D45-9849AB95B1BF}"/>
              </a:ext>
            </a:extLst>
          </p:cNvPr>
          <p:cNvSpPr>
            <a:spLocks noGrp="1"/>
          </p:cNvSpPr>
          <p:nvPr>
            <p:ph type="body" sz="quarter" idx="10"/>
          </p:nvPr>
        </p:nvSpPr>
        <p:spPr>
          <a:xfrm>
            <a:off x="3892937" y="6450437"/>
            <a:ext cx="4403725" cy="231775"/>
          </a:xfrm>
        </p:spPr>
        <p:txBody>
          <a:body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123194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Rounded Corners 126">
            <a:extLst>
              <a:ext uri="{FF2B5EF4-FFF2-40B4-BE49-F238E27FC236}">
                <a16:creationId xmlns:a16="http://schemas.microsoft.com/office/drawing/2014/main" id="{10199E49-F30C-4289-9AEA-9CC4D07043D0}"/>
              </a:ext>
            </a:extLst>
          </p:cNvPr>
          <p:cNvSpPr/>
          <p:nvPr/>
        </p:nvSpPr>
        <p:spPr>
          <a:xfrm>
            <a:off x="8272821" y="1178534"/>
            <a:ext cx="3523026" cy="290757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E158682-EF7E-4120-B51B-78BA274DE7C3}"/>
              </a:ext>
            </a:extLst>
          </p:cNvPr>
          <p:cNvSpPr/>
          <p:nvPr/>
        </p:nvSpPr>
        <p:spPr>
          <a:xfrm>
            <a:off x="340631" y="1209918"/>
            <a:ext cx="3382798" cy="29075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itle 1">
            <a:extLst>
              <a:ext uri="{FF2B5EF4-FFF2-40B4-BE49-F238E27FC236}">
                <a16:creationId xmlns:a16="http://schemas.microsoft.com/office/drawing/2014/main" id="{896CC566-13D4-44C5-BADE-DF72D6D87E65}"/>
              </a:ext>
            </a:extLst>
          </p:cNvPr>
          <p:cNvSpPr>
            <a:spLocks noGrp="1"/>
          </p:cNvSpPr>
          <p:nvPr>
            <p:ph type="title"/>
          </p:nvPr>
        </p:nvSpPr>
        <p:spPr>
          <a:xfrm>
            <a:off x="913876" y="123425"/>
            <a:ext cx="9469927" cy="729733"/>
          </a:xfrm>
        </p:spPr>
        <p:txBody>
          <a:bodyPr>
            <a:noAutofit/>
          </a:bodyPr>
          <a:lstStyle/>
          <a:p>
            <a:r>
              <a:rPr lang="en-US" sz="3600" dirty="0"/>
              <a:t>Network Overview</a:t>
            </a:r>
            <a:br>
              <a:rPr lang="en-US" sz="3600" dirty="0"/>
            </a:br>
            <a:r>
              <a:rPr lang="en-US" sz="2400" b="0" i="1" dirty="0"/>
              <a:t>GR-TR CBC E2E Architecture</a:t>
            </a:r>
            <a:br>
              <a:rPr lang="en-US" sz="2400" dirty="0"/>
            </a:br>
            <a:endParaRPr lang="en-US" sz="3600" dirty="0"/>
          </a:p>
        </p:txBody>
      </p:sp>
      <p:sp>
        <p:nvSpPr>
          <p:cNvPr id="215" name="Rectangle: Rounded Corners 214">
            <a:extLst>
              <a:ext uri="{FF2B5EF4-FFF2-40B4-BE49-F238E27FC236}">
                <a16:creationId xmlns:a16="http://schemas.microsoft.com/office/drawing/2014/main" id="{C954EA0A-39BD-4EA7-894F-7D0809B2CE85}"/>
              </a:ext>
            </a:extLst>
          </p:cNvPr>
          <p:cNvSpPr/>
          <p:nvPr/>
        </p:nvSpPr>
        <p:spPr bwMode="auto">
          <a:xfrm>
            <a:off x="234121" y="1038773"/>
            <a:ext cx="11752802" cy="4900279"/>
          </a:xfrm>
          <a:prstGeom prst="roundRect">
            <a:avLst/>
          </a:prstGeom>
          <a:noFill/>
          <a:ln w="19050" cap="flat" cmpd="sng" algn="ctr">
            <a:solidFill>
              <a:srgbClr val="008080"/>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Corbel" panose="020B0503020204020204"/>
              <a:ea typeface="+mn-ea"/>
              <a:cs typeface="+mn-cs"/>
            </a:endParaRPr>
          </a:p>
        </p:txBody>
      </p:sp>
      <p:sp>
        <p:nvSpPr>
          <p:cNvPr id="216" name="Parallelogram 215">
            <a:extLst>
              <a:ext uri="{FF2B5EF4-FFF2-40B4-BE49-F238E27FC236}">
                <a16:creationId xmlns:a16="http://schemas.microsoft.com/office/drawing/2014/main" id="{6AFA4B87-CB01-4596-991C-D6217FDF306B}"/>
              </a:ext>
            </a:extLst>
          </p:cNvPr>
          <p:cNvSpPr/>
          <p:nvPr/>
        </p:nvSpPr>
        <p:spPr>
          <a:xfrm rot="10800000" flipH="1">
            <a:off x="383728" y="5139148"/>
            <a:ext cx="11118514" cy="538334"/>
          </a:xfrm>
          <a:prstGeom prst="parallelogram">
            <a:avLst>
              <a:gd name="adj" fmla="val 58637"/>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7" name="Freeform: Shape 4">
            <a:extLst>
              <a:ext uri="{FF2B5EF4-FFF2-40B4-BE49-F238E27FC236}">
                <a16:creationId xmlns:a16="http://schemas.microsoft.com/office/drawing/2014/main" id="{FE98A0BE-76D8-4F85-AD0B-D2EBEA1040AA}"/>
              </a:ext>
            </a:extLst>
          </p:cNvPr>
          <p:cNvSpPr/>
          <p:nvPr/>
        </p:nvSpPr>
        <p:spPr>
          <a:xfrm>
            <a:off x="5647462" y="4169518"/>
            <a:ext cx="546903" cy="1720302"/>
          </a:xfrm>
          <a:custGeom>
            <a:avLst/>
            <a:gdLst>
              <a:gd name="connsiteX0" fmla="*/ 0 w 1962757"/>
              <a:gd name="connsiteY0" fmla="*/ 1141544 h 2213197"/>
              <a:gd name="connsiteX1" fmla="*/ 11649 w 1962757"/>
              <a:gd name="connsiteY1" fmla="*/ 0 h 2213197"/>
              <a:gd name="connsiteX2" fmla="*/ 1962757 w 1962757"/>
              <a:gd name="connsiteY2" fmla="*/ 885279 h 2213197"/>
              <a:gd name="connsiteX3" fmla="*/ 1956933 w 1962757"/>
              <a:gd name="connsiteY3" fmla="*/ 2213197 h 2213197"/>
              <a:gd name="connsiteX4" fmla="*/ 1689020 w 1962757"/>
              <a:gd name="connsiteY4" fmla="*/ 2213197 h 2213197"/>
              <a:gd name="connsiteX5" fmla="*/ 1677371 w 1962757"/>
              <a:gd name="connsiteY5" fmla="*/ 1054181 h 2213197"/>
              <a:gd name="connsiteX6" fmla="*/ 279562 w 1962757"/>
              <a:gd name="connsiteY6" fmla="*/ 442639 h 2213197"/>
              <a:gd name="connsiteX7" fmla="*/ 279562 w 1962757"/>
              <a:gd name="connsiteY7" fmla="*/ 1263852 h 2213197"/>
              <a:gd name="connsiteX8" fmla="*/ 5825 w 1962757"/>
              <a:gd name="connsiteY8" fmla="*/ 1304622 h 2213197"/>
              <a:gd name="connsiteX9" fmla="*/ 0 w 1962757"/>
              <a:gd name="connsiteY9" fmla="*/ 1141544 h 22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757" h="2213197">
                <a:moveTo>
                  <a:pt x="0" y="1141544"/>
                </a:moveTo>
                <a:lnTo>
                  <a:pt x="11649" y="0"/>
                </a:lnTo>
                <a:lnTo>
                  <a:pt x="1962757" y="885279"/>
                </a:lnTo>
                <a:cubicBezTo>
                  <a:pt x="1960816" y="1327918"/>
                  <a:pt x="1958874" y="1770558"/>
                  <a:pt x="1956933" y="2213197"/>
                </a:cubicBezTo>
                <a:lnTo>
                  <a:pt x="1689020" y="2213197"/>
                </a:lnTo>
                <a:lnTo>
                  <a:pt x="1677371" y="1054181"/>
                </a:lnTo>
                <a:lnTo>
                  <a:pt x="279562" y="442639"/>
                </a:lnTo>
                <a:lnTo>
                  <a:pt x="279562" y="1263852"/>
                </a:lnTo>
                <a:lnTo>
                  <a:pt x="5825" y="1304622"/>
                </a:lnTo>
                <a:lnTo>
                  <a:pt x="0" y="1141544"/>
                </a:lnTo>
                <a:close/>
              </a:path>
            </a:pathLst>
          </a:cu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TextBox 217">
            <a:extLst>
              <a:ext uri="{FF2B5EF4-FFF2-40B4-BE49-F238E27FC236}">
                <a16:creationId xmlns:a16="http://schemas.microsoft.com/office/drawing/2014/main" id="{289013FA-806A-4392-9B82-6DD9731B5BCA}"/>
              </a:ext>
            </a:extLst>
          </p:cNvPr>
          <p:cNvSpPr txBox="1"/>
          <p:nvPr/>
        </p:nvSpPr>
        <p:spPr>
          <a:xfrm>
            <a:off x="449952" y="1283121"/>
            <a:ext cx="27129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a:ea typeface="+mn-ea"/>
                <a:cs typeface="+mn-cs"/>
              </a:rPr>
              <a:t>Distributed virtualized 5G EPC</a:t>
            </a:r>
            <a:br>
              <a:rPr kumimoji="0" lang="en-GB" sz="1050" b="1"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lowchart: Preparation 218">
            <a:extLst>
              <a:ext uri="{FF2B5EF4-FFF2-40B4-BE49-F238E27FC236}">
                <a16:creationId xmlns:a16="http://schemas.microsoft.com/office/drawing/2014/main" id="{DBFBBFA3-FC63-4EDF-B80B-4262E5C1DC80}"/>
              </a:ext>
            </a:extLst>
          </p:cNvPr>
          <p:cNvSpPr/>
          <p:nvPr/>
        </p:nvSpPr>
        <p:spPr>
          <a:xfrm>
            <a:off x="2885695" y="5173918"/>
            <a:ext cx="1720603" cy="457070"/>
          </a:xfrm>
          <a:prstGeom prst="flowChartPreparation">
            <a:avLst/>
          </a:prstGeom>
          <a:noFill/>
          <a:ln w="1905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540E95E3-10E8-4534-9E0D-C3BDA2320223}"/>
              </a:ext>
            </a:extLst>
          </p:cNvPr>
          <p:cNvSpPr txBox="1"/>
          <p:nvPr/>
        </p:nvSpPr>
        <p:spPr>
          <a:xfrm>
            <a:off x="3017297" y="5165514"/>
            <a:ext cx="14573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UEs</a:t>
            </a:r>
            <a:b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900" b="0" i="0" u="none" strike="noStrike" kern="1200" cap="none" spc="0" normalizeH="0" baseline="0" noProof="0">
                <a:ln>
                  <a:noFill/>
                </a:ln>
                <a:solidFill>
                  <a:prstClr val="black"/>
                </a:solidFill>
                <a:effectLst/>
                <a:uLnTx/>
                <a:uFillTx/>
                <a:latin typeface="Calibri" panose="020F0502020204030204"/>
                <a:ea typeface="+mn-ea"/>
                <a:cs typeface="+mn-cs"/>
              </a:rPr>
              <a:t>5G OBU / Module</a:t>
            </a:r>
          </a:p>
        </p:txBody>
      </p:sp>
      <p:grpSp>
        <p:nvGrpSpPr>
          <p:cNvPr id="221" name="Group 220">
            <a:extLst>
              <a:ext uri="{FF2B5EF4-FFF2-40B4-BE49-F238E27FC236}">
                <a16:creationId xmlns:a16="http://schemas.microsoft.com/office/drawing/2014/main" id="{ADE682F6-F0C1-4855-BA0E-E6BE0AD2E1E5}"/>
              </a:ext>
            </a:extLst>
          </p:cNvPr>
          <p:cNvGrpSpPr/>
          <p:nvPr/>
        </p:nvGrpSpPr>
        <p:grpSpPr>
          <a:xfrm>
            <a:off x="7178609" y="5175924"/>
            <a:ext cx="1720603" cy="465474"/>
            <a:chOff x="7490381" y="4796101"/>
            <a:chExt cx="1912775" cy="545387"/>
          </a:xfrm>
        </p:grpSpPr>
        <p:sp>
          <p:nvSpPr>
            <p:cNvPr id="222" name="Flowchart: Preparation 221">
              <a:extLst>
                <a:ext uri="{FF2B5EF4-FFF2-40B4-BE49-F238E27FC236}">
                  <a16:creationId xmlns:a16="http://schemas.microsoft.com/office/drawing/2014/main" id="{67DBEAE9-74B4-4E38-A7E9-0B1249A23C77}"/>
                </a:ext>
              </a:extLst>
            </p:cNvPr>
            <p:cNvSpPr/>
            <p:nvPr/>
          </p:nvSpPr>
          <p:spPr>
            <a:xfrm>
              <a:off x="7490381" y="4805948"/>
              <a:ext cx="1912775" cy="535540"/>
            </a:xfrm>
            <a:prstGeom prst="flowChartPreparation">
              <a:avLst/>
            </a:prstGeom>
            <a:noFill/>
            <a:ln w="1905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TextBox 222">
              <a:extLst>
                <a:ext uri="{FF2B5EF4-FFF2-40B4-BE49-F238E27FC236}">
                  <a16:creationId xmlns:a16="http://schemas.microsoft.com/office/drawing/2014/main" id="{6CA0630D-6FA9-4BD7-AF0A-4D6EEC0D1746}"/>
                </a:ext>
              </a:extLst>
            </p:cNvPr>
            <p:cNvSpPr txBox="1"/>
            <p:nvPr/>
          </p:nvSpPr>
          <p:spPr>
            <a:xfrm>
              <a:off x="7636681" y="4796101"/>
              <a:ext cx="1620174" cy="432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solidFill>
                  <a:effectLst/>
                  <a:uLnTx/>
                  <a:uFillTx/>
                  <a:latin typeface="Calibri" panose="020F0502020204030204"/>
                  <a:ea typeface="+mn-ea"/>
                  <a:cs typeface="+mn-cs"/>
                </a:rPr>
                <a:t>UEs</a:t>
              </a:r>
              <a:br>
                <a:rPr kumimoji="0" lang="en-GB" sz="900" b="0" i="0" u="none" strike="noStrike" kern="0" cap="none" spc="0" normalizeH="0" baseline="0" noProof="0">
                  <a:ln>
                    <a:noFill/>
                  </a:ln>
                  <a:solidFill>
                    <a:prstClr val="black"/>
                  </a:solidFill>
                  <a:effectLst/>
                  <a:uLnTx/>
                  <a:uFillTx/>
                  <a:latin typeface="Calibri" panose="020F0502020204030204"/>
                  <a:ea typeface="+mn-ea"/>
                  <a:cs typeface="+mn-cs"/>
                </a:rPr>
              </a:br>
              <a:r>
                <a:rPr kumimoji="0" lang="en-GB" sz="900" b="0" i="0" u="none" strike="noStrike" kern="0" cap="none" spc="0" normalizeH="0" baseline="0" noProof="0">
                  <a:ln>
                    <a:noFill/>
                  </a:ln>
                  <a:solidFill>
                    <a:prstClr val="black"/>
                  </a:solidFill>
                  <a:effectLst/>
                  <a:uLnTx/>
                  <a:uFillTx/>
                  <a:latin typeface="Calibri" panose="020F0502020204030204"/>
                  <a:ea typeface="+mn-ea"/>
                  <a:cs typeface="+mn-cs"/>
                </a:rPr>
                <a:t>5G OBU / Module</a:t>
              </a:r>
            </a:p>
          </p:txBody>
        </p:sp>
      </p:grpSp>
      <p:cxnSp>
        <p:nvCxnSpPr>
          <p:cNvPr id="224" name="Straight Connector 223">
            <a:extLst>
              <a:ext uri="{FF2B5EF4-FFF2-40B4-BE49-F238E27FC236}">
                <a16:creationId xmlns:a16="http://schemas.microsoft.com/office/drawing/2014/main" id="{66CA36F5-D269-4911-9677-D0CE9578A16E}"/>
              </a:ext>
            </a:extLst>
          </p:cNvPr>
          <p:cNvCxnSpPr>
            <a:cxnSpLocks/>
            <a:endCxn id="223" idx="0"/>
          </p:cNvCxnSpPr>
          <p:nvPr/>
        </p:nvCxnSpPr>
        <p:spPr>
          <a:xfrm>
            <a:off x="8030477" y="4883414"/>
            <a:ext cx="8434" cy="292510"/>
          </a:xfrm>
          <a:prstGeom prst="line">
            <a:avLst/>
          </a:prstGeom>
          <a:noFill/>
          <a:ln w="19050" cap="flat" cmpd="sng" algn="ctr">
            <a:solidFill>
              <a:srgbClr val="4472C4">
                <a:lumMod val="75000"/>
              </a:srgbClr>
            </a:solidFill>
            <a:prstDash val="dash"/>
            <a:miter lim="800000"/>
          </a:ln>
          <a:effectLst/>
        </p:spPr>
      </p:cxnSp>
      <p:sp>
        <p:nvSpPr>
          <p:cNvPr id="225" name="TextBox 224">
            <a:extLst>
              <a:ext uri="{FF2B5EF4-FFF2-40B4-BE49-F238E27FC236}">
                <a16:creationId xmlns:a16="http://schemas.microsoft.com/office/drawing/2014/main" id="{C2AFFF08-982F-49DF-A919-34627E80426A}"/>
              </a:ext>
            </a:extLst>
          </p:cNvPr>
          <p:cNvSpPr txBox="1"/>
          <p:nvPr/>
        </p:nvSpPr>
        <p:spPr>
          <a:xfrm>
            <a:off x="1311940" y="5683529"/>
            <a:ext cx="4708369" cy="230832"/>
          </a:xfrm>
          <a:prstGeom prst="rect">
            <a:avLst/>
          </a:prstGeom>
          <a:gradFill flip="none" rotWithShape="1">
            <a:gsLst>
              <a:gs pos="0">
                <a:srgbClr val="4472C4"/>
              </a:gs>
              <a:gs pos="38000">
                <a:srgbClr val="4472C4">
                  <a:lumMod val="45000"/>
                  <a:lumOff val="55000"/>
                </a:srgbClr>
              </a:gs>
              <a:gs pos="100000">
                <a:sysClr val="window" lastClr="FFFFFF"/>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solidFill>
                <a:effectLst/>
                <a:uLnTx/>
                <a:uFillTx/>
                <a:latin typeface="Calibri" panose="020F0502020204030204"/>
                <a:ea typeface="+mn-ea"/>
                <a:cs typeface="+mn-cs"/>
              </a:rPr>
              <a:t>GREECE</a:t>
            </a:r>
          </a:p>
        </p:txBody>
      </p:sp>
      <p:sp>
        <p:nvSpPr>
          <p:cNvPr id="226" name="TextBox 225">
            <a:extLst>
              <a:ext uri="{FF2B5EF4-FFF2-40B4-BE49-F238E27FC236}">
                <a16:creationId xmlns:a16="http://schemas.microsoft.com/office/drawing/2014/main" id="{C547B4A6-4EB6-4B77-967D-3EE24ED2BB0B}"/>
              </a:ext>
            </a:extLst>
          </p:cNvPr>
          <p:cNvSpPr txBox="1"/>
          <p:nvPr/>
        </p:nvSpPr>
        <p:spPr>
          <a:xfrm>
            <a:off x="6294487" y="5683529"/>
            <a:ext cx="4477622" cy="230832"/>
          </a:xfrm>
          <a:prstGeom prst="rect">
            <a:avLst/>
          </a:prstGeom>
          <a:gradFill flip="none" rotWithShape="1">
            <a:gsLst>
              <a:gs pos="7000">
                <a:sysClr val="window" lastClr="FFFFFF"/>
              </a:gs>
              <a:gs pos="71000">
                <a:srgbClr val="FF7C80"/>
              </a:gs>
              <a:gs pos="100000">
                <a:srgbClr val="FF0000"/>
              </a:gs>
            </a:gsLst>
            <a:lin ang="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prstClr val="black"/>
                </a:solidFill>
                <a:effectLst/>
                <a:uLnTx/>
                <a:uFillTx/>
                <a:latin typeface="Calibri" panose="020F0502020204030204"/>
                <a:ea typeface="+mn-ea"/>
                <a:cs typeface="+mn-cs"/>
              </a:rPr>
              <a:t>TURKEY</a:t>
            </a:r>
          </a:p>
        </p:txBody>
      </p:sp>
      <p:pic>
        <p:nvPicPr>
          <p:cNvPr id="227" name="Picture 226" descr="http://l.thumbs.canstockphoto.com/canstock4432849.jpg">
            <a:extLst>
              <a:ext uri="{FF2B5EF4-FFF2-40B4-BE49-F238E27FC236}">
                <a16:creationId xmlns:a16="http://schemas.microsoft.com/office/drawing/2014/main" id="{01460939-5A53-4893-9F1D-FBAF929BB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03" y="4269456"/>
            <a:ext cx="402576" cy="498213"/>
          </a:xfrm>
          <a:prstGeom prst="rect">
            <a:avLst/>
          </a:prstGeom>
          <a:noFill/>
          <a:extLst>
            <a:ext uri="{909E8E84-426E-40DD-AFC4-6F175D3DCCD1}">
              <a14:hiddenFill xmlns:a14="http://schemas.microsoft.com/office/drawing/2010/main">
                <a:solidFill>
                  <a:srgbClr val="FFFFFF"/>
                </a:solidFill>
              </a14:hiddenFill>
            </a:ext>
          </a:extLst>
        </p:spPr>
      </p:pic>
      <p:sp>
        <p:nvSpPr>
          <p:cNvPr id="228" name="Rectangle: Rounded Corners 122">
            <a:extLst>
              <a:ext uri="{FF2B5EF4-FFF2-40B4-BE49-F238E27FC236}">
                <a16:creationId xmlns:a16="http://schemas.microsoft.com/office/drawing/2014/main" id="{E2B0610B-0E8F-485B-B8DC-FED6A6D8375D}"/>
              </a:ext>
            </a:extLst>
          </p:cNvPr>
          <p:cNvSpPr/>
          <p:nvPr/>
        </p:nvSpPr>
        <p:spPr>
          <a:xfrm>
            <a:off x="1836456" y="3612684"/>
            <a:ext cx="580540" cy="256653"/>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PGW</a:t>
            </a:r>
          </a:p>
        </p:txBody>
      </p:sp>
      <p:sp>
        <p:nvSpPr>
          <p:cNvPr id="229" name="Rectangle: Rounded Corners 123">
            <a:extLst>
              <a:ext uri="{FF2B5EF4-FFF2-40B4-BE49-F238E27FC236}">
                <a16:creationId xmlns:a16="http://schemas.microsoft.com/office/drawing/2014/main" id="{0D107FAA-33AF-4B60-A04A-1B7D8B7661BD}"/>
              </a:ext>
            </a:extLst>
          </p:cNvPr>
          <p:cNvSpPr/>
          <p:nvPr/>
        </p:nvSpPr>
        <p:spPr>
          <a:xfrm>
            <a:off x="669293" y="3593817"/>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SGW</a:t>
            </a:r>
          </a:p>
        </p:txBody>
      </p:sp>
      <p:sp>
        <p:nvSpPr>
          <p:cNvPr id="230" name="Rectangle: Rounded Corners 124">
            <a:extLst>
              <a:ext uri="{FF2B5EF4-FFF2-40B4-BE49-F238E27FC236}">
                <a16:creationId xmlns:a16="http://schemas.microsoft.com/office/drawing/2014/main" id="{D1FA6AA2-C722-4C70-85F1-C2C0A675247B}"/>
              </a:ext>
            </a:extLst>
          </p:cNvPr>
          <p:cNvSpPr/>
          <p:nvPr/>
        </p:nvSpPr>
        <p:spPr>
          <a:xfrm>
            <a:off x="654918" y="2904029"/>
            <a:ext cx="634452" cy="247398"/>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MME</a:t>
            </a:r>
          </a:p>
        </p:txBody>
      </p:sp>
      <p:sp>
        <p:nvSpPr>
          <p:cNvPr id="231" name="Rectangle: Rounded Corners 125">
            <a:extLst>
              <a:ext uri="{FF2B5EF4-FFF2-40B4-BE49-F238E27FC236}">
                <a16:creationId xmlns:a16="http://schemas.microsoft.com/office/drawing/2014/main" id="{A60E8945-5299-4011-83FE-7A281AABBBE7}"/>
              </a:ext>
            </a:extLst>
          </p:cNvPr>
          <p:cNvSpPr/>
          <p:nvPr/>
        </p:nvSpPr>
        <p:spPr>
          <a:xfrm>
            <a:off x="717635" y="2200072"/>
            <a:ext cx="571735" cy="260265"/>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HSS</a:t>
            </a:r>
          </a:p>
        </p:txBody>
      </p:sp>
      <p:sp>
        <p:nvSpPr>
          <p:cNvPr id="232" name="Oval 231">
            <a:extLst>
              <a:ext uri="{FF2B5EF4-FFF2-40B4-BE49-F238E27FC236}">
                <a16:creationId xmlns:a16="http://schemas.microsoft.com/office/drawing/2014/main" id="{E09EE81A-85B8-4583-BA43-EE133733F425}"/>
              </a:ext>
            </a:extLst>
          </p:cNvPr>
          <p:cNvSpPr/>
          <p:nvPr/>
        </p:nvSpPr>
        <p:spPr>
          <a:xfrm>
            <a:off x="10323493" y="5243685"/>
            <a:ext cx="884050" cy="345848"/>
          </a:xfrm>
          <a:prstGeom prst="ellipse">
            <a:avLst/>
          </a:prstGeom>
          <a:noFill/>
          <a:ln w="127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Sensors Devices</a:t>
            </a:r>
          </a:p>
        </p:txBody>
      </p:sp>
      <p:cxnSp>
        <p:nvCxnSpPr>
          <p:cNvPr id="233" name="Straight Connector 232">
            <a:extLst>
              <a:ext uri="{FF2B5EF4-FFF2-40B4-BE49-F238E27FC236}">
                <a16:creationId xmlns:a16="http://schemas.microsoft.com/office/drawing/2014/main" id="{E13F6BA8-2269-4E39-8F7B-A72F007ADA7A}"/>
              </a:ext>
            </a:extLst>
          </p:cNvPr>
          <p:cNvCxnSpPr>
            <a:cxnSpLocks/>
          </p:cNvCxnSpPr>
          <p:nvPr/>
        </p:nvCxnSpPr>
        <p:spPr>
          <a:xfrm>
            <a:off x="1827289" y="5438663"/>
            <a:ext cx="0" cy="0"/>
          </a:xfrm>
          <a:prstGeom prst="line">
            <a:avLst/>
          </a:prstGeom>
          <a:noFill/>
          <a:ln w="19050" cap="flat" cmpd="sng" algn="ctr">
            <a:solidFill>
              <a:srgbClr val="ED7D31">
                <a:lumMod val="75000"/>
              </a:srgbClr>
            </a:solidFill>
            <a:prstDash val="dash"/>
            <a:miter lim="800000"/>
          </a:ln>
          <a:effectLst/>
        </p:spPr>
      </p:cxnSp>
      <p:pic>
        <p:nvPicPr>
          <p:cNvPr id="234" name="Picture 233" descr="http://l.thumbs.canstockphoto.com/canstock4432849.jpg">
            <a:extLst>
              <a:ext uri="{FF2B5EF4-FFF2-40B4-BE49-F238E27FC236}">
                <a16:creationId xmlns:a16="http://schemas.microsoft.com/office/drawing/2014/main" id="{FB3754EC-5966-4760-8801-50CFCDA50F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765" y="4261279"/>
            <a:ext cx="402576" cy="498213"/>
          </a:xfrm>
          <a:prstGeom prst="rect">
            <a:avLst/>
          </a:prstGeom>
          <a:noFill/>
          <a:extLst>
            <a:ext uri="{909E8E84-426E-40DD-AFC4-6F175D3DCCD1}">
              <a14:hiddenFill xmlns:a14="http://schemas.microsoft.com/office/drawing/2010/main">
                <a:solidFill>
                  <a:srgbClr val="FFFFFF"/>
                </a:solidFill>
              </a14:hiddenFill>
            </a:ext>
          </a:extLst>
        </p:spPr>
      </p:pic>
      <p:cxnSp>
        <p:nvCxnSpPr>
          <p:cNvPr id="235" name="Straight Connector 234">
            <a:extLst>
              <a:ext uri="{FF2B5EF4-FFF2-40B4-BE49-F238E27FC236}">
                <a16:creationId xmlns:a16="http://schemas.microsoft.com/office/drawing/2014/main" id="{781CA517-11D4-4292-A349-8BF29891EB35}"/>
              </a:ext>
            </a:extLst>
          </p:cNvPr>
          <p:cNvCxnSpPr>
            <a:cxnSpLocks/>
          </p:cNvCxnSpPr>
          <p:nvPr/>
        </p:nvCxnSpPr>
        <p:spPr>
          <a:xfrm flipH="1">
            <a:off x="768126" y="3830375"/>
            <a:ext cx="217202" cy="897795"/>
          </a:xfrm>
          <a:prstGeom prst="line">
            <a:avLst/>
          </a:prstGeom>
          <a:noFill/>
          <a:ln w="12700" cap="flat" cmpd="sng" algn="ctr">
            <a:solidFill>
              <a:srgbClr val="00B050"/>
            </a:solidFill>
            <a:prstDash val="solid"/>
            <a:miter lim="800000"/>
          </a:ln>
          <a:effectLst/>
        </p:spPr>
      </p:cxnSp>
      <p:sp>
        <p:nvSpPr>
          <p:cNvPr id="236" name="TextBox 235">
            <a:extLst>
              <a:ext uri="{FF2B5EF4-FFF2-40B4-BE49-F238E27FC236}">
                <a16:creationId xmlns:a16="http://schemas.microsoft.com/office/drawing/2014/main" id="{9EE33168-4051-4A1C-93E0-1813842AE193}"/>
              </a:ext>
            </a:extLst>
          </p:cNvPr>
          <p:cNvSpPr txBox="1"/>
          <p:nvPr/>
        </p:nvSpPr>
        <p:spPr>
          <a:xfrm>
            <a:off x="2490911" y="3249931"/>
            <a:ext cx="36260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Calibri" panose="020F0502020204030204"/>
                <a:ea typeface="+mn-ea"/>
                <a:cs typeface="+mn-cs"/>
              </a:rPr>
              <a:t>SGi</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621A3BE2-EC39-4B0B-B807-76283E86FF6D}"/>
              </a:ext>
            </a:extLst>
          </p:cNvPr>
          <p:cNvSpPr txBox="1"/>
          <p:nvPr/>
        </p:nvSpPr>
        <p:spPr>
          <a:xfrm>
            <a:off x="1722780" y="2822048"/>
            <a:ext cx="114486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Calibri" panose="020F0502020204030204"/>
                <a:ea typeface="+mn-ea"/>
                <a:cs typeface="+mn-cs"/>
              </a:rPr>
              <a:t>S8 </a:t>
            </a:r>
            <a:r>
              <a:rPr kumimoji="0" lang="en-US" sz="900" b="0" i="0" u="none" strike="noStrike" kern="1200" cap="none" spc="0" normalizeH="0" baseline="0" noProof="0">
                <a:ln>
                  <a:noFill/>
                </a:ln>
                <a:solidFill>
                  <a:srgbClr val="0070C0"/>
                </a:solidFill>
                <a:effectLst/>
                <a:uLnTx/>
                <a:uFillTx/>
                <a:latin typeface="Calibri" panose="020F0502020204030204"/>
                <a:ea typeface="+mn-ea"/>
                <a:cs typeface="+mn-cs"/>
                <a:sym typeface="Wingdings" panose="05000000000000000000" pitchFamily="2" charset="2"/>
              </a:rPr>
              <a:t> TR PLMN PGW</a:t>
            </a:r>
            <a:endParaRPr kumimoji="0" lang="tr-TR" sz="9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38" name="TextBox 237">
            <a:extLst>
              <a:ext uri="{FF2B5EF4-FFF2-40B4-BE49-F238E27FC236}">
                <a16:creationId xmlns:a16="http://schemas.microsoft.com/office/drawing/2014/main" id="{AD885B49-00E3-4FFE-94CA-3D397E9842D1}"/>
              </a:ext>
            </a:extLst>
          </p:cNvPr>
          <p:cNvSpPr txBox="1"/>
          <p:nvPr/>
        </p:nvSpPr>
        <p:spPr>
          <a:xfrm>
            <a:off x="1454039" y="2475623"/>
            <a:ext cx="2297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rPr>
              <a:t>S6a </a:t>
            </a: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sym typeface="Wingdings" panose="05000000000000000000" pitchFamily="2" charset="2"/>
              </a:rPr>
              <a:t> TR PLMN HSS</a:t>
            </a:r>
            <a:endParaRPr kumimoji="0" lang="en-US" sz="900" b="0" i="0" u="none" strike="noStrike" kern="1200" cap="none" spc="0" normalizeH="0" baseline="0" noProof="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rPr>
              <a:t>S10 </a:t>
            </a: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sym typeface="Wingdings" panose="05000000000000000000" pitchFamily="2" charset="2"/>
              </a:rPr>
              <a:t> TR PLMN MME</a:t>
            </a:r>
            <a:endParaRPr kumimoji="0" lang="tr-TR" sz="9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94E94A38-4FD8-4896-BE71-9776B36CEC07}"/>
              </a:ext>
            </a:extLst>
          </p:cNvPr>
          <p:cNvSpPr txBox="1"/>
          <p:nvPr/>
        </p:nvSpPr>
        <p:spPr>
          <a:xfrm>
            <a:off x="1332035" y="2193672"/>
            <a:ext cx="208200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F0"/>
                </a:solidFill>
                <a:effectLst/>
                <a:uLnTx/>
                <a:uFillTx/>
                <a:latin typeface="Calibri" panose="020F0502020204030204"/>
                <a:ea typeface="+mn-ea"/>
                <a:cs typeface="+mn-cs"/>
              </a:rPr>
              <a:t>S6a </a:t>
            </a:r>
            <a:r>
              <a:rPr kumimoji="0" lang="en-US" sz="900" b="0" i="0" u="none" strike="noStrike" kern="1200" cap="none" spc="0" normalizeH="0" baseline="0" noProof="0">
                <a:ln>
                  <a:noFill/>
                </a:ln>
                <a:solidFill>
                  <a:srgbClr val="00B0F0"/>
                </a:solidFill>
                <a:effectLst/>
                <a:uLnTx/>
                <a:uFillTx/>
                <a:latin typeface="Calibri" panose="020F0502020204030204"/>
                <a:ea typeface="+mn-ea"/>
                <a:cs typeface="+mn-cs"/>
                <a:sym typeface="Wingdings" panose="05000000000000000000" pitchFamily="2" charset="2"/>
              </a:rPr>
              <a:t></a:t>
            </a:r>
            <a:r>
              <a:rPr kumimoji="0" lang="en-US" sz="900" b="0" i="0" u="none" strike="noStrike" kern="1200" cap="none" spc="0" normalizeH="0" baseline="0" noProof="0">
                <a:ln>
                  <a:noFill/>
                </a:ln>
                <a:solidFill>
                  <a:srgbClr val="00B0F0"/>
                </a:solidFill>
                <a:effectLst/>
                <a:uLnTx/>
                <a:uFillTx/>
                <a:latin typeface="Calibri" panose="020F0502020204030204"/>
                <a:ea typeface="+mn-ea"/>
                <a:cs typeface="+mn-cs"/>
              </a:rPr>
              <a:t> TR PLMN MME</a:t>
            </a:r>
            <a:endParaRPr kumimoji="0" lang="tr-TR" sz="9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ADFEB68A-6196-4F34-8889-32C7CDA46E44}"/>
              </a:ext>
            </a:extLst>
          </p:cNvPr>
          <p:cNvSpPr txBox="1"/>
          <p:nvPr/>
        </p:nvSpPr>
        <p:spPr>
          <a:xfrm>
            <a:off x="713232" y="2628308"/>
            <a:ext cx="349776" cy="230832"/>
          </a:xfrm>
          <a:prstGeom prst="rect">
            <a:avLst/>
          </a:prstGeom>
          <a:noFill/>
          <a:ln w="6350" cap="flat" cmpd="sng" algn="ctr">
            <a:noFill/>
            <a:prstDash val="dash"/>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S6a</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B09A0767-EB4F-4832-B793-2F5AA6B24906}"/>
              </a:ext>
            </a:extLst>
          </p:cNvPr>
          <p:cNvSpPr txBox="1"/>
          <p:nvPr/>
        </p:nvSpPr>
        <p:spPr>
          <a:xfrm>
            <a:off x="1478336" y="3719848"/>
            <a:ext cx="29527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S5</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TextBox 241">
            <a:extLst>
              <a:ext uri="{FF2B5EF4-FFF2-40B4-BE49-F238E27FC236}">
                <a16:creationId xmlns:a16="http://schemas.microsoft.com/office/drawing/2014/main" id="{9F78ABAD-82D0-47C1-8B25-97D604C13B4E}"/>
              </a:ext>
            </a:extLst>
          </p:cNvPr>
          <p:cNvSpPr txBox="1"/>
          <p:nvPr/>
        </p:nvSpPr>
        <p:spPr>
          <a:xfrm>
            <a:off x="779375" y="4269456"/>
            <a:ext cx="47502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S1-U </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1340D2BA-5CAB-4404-97D5-38E82B2902A5}"/>
              </a:ext>
            </a:extLst>
          </p:cNvPr>
          <p:cNvSpPr txBox="1"/>
          <p:nvPr/>
        </p:nvSpPr>
        <p:spPr>
          <a:xfrm rot="5400000">
            <a:off x="10440555" y="3622935"/>
            <a:ext cx="442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S1-C </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Rectangle: Rounded Corners 125">
            <a:extLst>
              <a:ext uri="{FF2B5EF4-FFF2-40B4-BE49-F238E27FC236}">
                <a16:creationId xmlns:a16="http://schemas.microsoft.com/office/drawing/2014/main" id="{9E9005F1-0AD9-435B-BD9F-33EA11B9F2CC}"/>
              </a:ext>
            </a:extLst>
          </p:cNvPr>
          <p:cNvSpPr/>
          <p:nvPr/>
        </p:nvSpPr>
        <p:spPr>
          <a:xfrm>
            <a:off x="729469" y="1691065"/>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Prov. GW</a:t>
            </a:r>
          </a:p>
        </p:txBody>
      </p:sp>
      <p:sp>
        <p:nvSpPr>
          <p:cNvPr id="245" name="Rectangle: Rounded Corners 125">
            <a:extLst>
              <a:ext uri="{FF2B5EF4-FFF2-40B4-BE49-F238E27FC236}">
                <a16:creationId xmlns:a16="http://schemas.microsoft.com/office/drawing/2014/main" id="{9B16049B-5A00-4BA3-8320-2926459F5F8D}"/>
              </a:ext>
            </a:extLst>
          </p:cNvPr>
          <p:cNvSpPr/>
          <p:nvPr/>
        </p:nvSpPr>
        <p:spPr>
          <a:xfrm>
            <a:off x="721851" y="1953568"/>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CUDB</a:t>
            </a:r>
          </a:p>
        </p:txBody>
      </p:sp>
      <p:sp>
        <p:nvSpPr>
          <p:cNvPr id="246" name="Rectangle: Rounded Corners 125">
            <a:extLst>
              <a:ext uri="{FF2B5EF4-FFF2-40B4-BE49-F238E27FC236}">
                <a16:creationId xmlns:a16="http://schemas.microsoft.com/office/drawing/2014/main" id="{A1076E9D-A73C-409A-9F2B-F5C4702E0200}"/>
              </a:ext>
            </a:extLst>
          </p:cNvPr>
          <p:cNvSpPr/>
          <p:nvPr/>
        </p:nvSpPr>
        <p:spPr>
          <a:xfrm>
            <a:off x="654917" y="1646685"/>
            <a:ext cx="704491" cy="882274"/>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247" name="Straight Connector 246">
            <a:extLst>
              <a:ext uri="{FF2B5EF4-FFF2-40B4-BE49-F238E27FC236}">
                <a16:creationId xmlns:a16="http://schemas.microsoft.com/office/drawing/2014/main" id="{430362AA-5ED5-45FC-9E57-8E1AB12CD792}"/>
              </a:ext>
            </a:extLst>
          </p:cNvPr>
          <p:cNvCxnSpPr>
            <a:cxnSpLocks/>
            <a:stCxn id="246" idx="2"/>
          </p:cNvCxnSpPr>
          <p:nvPr/>
        </p:nvCxnSpPr>
        <p:spPr>
          <a:xfrm>
            <a:off x="1007163" y="2528959"/>
            <a:ext cx="5231" cy="354712"/>
          </a:xfrm>
          <a:prstGeom prst="line">
            <a:avLst/>
          </a:prstGeom>
          <a:noFill/>
          <a:ln w="6350" cap="flat" cmpd="sng" algn="ctr">
            <a:solidFill>
              <a:schemeClr val="tx1"/>
            </a:solidFill>
            <a:prstDash val="dash"/>
            <a:miter lim="800000"/>
          </a:ln>
          <a:effectLst/>
        </p:spPr>
      </p:cxnSp>
      <p:sp>
        <p:nvSpPr>
          <p:cNvPr id="248" name="TextBox 247">
            <a:extLst>
              <a:ext uri="{FF2B5EF4-FFF2-40B4-BE49-F238E27FC236}">
                <a16:creationId xmlns:a16="http://schemas.microsoft.com/office/drawing/2014/main" id="{41E2C79E-AB0A-427D-9CBC-B96C592793B4}"/>
              </a:ext>
            </a:extLst>
          </p:cNvPr>
          <p:cNvSpPr txBox="1"/>
          <p:nvPr/>
        </p:nvSpPr>
        <p:spPr>
          <a:xfrm>
            <a:off x="968868" y="4644076"/>
            <a:ext cx="4461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0000"/>
                </a:solidFill>
                <a:effectLst/>
                <a:uLnTx/>
                <a:uFillTx/>
                <a:latin typeface="Calibri" panose="020F0502020204030204"/>
                <a:ea typeface="+mn-ea"/>
                <a:cs typeface="+mn-cs"/>
              </a:rPr>
              <a:t>X2-C </a:t>
            </a:r>
            <a:endParaRPr kumimoji="0" lang="tr-TR" sz="9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60D2B6C9-D81A-4B61-85DD-140D8EE4C5AF}"/>
              </a:ext>
            </a:extLst>
          </p:cNvPr>
          <p:cNvSpPr txBox="1"/>
          <p:nvPr/>
        </p:nvSpPr>
        <p:spPr>
          <a:xfrm>
            <a:off x="972022" y="4829584"/>
            <a:ext cx="4619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X2- U </a:t>
            </a:r>
            <a:endParaRPr kumimoji="0" lang="tr-TR" sz="900" b="0" i="0" u="none" strike="noStrike" kern="1200" cap="none" spc="0" normalizeH="0" baseline="0" noProof="0">
              <a:ln>
                <a:noFill/>
              </a:ln>
              <a:solidFill>
                <a:srgbClr val="00B050"/>
              </a:solidFill>
              <a:effectLst/>
              <a:uLnTx/>
              <a:uFillTx/>
              <a:latin typeface="Calibri" panose="020F0502020204030204"/>
              <a:ea typeface="+mn-ea"/>
              <a:cs typeface="+mn-cs"/>
            </a:endParaRPr>
          </a:p>
        </p:txBody>
      </p:sp>
      <p:cxnSp>
        <p:nvCxnSpPr>
          <p:cNvPr id="250" name="Straight Connector 249">
            <a:extLst>
              <a:ext uri="{FF2B5EF4-FFF2-40B4-BE49-F238E27FC236}">
                <a16:creationId xmlns:a16="http://schemas.microsoft.com/office/drawing/2014/main" id="{0C068E57-32AD-4C0F-A4B9-8DA5406C8DD2}"/>
              </a:ext>
            </a:extLst>
          </p:cNvPr>
          <p:cNvCxnSpPr>
            <a:cxnSpLocks/>
          </p:cNvCxnSpPr>
          <p:nvPr/>
        </p:nvCxnSpPr>
        <p:spPr>
          <a:xfrm>
            <a:off x="1022033" y="3841578"/>
            <a:ext cx="310080" cy="866028"/>
          </a:xfrm>
          <a:prstGeom prst="line">
            <a:avLst/>
          </a:prstGeom>
          <a:noFill/>
          <a:ln w="12700" cap="flat" cmpd="sng" algn="ctr">
            <a:solidFill>
              <a:srgbClr val="00B050"/>
            </a:solidFill>
            <a:prstDash val="solid"/>
            <a:miter lim="800000"/>
          </a:ln>
          <a:effectLst/>
        </p:spPr>
      </p:cxnSp>
      <p:cxnSp>
        <p:nvCxnSpPr>
          <p:cNvPr id="251" name="Connector: Elbow 165">
            <a:extLst>
              <a:ext uri="{FF2B5EF4-FFF2-40B4-BE49-F238E27FC236}">
                <a16:creationId xmlns:a16="http://schemas.microsoft.com/office/drawing/2014/main" id="{F91833A6-E9CA-48A5-9F8B-5B5ECEC9294D}"/>
              </a:ext>
            </a:extLst>
          </p:cNvPr>
          <p:cNvCxnSpPr>
            <a:cxnSpLocks/>
            <a:stCxn id="230" idx="1"/>
            <a:endCxn id="319" idx="1"/>
          </p:cNvCxnSpPr>
          <p:nvPr/>
        </p:nvCxnSpPr>
        <p:spPr>
          <a:xfrm rot="10800000" flipV="1">
            <a:off x="422356" y="3027728"/>
            <a:ext cx="232562" cy="1827942"/>
          </a:xfrm>
          <a:prstGeom prst="bentConnector3">
            <a:avLst>
              <a:gd name="adj1" fmla="val 119659"/>
            </a:avLst>
          </a:prstGeom>
          <a:noFill/>
          <a:ln w="6350" cap="flat" cmpd="sng" algn="ctr">
            <a:solidFill>
              <a:srgbClr val="FF0000"/>
            </a:solidFill>
            <a:prstDash val="dash"/>
            <a:miter lim="800000"/>
          </a:ln>
          <a:effectLst/>
        </p:spPr>
      </p:cxnSp>
      <p:cxnSp>
        <p:nvCxnSpPr>
          <p:cNvPr id="252" name="Straight Connector 251">
            <a:extLst>
              <a:ext uri="{FF2B5EF4-FFF2-40B4-BE49-F238E27FC236}">
                <a16:creationId xmlns:a16="http://schemas.microsoft.com/office/drawing/2014/main" id="{8DA51DC7-A0C9-44B5-8FC3-36BA5C615903}"/>
              </a:ext>
            </a:extLst>
          </p:cNvPr>
          <p:cNvCxnSpPr>
            <a:cxnSpLocks/>
          </p:cNvCxnSpPr>
          <p:nvPr/>
        </p:nvCxnSpPr>
        <p:spPr>
          <a:xfrm flipH="1" flipV="1">
            <a:off x="1228773" y="3736176"/>
            <a:ext cx="616854" cy="4835"/>
          </a:xfrm>
          <a:prstGeom prst="line">
            <a:avLst/>
          </a:prstGeom>
          <a:noFill/>
          <a:ln w="19050" cap="flat" cmpd="sng" algn="ctr">
            <a:solidFill>
              <a:sysClr val="window" lastClr="FFFFFF">
                <a:lumMod val="50000"/>
              </a:sysClr>
            </a:solidFill>
            <a:prstDash val="solid"/>
            <a:miter lim="800000"/>
          </a:ln>
          <a:effectLst/>
        </p:spPr>
      </p:cxnSp>
      <p:sp>
        <p:nvSpPr>
          <p:cNvPr id="253" name="TextBox 252">
            <a:extLst>
              <a:ext uri="{FF2B5EF4-FFF2-40B4-BE49-F238E27FC236}">
                <a16:creationId xmlns:a16="http://schemas.microsoft.com/office/drawing/2014/main" id="{41E60E65-38D5-499D-9CB9-DEC342EDCE24}"/>
              </a:ext>
            </a:extLst>
          </p:cNvPr>
          <p:cNvSpPr txBox="1"/>
          <p:nvPr/>
        </p:nvSpPr>
        <p:spPr>
          <a:xfrm>
            <a:off x="926311" y="3305869"/>
            <a:ext cx="35298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S11</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Rectangle: Rounded Corners 125">
            <a:extLst>
              <a:ext uri="{FF2B5EF4-FFF2-40B4-BE49-F238E27FC236}">
                <a16:creationId xmlns:a16="http://schemas.microsoft.com/office/drawing/2014/main" id="{3C355BC3-6BF7-42D3-A8CE-04539F816475}"/>
              </a:ext>
            </a:extLst>
          </p:cNvPr>
          <p:cNvSpPr/>
          <p:nvPr/>
        </p:nvSpPr>
        <p:spPr>
          <a:xfrm>
            <a:off x="2963539" y="3508415"/>
            <a:ext cx="551369" cy="149952"/>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WINGS</a:t>
            </a:r>
          </a:p>
        </p:txBody>
      </p:sp>
      <p:sp>
        <p:nvSpPr>
          <p:cNvPr id="257" name="Rectangle: Rounded Corners 125">
            <a:extLst>
              <a:ext uri="{FF2B5EF4-FFF2-40B4-BE49-F238E27FC236}">
                <a16:creationId xmlns:a16="http://schemas.microsoft.com/office/drawing/2014/main" id="{A53C5663-33D4-4A4B-8991-A259F6996ACC}"/>
              </a:ext>
            </a:extLst>
          </p:cNvPr>
          <p:cNvSpPr/>
          <p:nvPr/>
        </p:nvSpPr>
        <p:spPr>
          <a:xfrm>
            <a:off x="2896917" y="3445296"/>
            <a:ext cx="701207" cy="477900"/>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8" name="Rectangle 257">
            <a:extLst>
              <a:ext uri="{FF2B5EF4-FFF2-40B4-BE49-F238E27FC236}">
                <a16:creationId xmlns:a16="http://schemas.microsoft.com/office/drawing/2014/main" id="{F69D4123-2C2F-452E-BF42-B70D1623135A}"/>
              </a:ext>
            </a:extLst>
          </p:cNvPr>
          <p:cNvSpPr/>
          <p:nvPr/>
        </p:nvSpPr>
        <p:spPr>
          <a:xfrm>
            <a:off x="2930635" y="3623417"/>
            <a:ext cx="80894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Edge Application</a:t>
            </a:r>
          </a:p>
        </p:txBody>
      </p:sp>
      <p:cxnSp>
        <p:nvCxnSpPr>
          <p:cNvPr id="259" name="Connector: Elbow 165">
            <a:extLst>
              <a:ext uri="{FF2B5EF4-FFF2-40B4-BE49-F238E27FC236}">
                <a16:creationId xmlns:a16="http://schemas.microsoft.com/office/drawing/2014/main" id="{C0A62522-80F0-4B9B-84F2-87E0BB598215}"/>
              </a:ext>
            </a:extLst>
          </p:cNvPr>
          <p:cNvCxnSpPr>
            <a:cxnSpLocks/>
          </p:cNvCxnSpPr>
          <p:nvPr/>
        </p:nvCxnSpPr>
        <p:spPr>
          <a:xfrm rot="10800000" flipV="1">
            <a:off x="1222279" y="2848392"/>
            <a:ext cx="1808485" cy="813118"/>
          </a:xfrm>
          <a:prstGeom prst="bentConnector3">
            <a:avLst>
              <a:gd name="adj1" fmla="val 71188"/>
            </a:avLst>
          </a:prstGeom>
          <a:noFill/>
          <a:ln w="19050" cap="flat" cmpd="sng" algn="ctr">
            <a:solidFill>
              <a:srgbClr val="0070C0"/>
            </a:solidFill>
            <a:prstDash val="solid"/>
            <a:miter lim="800000"/>
          </a:ln>
          <a:effectLst/>
        </p:spPr>
      </p:cxnSp>
      <p:cxnSp>
        <p:nvCxnSpPr>
          <p:cNvPr id="260" name="Connector: Elbow 165">
            <a:extLst>
              <a:ext uri="{FF2B5EF4-FFF2-40B4-BE49-F238E27FC236}">
                <a16:creationId xmlns:a16="http://schemas.microsoft.com/office/drawing/2014/main" id="{CE70FCE0-BD9D-4ADC-8E8B-B67DCE6D2FA6}"/>
              </a:ext>
            </a:extLst>
          </p:cNvPr>
          <p:cNvCxnSpPr>
            <a:cxnSpLocks/>
          </p:cNvCxnSpPr>
          <p:nvPr/>
        </p:nvCxnSpPr>
        <p:spPr>
          <a:xfrm>
            <a:off x="1306325" y="2370951"/>
            <a:ext cx="1714184" cy="169525"/>
          </a:xfrm>
          <a:prstGeom prst="bentConnector3">
            <a:avLst>
              <a:gd name="adj1" fmla="val 70321"/>
            </a:avLst>
          </a:prstGeom>
          <a:noFill/>
          <a:ln w="6350" cap="flat" cmpd="sng" algn="ctr">
            <a:solidFill>
              <a:srgbClr val="0099CC"/>
            </a:solidFill>
            <a:prstDash val="dash"/>
            <a:miter lim="800000"/>
          </a:ln>
          <a:effectLst/>
        </p:spPr>
      </p:cxnSp>
      <p:grpSp>
        <p:nvGrpSpPr>
          <p:cNvPr id="261" name="Group 260">
            <a:extLst>
              <a:ext uri="{FF2B5EF4-FFF2-40B4-BE49-F238E27FC236}">
                <a16:creationId xmlns:a16="http://schemas.microsoft.com/office/drawing/2014/main" id="{E7D0BB02-E6DF-4578-91EE-7811FED6B2AF}"/>
              </a:ext>
            </a:extLst>
          </p:cNvPr>
          <p:cNvGrpSpPr/>
          <p:nvPr/>
        </p:nvGrpSpPr>
        <p:grpSpPr>
          <a:xfrm>
            <a:off x="1443628" y="1652090"/>
            <a:ext cx="675859" cy="544231"/>
            <a:chOff x="1503776" y="2208674"/>
            <a:chExt cx="675859" cy="544231"/>
          </a:xfrm>
        </p:grpSpPr>
        <p:sp>
          <p:nvSpPr>
            <p:cNvPr id="262" name="Rectangle: Rounded Corners 125">
              <a:extLst>
                <a:ext uri="{FF2B5EF4-FFF2-40B4-BE49-F238E27FC236}">
                  <a16:creationId xmlns:a16="http://schemas.microsoft.com/office/drawing/2014/main" id="{AF1C24F2-CA64-4D53-A757-6C0E5B1F5618}"/>
                </a:ext>
              </a:extLst>
            </p:cNvPr>
            <p:cNvSpPr/>
            <p:nvPr/>
          </p:nvSpPr>
          <p:spPr>
            <a:xfrm>
              <a:off x="1559501" y="2241157"/>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PCRF</a:t>
              </a:r>
            </a:p>
          </p:txBody>
        </p:sp>
        <p:sp>
          <p:nvSpPr>
            <p:cNvPr id="263" name="Rectangle: Rounded Corners 125">
              <a:extLst>
                <a:ext uri="{FF2B5EF4-FFF2-40B4-BE49-F238E27FC236}">
                  <a16:creationId xmlns:a16="http://schemas.microsoft.com/office/drawing/2014/main" id="{3F72337B-EC04-4FDD-BEDA-697D7468AEA1}"/>
                </a:ext>
              </a:extLst>
            </p:cNvPr>
            <p:cNvSpPr/>
            <p:nvPr/>
          </p:nvSpPr>
          <p:spPr>
            <a:xfrm>
              <a:off x="1558810" y="2506969"/>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CNOM</a:t>
              </a:r>
            </a:p>
          </p:txBody>
        </p:sp>
        <p:sp>
          <p:nvSpPr>
            <p:cNvPr id="264" name="Rectangle: Rounded Corners 125">
              <a:extLst>
                <a:ext uri="{FF2B5EF4-FFF2-40B4-BE49-F238E27FC236}">
                  <a16:creationId xmlns:a16="http://schemas.microsoft.com/office/drawing/2014/main" id="{5C018B5A-3772-4C95-A4D7-6AE8A9244F87}"/>
                </a:ext>
              </a:extLst>
            </p:cNvPr>
            <p:cNvSpPr/>
            <p:nvPr/>
          </p:nvSpPr>
          <p:spPr>
            <a:xfrm>
              <a:off x="1503776" y="2208674"/>
              <a:ext cx="675859" cy="544231"/>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65" name="Cilindro 105">
            <a:extLst>
              <a:ext uri="{FF2B5EF4-FFF2-40B4-BE49-F238E27FC236}">
                <a16:creationId xmlns:a16="http://schemas.microsoft.com/office/drawing/2014/main" id="{D49C8A43-B00D-47AD-A0D4-C227E0D731BE}"/>
              </a:ext>
            </a:extLst>
          </p:cNvPr>
          <p:cNvSpPr/>
          <p:nvPr/>
        </p:nvSpPr>
        <p:spPr>
          <a:xfrm rot="5400000">
            <a:off x="5840811" y="483511"/>
            <a:ext cx="276159" cy="4436099"/>
          </a:xfrm>
          <a:prstGeom prst="can">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cxnSp>
        <p:nvCxnSpPr>
          <p:cNvPr id="266" name="Connector: Elbow 165">
            <a:extLst>
              <a:ext uri="{FF2B5EF4-FFF2-40B4-BE49-F238E27FC236}">
                <a16:creationId xmlns:a16="http://schemas.microsoft.com/office/drawing/2014/main" id="{99FABD63-0F69-4A75-AA8C-48879DE677B6}"/>
              </a:ext>
            </a:extLst>
          </p:cNvPr>
          <p:cNvCxnSpPr>
            <a:cxnSpLocks/>
          </p:cNvCxnSpPr>
          <p:nvPr/>
        </p:nvCxnSpPr>
        <p:spPr>
          <a:xfrm flipV="1">
            <a:off x="1298999" y="2648677"/>
            <a:ext cx="1727125" cy="384107"/>
          </a:xfrm>
          <a:prstGeom prst="bentConnector3">
            <a:avLst>
              <a:gd name="adj1" fmla="val 13192"/>
            </a:avLst>
          </a:prstGeom>
          <a:noFill/>
          <a:ln w="6350" cap="flat" cmpd="sng" algn="ctr">
            <a:solidFill>
              <a:srgbClr val="7030A0"/>
            </a:solidFill>
            <a:prstDash val="dash"/>
            <a:miter lim="800000"/>
          </a:ln>
          <a:effectLst/>
        </p:spPr>
      </p:cxnSp>
      <p:cxnSp>
        <p:nvCxnSpPr>
          <p:cNvPr id="267" name="Connector: Elbow 165">
            <a:extLst>
              <a:ext uri="{FF2B5EF4-FFF2-40B4-BE49-F238E27FC236}">
                <a16:creationId xmlns:a16="http://schemas.microsoft.com/office/drawing/2014/main" id="{8A098187-E45E-47C6-964F-38684987569A}"/>
              </a:ext>
            </a:extLst>
          </p:cNvPr>
          <p:cNvCxnSpPr>
            <a:cxnSpLocks/>
          </p:cNvCxnSpPr>
          <p:nvPr/>
        </p:nvCxnSpPr>
        <p:spPr>
          <a:xfrm rot="10800000" flipV="1">
            <a:off x="2426825" y="3041188"/>
            <a:ext cx="686660" cy="668692"/>
          </a:xfrm>
          <a:prstGeom prst="bentConnector3">
            <a:avLst>
              <a:gd name="adj1" fmla="val 50000"/>
            </a:avLst>
          </a:prstGeom>
          <a:noFill/>
          <a:ln w="19050" cap="flat" cmpd="sng" algn="ctr">
            <a:solidFill>
              <a:schemeClr val="tx1"/>
            </a:solidFill>
            <a:prstDash val="solid"/>
            <a:miter lim="800000"/>
          </a:ln>
          <a:effectLst/>
        </p:spPr>
      </p:cxnSp>
      <p:cxnSp>
        <p:nvCxnSpPr>
          <p:cNvPr id="268" name="Straight Connector 267">
            <a:extLst>
              <a:ext uri="{FF2B5EF4-FFF2-40B4-BE49-F238E27FC236}">
                <a16:creationId xmlns:a16="http://schemas.microsoft.com/office/drawing/2014/main" id="{D6C9A9B3-BA3A-40CC-B2B5-80D3B1D4CEAF}"/>
              </a:ext>
            </a:extLst>
          </p:cNvPr>
          <p:cNvCxnSpPr>
            <a:cxnSpLocks/>
          </p:cNvCxnSpPr>
          <p:nvPr/>
        </p:nvCxnSpPr>
        <p:spPr bwMode="auto">
          <a:xfrm>
            <a:off x="3259114" y="3114364"/>
            <a:ext cx="0" cy="314636"/>
          </a:xfrm>
          <a:prstGeom prst="line">
            <a:avLst/>
          </a:prstGeom>
          <a:solidFill>
            <a:schemeClr val="accent1"/>
          </a:solidFill>
          <a:ln w="19050" cap="flat" cmpd="sng" algn="ctr">
            <a:solidFill>
              <a:schemeClr val="tx1"/>
            </a:solidFill>
            <a:prstDash val="solid"/>
            <a:round/>
            <a:headEnd type="none" w="med" len="med"/>
            <a:tailEnd type="none"/>
          </a:ln>
          <a:effectLst/>
        </p:spPr>
      </p:cxnSp>
      <p:sp>
        <p:nvSpPr>
          <p:cNvPr id="270" name="TextBox 269">
            <a:extLst>
              <a:ext uri="{FF2B5EF4-FFF2-40B4-BE49-F238E27FC236}">
                <a16:creationId xmlns:a16="http://schemas.microsoft.com/office/drawing/2014/main" id="{4FE64C39-FACB-4E56-AC2E-713E09DF4FE0}"/>
              </a:ext>
            </a:extLst>
          </p:cNvPr>
          <p:cNvSpPr txBox="1"/>
          <p:nvPr/>
        </p:nvSpPr>
        <p:spPr bwMode="auto">
          <a:xfrm>
            <a:off x="3057412" y="2400967"/>
            <a:ext cx="550912" cy="698194"/>
          </a:xfrm>
          <a:prstGeom prst="rect">
            <a:avLst/>
          </a:prstGeom>
          <a:solidFill>
            <a:schemeClr val="bg1"/>
          </a:solidFill>
          <a:ln w="19050">
            <a:solidFill>
              <a:schemeClr val="tx1"/>
            </a:solidFill>
            <a:prstDash val="solid"/>
            <a:miter lim="800000"/>
            <a:headEnd/>
            <a:tailEnd/>
          </a:ln>
        </p:spPr>
        <p:txBody>
          <a:bodyPr vert="horz" wrap="square" lIns="0" tIns="18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a:ln>
                  <a:noFill/>
                </a:ln>
                <a:solidFill>
                  <a:srgbClr val="000000"/>
                </a:solidFill>
                <a:effectLst/>
                <a:uLnTx/>
                <a:uFillTx/>
                <a:latin typeface="Ericsson Technical Icons" panose="00000500000000000000" pitchFamily="2" charset="0"/>
                <a:ea typeface="+mn-ea"/>
                <a:cs typeface="+mn-cs"/>
              </a:rPr>
              <a:t>R</a:t>
            </a:r>
            <a:endParaRPr kumimoji="0" 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1200" cap="none" spc="0" normalizeH="0" baseline="0" noProof="0">
                <a:ln>
                  <a:noFill/>
                </a:ln>
                <a:solidFill>
                  <a:srgbClr val="000000"/>
                </a:solidFill>
                <a:effectLst/>
                <a:uLnTx/>
                <a:uFillTx/>
                <a:latin typeface="Ericsson Hilda" panose="00000500000000000000" pitchFamily="2" charset="0"/>
                <a:ea typeface="+mn-ea"/>
                <a:cs typeface="+mn-cs"/>
              </a:rPr>
              <a:t>BGW</a:t>
            </a:r>
          </a:p>
        </p:txBody>
      </p:sp>
      <p:sp>
        <p:nvSpPr>
          <p:cNvPr id="271" name="Rectangle 270">
            <a:extLst>
              <a:ext uri="{FF2B5EF4-FFF2-40B4-BE49-F238E27FC236}">
                <a16:creationId xmlns:a16="http://schemas.microsoft.com/office/drawing/2014/main" id="{CD427304-D965-4EF4-81FF-DE5AE43CF6CA}"/>
              </a:ext>
            </a:extLst>
          </p:cNvPr>
          <p:cNvSpPr/>
          <p:nvPr/>
        </p:nvSpPr>
        <p:spPr>
          <a:xfrm>
            <a:off x="2439461" y="1280560"/>
            <a:ext cx="122469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70C0"/>
                </a:solidFill>
                <a:effectLst/>
                <a:uLnTx/>
                <a:uFillTx/>
                <a:latin typeface="Calibri" panose="020F0502020204030204"/>
                <a:ea typeface="+mn-ea"/>
                <a:cs typeface="+mn-cs"/>
              </a:rPr>
              <a:t>Alexandroupolis</a:t>
            </a:r>
            <a:br>
              <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srgbClr val="0070C0"/>
                </a:solidFill>
                <a:effectLst/>
                <a:uLnTx/>
                <a:uFillTx/>
                <a:latin typeface="Calibri" panose="020F0502020204030204"/>
                <a:ea typeface="+mn-ea"/>
                <a:cs typeface="+mn-cs"/>
              </a:rPr>
              <a:t>Edge</a:t>
            </a:r>
            <a:endParaRPr kumimoji="0" lang="en-US" sz="1200" b="0"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sp>
        <p:nvSpPr>
          <p:cNvPr id="272" name="Rectangle 271">
            <a:extLst>
              <a:ext uri="{FF2B5EF4-FFF2-40B4-BE49-F238E27FC236}">
                <a16:creationId xmlns:a16="http://schemas.microsoft.com/office/drawing/2014/main" id="{0D77ABFE-9C55-4554-BD66-90C08F241C9E}"/>
              </a:ext>
            </a:extLst>
          </p:cNvPr>
          <p:cNvSpPr/>
          <p:nvPr/>
        </p:nvSpPr>
        <p:spPr>
          <a:xfrm>
            <a:off x="700989" y="4986747"/>
            <a:ext cx="974947"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orbel" panose="020B0503020204020204"/>
                <a:ea typeface="+mn-ea"/>
                <a:cs typeface="+mn-cs"/>
              </a:rPr>
              <a:t>(NSA – Opt. 3x)</a:t>
            </a:r>
          </a:p>
        </p:txBody>
      </p:sp>
      <p:cxnSp>
        <p:nvCxnSpPr>
          <p:cNvPr id="273" name="Straight Connector 272">
            <a:extLst>
              <a:ext uri="{FF2B5EF4-FFF2-40B4-BE49-F238E27FC236}">
                <a16:creationId xmlns:a16="http://schemas.microsoft.com/office/drawing/2014/main" id="{8253BE62-6871-4BAD-A5EA-A6C12C6AEF63}"/>
              </a:ext>
            </a:extLst>
          </p:cNvPr>
          <p:cNvCxnSpPr/>
          <p:nvPr/>
        </p:nvCxnSpPr>
        <p:spPr bwMode="auto">
          <a:xfrm flipV="1">
            <a:off x="3601408" y="2622550"/>
            <a:ext cx="4826835" cy="20896"/>
          </a:xfrm>
          <a:prstGeom prst="line">
            <a:avLst/>
          </a:prstGeom>
          <a:solidFill>
            <a:schemeClr val="accent1"/>
          </a:solidFill>
          <a:ln w="12700" cap="flat" cmpd="sng" algn="ctr">
            <a:solidFill>
              <a:srgbClr val="00B0F0"/>
            </a:solidFill>
            <a:prstDash val="dash"/>
            <a:round/>
            <a:headEnd type="none" w="med" len="med"/>
            <a:tailEnd type="none"/>
          </a:ln>
          <a:effectLst/>
        </p:spPr>
      </p:cxnSp>
      <p:cxnSp>
        <p:nvCxnSpPr>
          <p:cNvPr id="274" name="Straight Connector 273">
            <a:extLst>
              <a:ext uri="{FF2B5EF4-FFF2-40B4-BE49-F238E27FC236}">
                <a16:creationId xmlns:a16="http://schemas.microsoft.com/office/drawing/2014/main" id="{AFF43C76-DFE9-4747-ACDC-8844CBA5B39F}"/>
              </a:ext>
            </a:extLst>
          </p:cNvPr>
          <p:cNvCxnSpPr/>
          <p:nvPr/>
        </p:nvCxnSpPr>
        <p:spPr bwMode="auto">
          <a:xfrm flipV="1">
            <a:off x="3615282" y="2687231"/>
            <a:ext cx="4826835" cy="20896"/>
          </a:xfrm>
          <a:prstGeom prst="line">
            <a:avLst/>
          </a:prstGeom>
          <a:solidFill>
            <a:schemeClr val="accent1"/>
          </a:solidFill>
          <a:ln w="12700" cap="flat" cmpd="sng" algn="ctr">
            <a:solidFill>
              <a:schemeClr val="tx2">
                <a:lumMod val="75000"/>
                <a:lumOff val="25000"/>
              </a:schemeClr>
            </a:solidFill>
            <a:prstDash val="dash"/>
            <a:round/>
            <a:headEnd type="none" w="med" len="med"/>
            <a:tailEnd type="none"/>
          </a:ln>
          <a:effectLst/>
        </p:spPr>
      </p:cxnSp>
      <p:cxnSp>
        <p:nvCxnSpPr>
          <p:cNvPr id="275" name="Straight Connector 274">
            <a:extLst>
              <a:ext uri="{FF2B5EF4-FFF2-40B4-BE49-F238E27FC236}">
                <a16:creationId xmlns:a16="http://schemas.microsoft.com/office/drawing/2014/main" id="{D0147DC0-BC3A-410A-A026-63EE448EA974}"/>
              </a:ext>
            </a:extLst>
          </p:cNvPr>
          <p:cNvCxnSpPr/>
          <p:nvPr/>
        </p:nvCxnSpPr>
        <p:spPr bwMode="auto">
          <a:xfrm flipV="1">
            <a:off x="3610922" y="2735123"/>
            <a:ext cx="4826835" cy="20896"/>
          </a:xfrm>
          <a:prstGeom prst="line">
            <a:avLst/>
          </a:prstGeom>
          <a:solidFill>
            <a:schemeClr val="accent1"/>
          </a:solidFill>
          <a:ln w="12700" cap="flat" cmpd="sng" algn="ctr">
            <a:solidFill>
              <a:srgbClr val="0070C0"/>
            </a:solidFill>
            <a:prstDash val="solid"/>
            <a:round/>
            <a:headEnd type="none" w="med" len="med"/>
            <a:tailEnd type="none"/>
          </a:ln>
          <a:effectLst/>
        </p:spPr>
      </p:cxnSp>
      <p:cxnSp>
        <p:nvCxnSpPr>
          <p:cNvPr id="276" name="Connector: Elbow 165">
            <a:extLst>
              <a:ext uri="{FF2B5EF4-FFF2-40B4-BE49-F238E27FC236}">
                <a16:creationId xmlns:a16="http://schemas.microsoft.com/office/drawing/2014/main" id="{314EB5D6-BAEF-498E-A150-EBA381EFAD58}"/>
              </a:ext>
            </a:extLst>
          </p:cNvPr>
          <p:cNvCxnSpPr>
            <a:cxnSpLocks/>
          </p:cNvCxnSpPr>
          <p:nvPr/>
        </p:nvCxnSpPr>
        <p:spPr>
          <a:xfrm rot="10800000">
            <a:off x="3723429" y="3027729"/>
            <a:ext cx="1093148" cy="436397"/>
          </a:xfrm>
          <a:prstGeom prst="bentConnector3">
            <a:avLst>
              <a:gd name="adj1" fmla="val 50000"/>
            </a:avLst>
          </a:prstGeom>
          <a:noFill/>
          <a:ln w="19050" cap="flat" cmpd="sng" algn="ctr">
            <a:solidFill>
              <a:schemeClr val="tx1"/>
            </a:solidFill>
            <a:prstDash val="solid"/>
            <a:miter lim="800000"/>
          </a:ln>
          <a:effectLst/>
        </p:spPr>
      </p:cxnSp>
      <p:cxnSp>
        <p:nvCxnSpPr>
          <p:cNvPr id="277" name="Straight Connector 276">
            <a:extLst>
              <a:ext uri="{FF2B5EF4-FFF2-40B4-BE49-F238E27FC236}">
                <a16:creationId xmlns:a16="http://schemas.microsoft.com/office/drawing/2014/main" id="{71A73055-FFD8-43A8-B6EE-EA8E7AE567B8}"/>
              </a:ext>
            </a:extLst>
          </p:cNvPr>
          <p:cNvCxnSpPr>
            <a:cxnSpLocks/>
          </p:cNvCxnSpPr>
          <p:nvPr/>
        </p:nvCxnSpPr>
        <p:spPr bwMode="auto">
          <a:xfrm>
            <a:off x="969324" y="3176279"/>
            <a:ext cx="0" cy="377840"/>
          </a:xfrm>
          <a:prstGeom prst="line">
            <a:avLst/>
          </a:prstGeom>
          <a:solidFill>
            <a:schemeClr val="accent1"/>
          </a:solidFill>
          <a:ln w="12700" cap="flat" cmpd="sng" algn="ctr">
            <a:solidFill>
              <a:schemeClr val="tx1"/>
            </a:solidFill>
            <a:prstDash val="dash"/>
            <a:round/>
            <a:headEnd type="none" w="med" len="med"/>
            <a:tailEnd type="none"/>
          </a:ln>
          <a:effectLst/>
        </p:spPr>
      </p:cxnSp>
      <p:sp>
        <p:nvSpPr>
          <p:cNvPr id="279" name="TextBox 278">
            <a:extLst>
              <a:ext uri="{FF2B5EF4-FFF2-40B4-BE49-F238E27FC236}">
                <a16:creationId xmlns:a16="http://schemas.microsoft.com/office/drawing/2014/main" id="{1B1E8235-F8EE-4FE4-ACBF-BB55721A9928}"/>
              </a:ext>
            </a:extLst>
          </p:cNvPr>
          <p:cNvSpPr txBox="1"/>
          <p:nvPr/>
        </p:nvSpPr>
        <p:spPr>
          <a:xfrm flipH="1">
            <a:off x="9750671" y="1271172"/>
            <a:ext cx="190465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a:ea typeface="+mn-ea"/>
                <a:cs typeface="+mn-cs"/>
              </a:rPr>
              <a:t>Distributed virtualized 5G EPC</a:t>
            </a:r>
            <a:br>
              <a:rPr kumimoji="0" lang="en-GB" sz="1050" b="1"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05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Rectangle: Rounded Corners 122">
            <a:extLst>
              <a:ext uri="{FF2B5EF4-FFF2-40B4-BE49-F238E27FC236}">
                <a16:creationId xmlns:a16="http://schemas.microsoft.com/office/drawing/2014/main" id="{6D4DF514-02B6-4C57-8424-4A62D8309BB2}"/>
              </a:ext>
            </a:extLst>
          </p:cNvPr>
          <p:cNvSpPr/>
          <p:nvPr/>
        </p:nvSpPr>
        <p:spPr>
          <a:xfrm flipH="1">
            <a:off x="9609993" y="3614859"/>
            <a:ext cx="551161" cy="256653"/>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PGW</a:t>
            </a:r>
          </a:p>
        </p:txBody>
      </p:sp>
      <p:sp>
        <p:nvSpPr>
          <p:cNvPr id="281" name="Rectangle: Rounded Corners 123">
            <a:extLst>
              <a:ext uri="{FF2B5EF4-FFF2-40B4-BE49-F238E27FC236}">
                <a16:creationId xmlns:a16="http://schemas.microsoft.com/office/drawing/2014/main" id="{B60E4C76-8903-4A1E-8D9E-E1F6667795D0}"/>
              </a:ext>
            </a:extLst>
          </p:cNvPr>
          <p:cNvSpPr/>
          <p:nvPr/>
        </p:nvSpPr>
        <p:spPr>
          <a:xfrm flipH="1">
            <a:off x="10743333" y="3595992"/>
            <a:ext cx="525917"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SGW</a:t>
            </a:r>
          </a:p>
        </p:txBody>
      </p:sp>
      <p:sp>
        <p:nvSpPr>
          <p:cNvPr id="282" name="Rectangle: Rounded Corners 124">
            <a:extLst>
              <a:ext uri="{FF2B5EF4-FFF2-40B4-BE49-F238E27FC236}">
                <a16:creationId xmlns:a16="http://schemas.microsoft.com/office/drawing/2014/main" id="{AB2779AC-D54B-4547-B39C-88E68AA25D2F}"/>
              </a:ext>
            </a:extLst>
          </p:cNvPr>
          <p:cNvSpPr/>
          <p:nvPr/>
        </p:nvSpPr>
        <p:spPr>
          <a:xfrm flipH="1">
            <a:off x="10680553" y="2906204"/>
            <a:ext cx="602344" cy="247398"/>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MME</a:t>
            </a:r>
          </a:p>
        </p:txBody>
      </p:sp>
      <p:sp>
        <p:nvSpPr>
          <p:cNvPr id="283" name="Rectangle: Rounded Corners 125">
            <a:extLst>
              <a:ext uri="{FF2B5EF4-FFF2-40B4-BE49-F238E27FC236}">
                <a16:creationId xmlns:a16="http://schemas.microsoft.com/office/drawing/2014/main" id="{841A6C98-282C-4075-B760-0F4784F7E6F5}"/>
              </a:ext>
            </a:extLst>
          </p:cNvPr>
          <p:cNvSpPr/>
          <p:nvPr/>
        </p:nvSpPr>
        <p:spPr>
          <a:xfrm flipH="1">
            <a:off x="10680553" y="2202247"/>
            <a:ext cx="542801" cy="260265"/>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HSS</a:t>
            </a:r>
          </a:p>
        </p:txBody>
      </p:sp>
      <p:sp>
        <p:nvSpPr>
          <p:cNvPr id="284" name="TextBox 283">
            <a:extLst>
              <a:ext uri="{FF2B5EF4-FFF2-40B4-BE49-F238E27FC236}">
                <a16:creationId xmlns:a16="http://schemas.microsoft.com/office/drawing/2014/main" id="{C1313E86-7434-4E49-8C2F-022A820DC39E}"/>
              </a:ext>
            </a:extLst>
          </p:cNvPr>
          <p:cNvSpPr txBox="1"/>
          <p:nvPr/>
        </p:nvSpPr>
        <p:spPr>
          <a:xfrm flipH="1">
            <a:off x="9218719" y="3261952"/>
            <a:ext cx="38743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SGi</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TextBox 284">
            <a:extLst>
              <a:ext uri="{FF2B5EF4-FFF2-40B4-BE49-F238E27FC236}">
                <a16:creationId xmlns:a16="http://schemas.microsoft.com/office/drawing/2014/main" id="{78A497F6-72BE-489B-925A-FD5511906393}"/>
              </a:ext>
            </a:extLst>
          </p:cNvPr>
          <p:cNvSpPr txBox="1"/>
          <p:nvPr/>
        </p:nvSpPr>
        <p:spPr>
          <a:xfrm flipH="1">
            <a:off x="9182150" y="2824223"/>
            <a:ext cx="112402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Calibri" panose="020F0502020204030204"/>
                <a:ea typeface="+mn-ea"/>
                <a:cs typeface="+mn-cs"/>
                <a:sym typeface="Wingdings" panose="05000000000000000000" pitchFamily="2" charset="2"/>
              </a:rPr>
              <a:t>TR PLMN PGW &lt;- S8</a:t>
            </a:r>
            <a:endParaRPr kumimoji="0" lang="tr-TR" sz="9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286" name="TextBox 285">
            <a:extLst>
              <a:ext uri="{FF2B5EF4-FFF2-40B4-BE49-F238E27FC236}">
                <a16:creationId xmlns:a16="http://schemas.microsoft.com/office/drawing/2014/main" id="{F0F17D50-0F72-4B55-94CF-8892F55FCDBC}"/>
              </a:ext>
            </a:extLst>
          </p:cNvPr>
          <p:cNvSpPr txBox="1"/>
          <p:nvPr/>
        </p:nvSpPr>
        <p:spPr>
          <a:xfrm flipH="1">
            <a:off x="9294697" y="2474894"/>
            <a:ext cx="2181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sym typeface="Wingdings" panose="05000000000000000000" pitchFamily="2" charset="2"/>
              </a:rPr>
              <a:t>TR PLMN HSS &lt;- </a:t>
            </a: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rPr>
              <a:t>S6a </a:t>
            </a:r>
            <a:b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rPr>
            </a:br>
            <a:r>
              <a:rPr kumimoji="0" lang="en-US" sz="900" b="0" i="0" u="none" strike="noStrike" kern="1200" cap="none" spc="0" normalizeH="0" baseline="0" noProof="0">
                <a:ln>
                  <a:noFill/>
                </a:ln>
                <a:solidFill>
                  <a:srgbClr val="7030A0"/>
                </a:solidFill>
                <a:effectLst/>
                <a:uLnTx/>
                <a:uFillTx/>
                <a:latin typeface="Calibri" panose="020F0502020204030204"/>
                <a:ea typeface="+mn-ea"/>
                <a:cs typeface="+mn-cs"/>
                <a:sym typeface="Wingdings" panose="05000000000000000000" pitchFamily="2" charset="2"/>
              </a:rPr>
              <a:t>TR PLMN MME &lt;- S10</a:t>
            </a:r>
            <a:endParaRPr kumimoji="0" lang="tr-TR" sz="9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287" name="TextBox 286">
            <a:extLst>
              <a:ext uri="{FF2B5EF4-FFF2-40B4-BE49-F238E27FC236}">
                <a16:creationId xmlns:a16="http://schemas.microsoft.com/office/drawing/2014/main" id="{50460538-A6E4-4706-87C0-BB667E71EF26}"/>
              </a:ext>
            </a:extLst>
          </p:cNvPr>
          <p:cNvSpPr txBox="1"/>
          <p:nvPr/>
        </p:nvSpPr>
        <p:spPr>
          <a:xfrm flipH="1">
            <a:off x="9062929" y="2282652"/>
            <a:ext cx="1489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F0"/>
                </a:solidFill>
                <a:effectLst/>
                <a:uLnTx/>
                <a:uFillTx/>
                <a:latin typeface="Calibri" panose="020F0502020204030204"/>
                <a:ea typeface="+mn-ea"/>
                <a:cs typeface="+mn-cs"/>
              </a:rPr>
              <a:t>GR PLMN MME &lt;- S6a</a:t>
            </a:r>
            <a:endParaRPr kumimoji="0" lang="tr-TR" sz="9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288" name="TextBox 287">
            <a:extLst>
              <a:ext uri="{FF2B5EF4-FFF2-40B4-BE49-F238E27FC236}">
                <a16:creationId xmlns:a16="http://schemas.microsoft.com/office/drawing/2014/main" id="{6B702F08-3366-4AA6-B7DD-31FE377D3A66}"/>
              </a:ext>
            </a:extLst>
          </p:cNvPr>
          <p:cNvSpPr txBox="1"/>
          <p:nvPr/>
        </p:nvSpPr>
        <p:spPr>
          <a:xfrm flipH="1">
            <a:off x="10868956" y="2643735"/>
            <a:ext cx="332075" cy="230832"/>
          </a:xfrm>
          <a:prstGeom prst="rect">
            <a:avLst/>
          </a:prstGeom>
          <a:noFill/>
          <a:ln w="6350" cap="flat" cmpd="sng" algn="ctr">
            <a:noFill/>
            <a:prstDash val="dash"/>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S6a</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TextBox 288">
            <a:extLst>
              <a:ext uri="{FF2B5EF4-FFF2-40B4-BE49-F238E27FC236}">
                <a16:creationId xmlns:a16="http://schemas.microsoft.com/office/drawing/2014/main" id="{D1EB9012-FAB0-4E96-9718-F5C47F7BD270}"/>
              </a:ext>
            </a:extLst>
          </p:cNvPr>
          <p:cNvSpPr txBox="1"/>
          <p:nvPr/>
        </p:nvSpPr>
        <p:spPr>
          <a:xfrm flipH="1">
            <a:off x="10220819" y="3722023"/>
            <a:ext cx="280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S5</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TextBox 289">
            <a:extLst>
              <a:ext uri="{FF2B5EF4-FFF2-40B4-BE49-F238E27FC236}">
                <a16:creationId xmlns:a16="http://schemas.microsoft.com/office/drawing/2014/main" id="{7DC62A53-C710-4F52-9023-AC0F9CD8E8B8}"/>
              </a:ext>
            </a:extLst>
          </p:cNvPr>
          <p:cNvSpPr txBox="1"/>
          <p:nvPr/>
        </p:nvSpPr>
        <p:spPr>
          <a:xfrm flipH="1">
            <a:off x="11301796" y="3046135"/>
            <a:ext cx="442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0000"/>
                </a:solidFill>
                <a:effectLst/>
                <a:uLnTx/>
                <a:uFillTx/>
                <a:latin typeface="Calibri" panose="020F0502020204030204"/>
                <a:ea typeface="+mn-ea"/>
                <a:cs typeface="+mn-cs"/>
              </a:rPr>
              <a:t>S1-C </a:t>
            </a:r>
            <a:endParaRPr kumimoji="0" lang="tr-TR" sz="9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91" name="Rectangle: Rounded Corners 125">
            <a:extLst>
              <a:ext uri="{FF2B5EF4-FFF2-40B4-BE49-F238E27FC236}">
                <a16:creationId xmlns:a16="http://schemas.microsoft.com/office/drawing/2014/main" id="{DACA8793-B834-417C-B2AB-007F37792E1C}"/>
              </a:ext>
            </a:extLst>
          </p:cNvPr>
          <p:cNvSpPr/>
          <p:nvPr/>
        </p:nvSpPr>
        <p:spPr>
          <a:xfrm flipH="1">
            <a:off x="10686202" y="1693240"/>
            <a:ext cx="525917"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Prov. GW</a:t>
            </a:r>
          </a:p>
        </p:txBody>
      </p:sp>
      <p:sp>
        <p:nvSpPr>
          <p:cNvPr id="292" name="Rectangle: Rounded Corners 125">
            <a:extLst>
              <a:ext uri="{FF2B5EF4-FFF2-40B4-BE49-F238E27FC236}">
                <a16:creationId xmlns:a16="http://schemas.microsoft.com/office/drawing/2014/main" id="{2455899F-21F0-4C5A-AE57-3BA945A6F269}"/>
              </a:ext>
            </a:extLst>
          </p:cNvPr>
          <p:cNvSpPr/>
          <p:nvPr/>
        </p:nvSpPr>
        <p:spPr>
          <a:xfrm flipH="1">
            <a:off x="10693435" y="1955743"/>
            <a:ext cx="525917"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CUDB</a:t>
            </a:r>
          </a:p>
        </p:txBody>
      </p:sp>
      <p:sp>
        <p:nvSpPr>
          <p:cNvPr id="293" name="Rectangle: Rounded Corners 125">
            <a:extLst>
              <a:ext uri="{FF2B5EF4-FFF2-40B4-BE49-F238E27FC236}">
                <a16:creationId xmlns:a16="http://schemas.microsoft.com/office/drawing/2014/main" id="{37A945B0-F9C0-4318-85AE-B04F98935549}"/>
              </a:ext>
            </a:extLst>
          </p:cNvPr>
          <p:cNvSpPr/>
          <p:nvPr/>
        </p:nvSpPr>
        <p:spPr>
          <a:xfrm flipH="1">
            <a:off x="10614060" y="1648860"/>
            <a:ext cx="668839" cy="882274"/>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294" name="Straight Connector 293">
            <a:extLst>
              <a:ext uri="{FF2B5EF4-FFF2-40B4-BE49-F238E27FC236}">
                <a16:creationId xmlns:a16="http://schemas.microsoft.com/office/drawing/2014/main" id="{1240DC3E-B236-4126-8F02-07CB0C814F30}"/>
              </a:ext>
            </a:extLst>
          </p:cNvPr>
          <p:cNvCxnSpPr>
            <a:cxnSpLocks/>
          </p:cNvCxnSpPr>
          <p:nvPr/>
        </p:nvCxnSpPr>
        <p:spPr>
          <a:xfrm flipH="1">
            <a:off x="10917008" y="2544386"/>
            <a:ext cx="4966" cy="354712"/>
          </a:xfrm>
          <a:prstGeom prst="line">
            <a:avLst/>
          </a:prstGeom>
          <a:noFill/>
          <a:ln w="6350" cap="flat" cmpd="sng" algn="ctr">
            <a:solidFill>
              <a:schemeClr val="tx1"/>
            </a:solidFill>
            <a:prstDash val="dash"/>
            <a:miter lim="800000"/>
          </a:ln>
          <a:effectLst/>
        </p:spPr>
      </p:cxnSp>
      <p:cxnSp>
        <p:nvCxnSpPr>
          <p:cNvPr id="295" name="Straight Connector 294">
            <a:extLst>
              <a:ext uri="{FF2B5EF4-FFF2-40B4-BE49-F238E27FC236}">
                <a16:creationId xmlns:a16="http://schemas.microsoft.com/office/drawing/2014/main" id="{C7A49D30-F5DD-4AE4-89BB-EF9FFF15E24D}"/>
              </a:ext>
            </a:extLst>
          </p:cNvPr>
          <p:cNvCxnSpPr>
            <a:cxnSpLocks/>
          </p:cNvCxnSpPr>
          <p:nvPr/>
        </p:nvCxnSpPr>
        <p:spPr>
          <a:xfrm flipV="1">
            <a:off x="10152447" y="3738351"/>
            <a:ext cx="585637" cy="4835"/>
          </a:xfrm>
          <a:prstGeom prst="line">
            <a:avLst/>
          </a:prstGeom>
          <a:noFill/>
          <a:ln w="19050" cap="flat" cmpd="sng" algn="ctr">
            <a:solidFill>
              <a:sysClr val="window" lastClr="FFFFFF">
                <a:lumMod val="50000"/>
              </a:sysClr>
            </a:solidFill>
            <a:prstDash val="solid"/>
            <a:miter lim="800000"/>
          </a:ln>
          <a:effectLst/>
        </p:spPr>
      </p:cxnSp>
      <p:sp>
        <p:nvSpPr>
          <p:cNvPr id="296" name="TextBox 295">
            <a:extLst>
              <a:ext uri="{FF2B5EF4-FFF2-40B4-BE49-F238E27FC236}">
                <a16:creationId xmlns:a16="http://schemas.microsoft.com/office/drawing/2014/main" id="{44F1146D-2794-46CE-9F4A-C4DAA27ABDA0}"/>
              </a:ext>
            </a:extLst>
          </p:cNvPr>
          <p:cNvSpPr txBox="1"/>
          <p:nvPr/>
        </p:nvSpPr>
        <p:spPr>
          <a:xfrm flipH="1">
            <a:off x="10690120" y="3308044"/>
            <a:ext cx="33511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S11</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27937F4-4441-451F-B490-53389B6AE315}"/>
              </a:ext>
            </a:extLst>
          </p:cNvPr>
          <p:cNvGrpSpPr/>
          <p:nvPr/>
        </p:nvGrpSpPr>
        <p:grpSpPr>
          <a:xfrm>
            <a:off x="8467369" y="3367891"/>
            <a:ext cx="727185" cy="516739"/>
            <a:chOff x="8467369" y="3267460"/>
            <a:chExt cx="727185" cy="516739"/>
          </a:xfrm>
        </p:grpSpPr>
        <p:sp>
          <p:nvSpPr>
            <p:cNvPr id="299" name="Rectangle: Rounded Corners 125">
              <a:extLst>
                <a:ext uri="{FF2B5EF4-FFF2-40B4-BE49-F238E27FC236}">
                  <a16:creationId xmlns:a16="http://schemas.microsoft.com/office/drawing/2014/main" id="{475BAD45-BD0D-42CC-952F-2C91371760B5}"/>
                </a:ext>
              </a:extLst>
            </p:cNvPr>
            <p:cNvSpPr/>
            <p:nvPr/>
          </p:nvSpPr>
          <p:spPr>
            <a:xfrm flipH="1">
              <a:off x="8553669" y="3333577"/>
              <a:ext cx="571796" cy="157071"/>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WINGS</a:t>
              </a:r>
            </a:p>
          </p:txBody>
        </p:sp>
        <p:sp>
          <p:nvSpPr>
            <p:cNvPr id="300" name="Rectangle: Rounded Corners 125">
              <a:extLst>
                <a:ext uri="{FF2B5EF4-FFF2-40B4-BE49-F238E27FC236}">
                  <a16:creationId xmlns:a16="http://schemas.microsoft.com/office/drawing/2014/main" id="{00548D56-5685-4791-B16C-4B591D0E8F62}"/>
                </a:ext>
              </a:extLst>
            </p:cNvPr>
            <p:cNvSpPr/>
            <p:nvPr/>
          </p:nvSpPr>
          <p:spPr>
            <a:xfrm flipH="1">
              <a:off x="8467369" y="3267460"/>
              <a:ext cx="727185" cy="516739"/>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301" name="Rectangle 300">
            <a:extLst>
              <a:ext uri="{FF2B5EF4-FFF2-40B4-BE49-F238E27FC236}">
                <a16:creationId xmlns:a16="http://schemas.microsoft.com/office/drawing/2014/main" id="{A4F6CB91-D675-4958-9A8C-927223745886}"/>
              </a:ext>
            </a:extLst>
          </p:cNvPr>
          <p:cNvSpPr/>
          <p:nvPr/>
        </p:nvSpPr>
        <p:spPr>
          <a:xfrm flipH="1">
            <a:off x="8502397" y="3557885"/>
            <a:ext cx="76800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Edge Application</a:t>
            </a:r>
          </a:p>
        </p:txBody>
      </p:sp>
      <p:cxnSp>
        <p:nvCxnSpPr>
          <p:cNvPr id="302" name="Connector: Elbow 165">
            <a:extLst>
              <a:ext uri="{FF2B5EF4-FFF2-40B4-BE49-F238E27FC236}">
                <a16:creationId xmlns:a16="http://schemas.microsoft.com/office/drawing/2014/main" id="{AC787A47-5575-4543-8884-C64DCBA402DD}"/>
              </a:ext>
            </a:extLst>
          </p:cNvPr>
          <p:cNvCxnSpPr>
            <a:cxnSpLocks/>
          </p:cNvCxnSpPr>
          <p:nvPr/>
        </p:nvCxnSpPr>
        <p:spPr>
          <a:xfrm rot="10800000" flipH="1" flipV="1">
            <a:off x="9027286" y="2850567"/>
            <a:ext cx="1716963" cy="813118"/>
          </a:xfrm>
          <a:prstGeom prst="bentConnector3">
            <a:avLst>
              <a:gd name="adj1" fmla="val 71188"/>
            </a:avLst>
          </a:prstGeom>
          <a:noFill/>
          <a:ln w="19050" cap="flat" cmpd="sng" algn="ctr">
            <a:solidFill>
              <a:srgbClr val="0070C0"/>
            </a:solidFill>
            <a:prstDash val="solid"/>
            <a:miter lim="800000"/>
          </a:ln>
          <a:effectLst/>
        </p:spPr>
      </p:cxnSp>
      <p:cxnSp>
        <p:nvCxnSpPr>
          <p:cNvPr id="303" name="Connector: Elbow 165">
            <a:extLst>
              <a:ext uri="{FF2B5EF4-FFF2-40B4-BE49-F238E27FC236}">
                <a16:creationId xmlns:a16="http://schemas.microsoft.com/office/drawing/2014/main" id="{E3AE26C6-E543-4433-A283-DEAAB8740700}"/>
              </a:ext>
            </a:extLst>
          </p:cNvPr>
          <p:cNvCxnSpPr>
            <a:cxnSpLocks/>
            <a:stCxn id="283" idx="3"/>
          </p:cNvCxnSpPr>
          <p:nvPr/>
        </p:nvCxnSpPr>
        <p:spPr>
          <a:xfrm rot="10800000" flipV="1">
            <a:off x="9024093" y="2332379"/>
            <a:ext cx="1656461" cy="143243"/>
          </a:xfrm>
          <a:prstGeom prst="bentConnector3">
            <a:avLst>
              <a:gd name="adj1" fmla="val 27919"/>
            </a:avLst>
          </a:prstGeom>
          <a:noFill/>
          <a:ln w="6350" cap="flat" cmpd="sng" algn="ctr">
            <a:solidFill>
              <a:srgbClr val="0099CC"/>
            </a:solidFill>
            <a:prstDash val="dash"/>
            <a:miter lim="800000"/>
          </a:ln>
          <a:effectLst/>
        </p:spPr>
      </p:cxnSp>
      <p:grpSp>
        <p:nvGrpSpPr>
          <p:cNvPr id="304" name="Group 303">
            <a:extLst>
              <a:ext uri="{FF2B5EF4-FFF2-40B4-BE49-F238E27FC236}">
                <a16:creationId xmlns:a16="http://schemas.microsoft.com/office/drawing/2014/main" id="{4605F544-9B21-43F8-AB11-063638B5E5FD}"/>
              </a:ext>
            </a:extLst>
          </p:cNvPr>
          <p:cNvGrpSpPr/>
          <p:nvPr/>
        </p:nvGrpSpPr>
        <p:grpSpPr>
          <a:xfrm flipH="1">
            <a:off x="9892446" y="1654265"/>
            <a:ext cx="641656" cy="544231"/>
            <a:chOff x="1503776" y="2208674"/>
            <a:chExt cx="675859" cy="544231"/>
          </a:xfrm>
        </p:grpSpPr>
        <p:sp>
          <p:nvSpPr>
            <p:cNvPr id="305" name="Rectangle: Rounded Corners 125">
              <a:extLst>
                <a:ext uri="{FF2B5EF4-FFF2-40B4-BE49-F238E27FC236}">
                  <a16:creationId xmlns:a16="http://schemas.microsoft.com/office/drawing/2014/main" id="{4A1C5C57-FCE7-4376-BE98-F138C1FB45C8}"/>
                </a:ext>
              </a:extLst>
            </p:cNvPr>
            <p:cNvSpPr/>
            <p:nvPr/>
          </p:nvSpPr>
          <p:spPr>
            <a:xfrm>
              <a:off x="1559501" y="2241157"/>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PCRF</a:t>
              </a:r>
            </a:p>
          </p:txBody>
        </p:sp>
        <p:sp>
          <p:nvSpPr>
            <p:cNvPr id="306" name="Rectangle: Rounded Corners 125">
              <a:extLst>
                <a:ext uri="{FF2B5EF4-FFF2-40B4-BE49-F238E27FC236}">
                  <a16:creationId xmlns:a16="http://schemas.microsoft.com/office/drawing/2014/main" id="{9D55DE4C-F631-4857-A456-6E8087A1B475}"/>
                </a:ext>
              </a:extLst>
            </p:cNvPr>
            <p:cNvSpPr/>
            <p:nvPr/>
          </p:nvSpPr>
          <p:spPr>
            <a:xfrm>
              <a:off x="1558810" y="2506969"/>
              <a:ext cx="553951" cy="222976"/>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CNOM</a:t>
              </a:r>
            </a:p>
          </p:txBody>
        </p:sp>
        <p:sp>
          <p:nvSpPr>
            <p:cNvPr id="307" name="Rectangle: Rounded Corners 125">
              <a:extLst>
                <a:ext uri="{FF2B5EF4-FFF2-40B4-BE49-F238E27FC236}">
                  <a16:creationId xmlns:a16="http://schemas.microsoft.com/office/drawing/2014/main" id="{41756C93-1D8B-4489-8EDD-49BBB8D472D7}"/>
                </a:ext>
              </a:extLst>
            </p:cNvPr>
            <p:cNvSpPr/>
            <p:nvPr/>
          </p:nvSpPr>
          <p:spPr>
            <a:xfrm>
              <a:off x="1503776" y="2208674"/>
              <a:ext cx="675859" cy="544231"/>
            </a:xfrm>
            <a:prstGeom prst="round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cxnSp>
        <p:nvCxnSpPr>
          <p:cNvPr id="308" name="Connector: Elbow 165">
            <a:extLst>
              <a:ext uri="{FF2B5EF4-FFF2-40B4-BE49-F238E27FC236}">
                <a16:creationId xmlns:a16="http://schemas.microsoft.com/office/drawing/2014/main" id="{D313B00E-FB68-447D-A0F0-D0D83F93448B}"/>
              </a:ext>
            </a:extLst>
          </p:cNvPr>
          <p:cNvCxnSpPr>
            <a:cxnSpLocks/>
          </p:cNvCxnSpPr>
          <p:nvPr/>
        </p:nvCxnSpPr>
        <p:spPr>
          <a:xfrm flipH="1" flipV="1">
            <a:off x="9031691" y="2650852"/>
            <a:ext cx="1639720" cy="384107"/>
          </a:xfrm>
          <a:prstGeom prst="bentConnector3">
            <a:avLst>
              <a:gd name="adj1" fmla="val 13192"/>
            </a:avLst>
          </a:prstGeom>
          <a:noFill/>
          <a:ln w="6350" cap="flat" cmpd="sng" algn="ctr">
            <a:solidFill>
              <a:srgbClr val="7030A0"/>
            </a:solidFill>
            <a:prstDash val="dash"/>
            <a:miter lim="800000"/>
          </a:ln>
          <a:effectLst/>
        </p:spPr>
      </p:cxnSp>
      <p:cxnSp>
        <p:nvCxnSpPr>
          <p:cNvPr id="309" name="Connector: Elbow 165">
            <a:extLst>
              <a:ext uri="{FF2B5EF4-FFF2-40B4-BE49-F238E27FC236}">
                <a16:creationId xmlns:a16="http://schemas.microsoft.com/office/drawing/2014/main" id="{F5D7E327-96F6-4F72-9163-953B6D760979}"/>
              </a:ext>
            </a:extLst>
          </p:cNvPr>
          <p:cNvCxnSpPr>
            <a:cxnSpLocks/>
          </p:cNvCxnSpPr>
          <p:nvPr/>
        </p:nvCxnSpPr>
        <p:spPr>
          <a:xfrm rot="10800000" flipH="1" flipV="1">
            <a:off x="8948751" y="3043363"/>
            <a:ext cx="651910" cy="668692"/>
          </a:xfrm>
          <a:prstGeom prst="bentConnector3">
            <a:avLst>
              <a:gd name="adj1" fmla="val 50000"/>
            </a:avLst>
          </a:prstGeom>
          <a:noFill/>
          <a:ln w="19050" cap="flat" cmpd="sng" algn="ctr">
            <a:solidFill>
              <a:schemeClr val="tx1"/>
            </a:solidFill>
            <a:prstDash val="solid"/>
            <a:miter lim="800000"/>
          </a:ln>
          <a:effectLst/>
        </p:spPr>
      </p:cxnSp>
      <p:cxnSp>
        <p:nvCxnSpPr>
          <p:cNvPr id="310" name="Straight Connector 309">
            <a:extLst>
              <a:ext uri="{FF2B5EF4-FFF2-40B4-BE49-F238E27FC236}">
                <a16:creationId xmlns:a16="http://schemas.microsoft.com/office/drawing/2014/main" id="{721C2858-0D25-40C9-8B96-C570FFB147C1}"/>
              </a:ext>
            </a:extLst>
          </p:cNvPr>
          <p:cNvCxnSpPr>
            <a:cxnSpLocks/>
            <a:endCxn id="314" idx="2"/>
          </p:cNvCxnSpPr>
          <p:nvPr/>
        </p:nvCxnSpPr>
        <p:spPr bwMode="auto">
          <a:xfrm flipV="1">
            <a:off x="8746959" y="3105116"/>
            <a:ext cx="0" cy="262775"/>
          </a:xfrm>
          <a:prstGeom prst="line">
            <a:avLst/>
          </a:prstGeom>
          <a:solidFill>
            <a:schemeClr val="accent1"/>
          </a:solidFill>
          <a:ln w="19050" cap="flat" cmpd="sng" algn="ctr">
            <a:solidFill>
              <a:schemeClr val="tx1"/>
            </a:solidFill>
            <a:prstDash val="solid"/>
            <a:round/>
            <a:headEnd type="none" w="med" len="med"/>
            <a:tailEnd type="none"/>
          </a:ln>
          <a:effectLst/>
        </p:spPr>
      </p:cxnSp>
      <p:sp>
        <p:nvSpPr>
          <p:cNvPr id="312" name="Rectangle 311">
            <a:extLst>
              <a:ext uri="{FF2B5EF4-FFF2-40B4-BE49-F238E27FC236}">
                <a16:creationId xmlns:a16="http://schemas.microsoft.com/office/drawing/2014/main" id="{FAE64431-0943-405C-BF62-B1E30A8C6129}"/>
              </a:ext>
            </a:extLst>
          </p:cNvPr>
          <p:cNvSpPr/>
          <p:nvPr/>
        </p:nvSpPr>
        <p:spPr>
          <a:xfrm flipH="1">
            <a:off x="8338785" y="1248088"/>
            <a:ext cx="56278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F5050"/>
                </a:solidFill>
                <a:effectLst/>
                <a:uLnTx/>
                <a:uFillTx/>
                <a:latin typeface="Calibri" panose="020F0502020204030204"/>
                <a:ea typeface="+mn-ea"/>
                <a:cs typeface="+mn-cs"/>
              </a:rPr>
              <a:t>Kartal</a:t>
            </a:r>
            <a:br>
              <a:rPr kumimoji="0" lang="en-GB" sz="1200" b="1" i="0" u="none" strike="noStrike" kern="1200" cap="none" spc="0" normalizeH="0" baseline="0" noProof="0" dirty="0">
                <a:ln>
                  <a:noFill/>
                </a:ln>
                <a:solidFill>
                  <a:srgbClr val="FF5050"/>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srgbClr val="FF5050"/>
                </a:solidFill>
                <a:effectLst/>
                <a:uLnTx/>
                <a:uFillTx/>
                <a:latin typeface="Calibri" panose="020F0502020204030204"/>
                <a:ea typeface="+mn-ea"/>
                <a:cs typeface="+mn-cs"/>
              </a:rPr>
              <a:t>Edge</a:t>
            </a:r>
            <a:endParaRPr kumimoji="0" lang="en-US" sz="1200" b="0" i="0" u="none" strike="noStrike" kern="1200" cap="none" spc="0" normalizeH="0" baseline="0" noProof="0" dirty="0">
              <a:ln>
                <a:noFill/>
              </a:ln>
              <a:solidFill>
                <a:srgbClr val="FF5050"/>
              </a:solidFill>
              <a:effectLst/>
              <a:uLnTx/>
              <a:uFillTx/>
              <a:latin typeface="Corbel" panose="020B0503020204020204"/>
              <a:ea typeface="+mn-ea"/>
              <a:cs typeface="+mn-cs"/>
            </a:endParaRPr>
          </a:p>
        </p:txBody>
      </p:sp>
      <p:cxnSp>
        <p:nvCxnSpPr>
          <p:cNvPr id="313" name="Straight Connector 312">
            <a:extLst>
              <a:ext uri="{FF2B5EF4-FFF2-40B4-BE49-F238E27FC236}">
                <a16:creationId xmlns:a16="http://schemas.microsoft.com/office/drawing/2014/main" id="{78643737-09EF-4A02-A5DE-17ACE0C91A5F}"/>
              </a:ext>
            </a:extLst>
          </p:cNvPr>
          <p:cNvCxnSpPr>
            <a:cxnSpLocks/>
          </p:cNvCxnSpPr>
          <p:nvPr/>
        </p:nvCxnSpPr>
        <p:spPr bwMode="auto">
          <a:xfrm flipH="1">
            <a:off x="10984403" y="3178454"/>
            <a:ext cx="0" cy="377840"/>
          </a:xfrm>
          <a:prstGeom prst="line">
            <a:avLst/>
          </a:prstGeom>
          <a:solidFill>
            <a:schemeClr val="accent1"/>
          </a:solidFill>
          <a:ln w="12700" cap="flat" cmpd="sng" algn="ctr">
            <a:solidFill>
              <a:schemeClr val="tx1"/>
            </a:solidFill>
            <a:prstDash val="dash"/>
            <a:round/>
            <a:headEnd type="none" w="med" len="med"/>
            <a:tailEnd type="none"/>
          </a:ln>
          <a:effectLst/>
        </p:spPr>
      </p:cxnSp>
      <p:sp>
        <p:nvSpPr>
          <p:cNvPr id="314" name="TextBox 313">
            <a:extLst>
              <a:ext uri="{FF2B5EF4-FFF2-40B4-BE49-F238E27FC236}">
                <a16:creationId xmlns:a16="http://schemas.microsoft.com/office/drawing/2014/main" id="{8D4BF488-0677-4EF8-9ABE-9E70039369EB}"/>
              </a:ext>
            </a:extLst>
          </p:cNvPr>
          <p:cNvSpPr txBox="1"/>
          <p:nvPr/>
        </p:nvSpPr>
        <p:spPr bwMode="auto">
          <a:xfrm>
            <a:off x="8471503" y="2406922"/>
            <a:ext cx="550912" cy="698194"/>
          </a:xfrm>
          <a:prstGeom prst="rect">
            <a:avLst/>
          </a:prstGeom>
          <a:solidFill>
            <a:schemeClr val="bg1"/>
          </a:solidFill>
          <a:ln w="19050">
            <a:solidFill>
              <a:schemeClr val="tx1"/>
            </a:solidFill>
            <a:prstDash val="solid"/>
            <a:miter lim="800000"/>
            <a:headEnd/>
            <a:tailEnd/>
          </a:ln>
        </p:spPr>
        <p:txBody>
          <a:bodyPr vert="horz" wrap="square" lIns="0" tIns="18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1200" cap="none" spc="0" normalizeH="0" baseline="0" noProof="0">
                <a:ln>
                  <a:noFill/>
                </a:ln>
                <a:solidFill>
                  <a:srgbClr val="000000"/>
                </a:solidFill>
                <a:effectLst/>
                <a:uLnTx/>
                <a:uFillTx/>
                <a:latin typeface="Ericsson Technical Icons" panose="00000500000000000000" pitchFamily="2" charset="0"/>
                <a:ea typeface="+mn-ea"/>
                <a:cs typeface="+mn-cs"/>
              </a:rPr>
              <a:t>R</a:t>
            </a:r>
            <a:endParaRPr kumimoji="0" lang="en-US" sz="24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1200" cap="none" spc="0" normalizeH="0" baseline="0" noProof="0">
                <a:ln>
                  <a:noFill/>
                </a:ln>
                <a:solidFill>
                  <a:srgbClr val="000000"/>
                </a:solidFill>
                <a:effectLst/>
                <a:uLnTx/>
                <a:uFillTx/>
                <a:latin typeface="Ericsson Hilda" panose="00000500000000000000" pitchFamily="2" charset="0"/>
                <a:ea typeface="+mn-ea"/>
                <a:cs typeface="+mn-cs"/>
              </a:rPr>
              <a:t>BGW</a:t>
            </a:r>
          </a:p>
        </p:txBody>
      </p:sp>
      <p:cxnSp>
        <p:nvCxnSpPr>
          <p:cNvPr id="315" name="Connector: Elbow 165">
            <a:extLst>
              <a:ext uri="{FF2B5EF4-FFF2-40B4-BE49-F238E27FC236}">
                <a16:creationId xmlns:a16="http://schemas.microsoft.com/office/drawing/2014/main" id="{5F0C7AAB-91F9-4890-8C68-FA13947DF612}"/>
              </a:ext>
            </a:extLst>
          </p:cNvPr>
          <p:cNvCxnSpPr>
            <a:cxnSpLocks/>
          </p:cNvCxnSpPr>
          <p:nvPr/>
        </p:nvCxnSpPr>
        <p:spPr>
          <a:xfrm rot="10800000" flipV="1">
            <a:off x="6976902" y="2972772"/>
            <a:ext cx="1307340" cy="531289"/>
          </a:xfrm>
          <a:prstGeom prst="bentConnector3">
            <a:avLst>
              <a:gd name="adj1" fmla="val 50000"/>
            </a:avLst>
          </a:prstGeom>
          <a:noFill/>
          <a:ln w="19050" cap="flat" cmpd="sng" algn="ctr">
            <a:solidFill>
              <a:schemeClr val="tx1"/>
            </a:solidFill>
            <a:prstDash val="solid"/>
            <a:miter lim="800000"/>
          </a:ln>
          <a:effectLst/>
        </p:spPr>
      </p:cxnSp>
      <p:cxnSp>
        <p:nvCxnSpPr>
          <p:cNvPr id="316" name="Straight Connector 315">
            <a:extLst>
              <a:ext uri="{FF2B5EF4-FFF2-40B4-BE49-F238E27FC236}">
                <a16:creationId xmlns:a16="http://schemas.microsoft.com/office/drawing/2014/main" id="{7EFF39B2-B0CF-46A5-A47B-4A62C1CB3480}"/>
              </a:ext>
            </a:extLst>
          </p:cNvPr>
          <p:cNvCxnSpPr>
            <a:cxnSpLocks/>
          </p:cNvCxnSpPr>
          <p:nvPr/>
        </p:nvCxnSpPr>
        <p:spPr bwMode="auto">
          <a:xfrm>
            <a:off x="968868" y="4823290"/>
            <a:ext cx="446142" cy="0"/>
          </a:xfrm>
          <a:prstGeom prst="line">
            <a:avLst/>
          </a:prstGeom>
          <a:solidFill>
            <a:schemeClr val="accent1"/>
          </a:solidFill>
          <a:ln w="12700" cap="flat" cmpd="sng" algn="ctr">
            <a:solidFill>
              <a:srgbClr val="FF0000"/>
            </a:solidFill>
            <a:prstDash val="dash"/>
            <a:round/>
            <a:headEnd type="none" w="med" len="med"/>
            <a:tailEnd type="none"/>
          </a:ln>
          <a:effectLst/>
        </p:spPr>
      </p:cxnSp>
      <p:cxnSp>
        <p:nvCxnSpPr>
          <p:cNvPr id="317" name="Straight Connector 316">
            <a:extLst>
              <a:ext uri="{FF2B5EF4-FFF2-40B4-BE49-F238E27FC236}">
                <a16:creationId xmlns:a16="http://schemas.microsoft.com/office/drawing/2014/main" id="{66354A5F-6B21-4B0D-BC85-F1EF9CFC9ABB}"/>
              </a:ext>
            </a:extLst>
          </p:cNvPr>
          <p:cNvCxnSpPr>
            <a:cxnSpLocks/>
          </p:cNvCxnSpPr>
          <p:nvPr/>
        </p:nvCxnSpPr>
        <p:spPr bwMode="auto">
          <a:xfrm>
            <a:off x="1014938" y="4879993"/>
            <a:ext cx="446142" cy="0"/>
          </a:xfrm>
          <a:prstGeom prst="line">
            <a:avLst/>
          </a:prstGeom>
          <a:solidFill>
            <a:schemeClr val="accent1"/>
          </a:solidFill>
          <a:ln w="12700" cap="flat" cmpd="sng" algn="ctr">
            <a:solidFill>
              <a:srgbClr val="00B050"/>
            </a:solidFill>
            <a:prstDash val="solid"/>
            <a:round/>
            <a:headEnd type="none" w="med" len="med"/>
            <a:tailEnd type="none"/>
          </a:ln>
          <a:effectLst/>
        </p:spPr>
      </p:cxnSp>
      <p:sp>
        <p:nvSpPr>
          <p:cNvPr id="318" name="Rectangle: Rounded Corners 129">
            <a:extLst>
              <a:ext uri="{FF2B5EF4-FFF2-40B4-BE49-F238E27FC236}">
                <a16:creationId xmlns:a16="http://schemas.microsoft.com/office/drawing/2014/main" id="{F2B48D75-0BF0-4DCB-823E-D3D64D0FD319}"/>
              </a:ext>
            </a:extLst>
          </p:cNvPr>
          <p:cNvSpPr/>
          <p:nvPr/>
        </p:nvSpPr>
        <p:spPr>
          <a:xfrm>
            <a:off x="1324607" y="4754918"/>
            <a:ext cx="606132" cy="214302"/>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g</a:t>
            </a:r>
            <a:r>
              <a:rPr kumimoji="0" lang="en-GB" sz="900" b="0" i="0" u="none" strike="noStrike" kern="0" cap="none" spc="0" normalizeH="0" baseline="0" noProof="0" err="1">
                <a:ln>
                  <a:noFill/>
                </a:ln>
                <a:solidFill>
                  <a:sysClr val="windowText" lastClr="000000"/>
                </a:solidFill>
                <a:effectLst/>
                <a:uLnTx/>
                <a:uFillTx/>
                <a:latin typeface="Calibri" panose="020F0502020204030204"/>
                <a:ea typeface="+mn-ea"/>
                <a:cs typeface="+mn-cs"/>
              </a:rPr>
              <a:t>NodeB</a:t>
            </a: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19" name="Rectangle: Rounded Corners 129">
            <a:extLst>
              <a:ext uri="{FF2B5EF4-FFF2-40B4-BE49-F238E27FC236}">
                <a16:creationId xmlns:a16="http://schemas.microsoft.com/office/drawing/2014/main" id="{385EA7D5-4437-4DE6-8CA3-17F8A8D8CE0E}"/>
              </a:ext>
            </a:extLst>
          </p:cNvPr>
          <p:cNvSpPr/>
          <p:nvPr/>
        </p:nvSpPr>
        <p:spPr>
          <a:xfrm>
            <a:off x="422356" y="4748519"/>
            <a:ext cx="606132" cy="214302"/>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eNodeB</a:t>
            </a:r>
          </a:p>
        </p:txBody>
      </p:sp>
      <p:pic>
        <p:nvPicPr>
          <p:cNvPr id="320" name="Picture 319" descr="http://l.thumbs.canstockphoto.com/canstock4432849.jpg">
            <a:extLst>
              <a:ext uri="{FF2B5EF4-FFF2-40B4-BE49-F238E27FC236}">
                <a16:creationId xmlns:a16="http://schemas.microsoft.com/office/drawing/2014/main" id="{A6DBE926-B03D-4574-8216-366894B337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053" y="4251106"/>
            <a:ext cx="402576" cy="498213"/>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320" descr="http://l.thumbs.canstockphoto.com/canstock4432849.jpg">
            <a:extLst>
              <a:ext uri="{FF2B5EF4-FFF2-40B4-BE49-F238E27FC236}">
                <a16:creationId xmlns:a16="http://schemas.microsoft.com/office/drawing/2014/main" id="{821A7721-7C6A-47AF-A03E-7AF5F55CB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9115" y="4242929"/>
            <a:ext cx="402576" cy="498213"/>
          </a:xfrm>
          <a:prstGeom prst="rect">
            <a:avLst/>
          </a:prstGeom>
          <a:noFill/>
          <a:extLst>
            <a:ext uri="{909E8E84-426E-40DD-AFC4-6F175D3DCCD1}">
              <a14:hiddenFill xmlns:a14="http://schemas.microsoft.com/office/drawing/2010/main">
                <a:solidFill>
                  <a:srgbClr val="FFFFFF"/>
                </a:solidFill>
              </a14:hiddenFill>
            </a:ext>
          </a:extLst>
        </p:spPr>
      </p:pic>
      <p:sp>
        <p:nvSpPr>
          <p:cNvPr id="322" name="TextBox 321">
            <a:extLst>
              <a:ext uri="{FF2B5EF4-FFF2-40B4-BE49-F238E27FC236}">
                <a16:creationId xmlns:a16="http://schemas.microsoft.com/office/drawing/2014/main" id="{D96509A3-4F44-4419-B2DA-E8C69CB40F40}"/>
              </a:ext>
            </a:extLst>
          </p:cNvPr>
          <p:cNvSpPr txBox="1"/>
          <p:nvPr/>
        </p:nvSpPr>
        <p:spPr>
          <a:xfrm>
            <a:off x="10490725" y="4251106"/>
            <a:ext cx="47502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S1-U </a:t>
            </a:r>
            <a:endParaRPr kumimoji="0" lang="tr-TR"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TextBox 322">
            <a:extLst>
              <a:ext uri="{FF2B5EF4-FFF2-40B4-BE49-F238E27FC236}">
                <a16:creationId xmlns:a16="http://schemas.microsoft.com/office/drawing/2014/main" id="{B70F6B93-B5DA-447A-85B0-FBC960570E03}"/>
              </a:ext>
            </a:extLst>
          </p:cNvPr>
          <p:cNvSpPr txBox="1"/>
          <p:nvPr/>
        </p:nvSpPr>
        <p:spPr>
          <a:xfrm>
            <a:off x="10680218" y="4625726"/>
            <a:ext cx="4461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0000"/>
                </a:solidFill>
                <a:effectLst/>
                <a:uLnTx/>
                <a:uFillTx/>
                <a:latin typeface="Calibri" panose="020F0502020204030204"/>
                <a:ea typeface="+mn-ea"/>
                <a:cs typeface="+mn-cs"/>
              </a:rPr>
              <a:t>X2-C </a:t>
            </a:r>
            <a:endParaRPr kumimoji="0" lang="tr-TR" sz="9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24" name="TextBox 323">
            <a:extLst>
              <a:ext uri="{FF2B5EF4-FFF2-40B4-BE49-F238E27FC236}">
                <a16:creationId xmlns:a16="http://schemas.microsoft.com/office/drawing/2014/main" id="{14A4DABF-E08E-4574-9A0C-C60290EEBD00}"/>
              </a:ext>
            </a:extLst>
          </p:cNvPr>
          <p:cNvSpPr txBox="1"/>
          <p:nvPr/>
        </p:nvSpPr>
        <p:spPr>
          <a:xfrm>
            <a:off x="10683372" y="4811234"/>
            <a:ext cx="4619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050"/>
                </a:solidFill>
                <a:effectLst/>
                <a:uLnTx/>
                <a:uFillTx/>
                <a:latin typeface="Calibri" panose="020F0502020204030204"/>
                <a:ea typeface="+mn-ea"/>
                <a:cs typeface="+mn-cs"/>
              </a:rPr>
              <a:t>X2- U </a:t>
            </a:r>
            <a:endParaRPr kumimoji="0" lang="tr-TR" sz="900" b="0" i="0" u="none" strike="noStrike" kern="1200" cap="none" spc="0" normalizeH="0" baseline="0" noProof="0">
              <a:ln>
                <a:noFill/>
              </a:ln>
              <a:solidFill>
                <a:srgbClr val="00B050"/>
              </a:solidFill>
              <a:effectLst/>
              <a:uLnTx/>
              <a:uFillTx/>
              <a:latin typeface="Calibri" panose="020F0502020204030204"/>
              <a:ea typeface="+mn-ea"/>
              <a:cs typeface="+mn-cs"/>
            </a:endParaRPr>
          </a:p>
        </p:txBody>
      </p:sp>
      <p:cxnSp>
        <p:nvCxnSpPr>
          <p:cNvPr id="325" name="Straight Connector 324">
            <a:extLst>
              <a:ext uri="{FF2B5EF4-FFF2-40B4-BE49-F238E27FC236}">
                <a16:creationId xmlns:a16="http://schemas.microsoft.com/office/drawing/2014/main" id="{ED4F8DC5-F010-4331-AB87-3627C6D97467}"/>
              </a:ext>
            </a:extLst>
          </p:cNvPr>
          <p:cNvCxnSpPr>
            <a:cxnSpLocks/>
          </p:cNvCxnSpPr>
          <p:nvPr/>
        </p:nvCxnSpPr>
        <p:spPr>
          <a:xfrm>
            <a:off x="11025239" y="3835296"/>
            <a:ext cx="220246" cy="864593"/>
          </a:xfrm>
          <a:prstGeom prst="line">
            <a:avLst/>
          </a:prstGeom>
          <a:noFill/>
          <a:ln w="12700" cap="flat" cmpd="sng" algn="ctr">
            <a:solidFill>
              <a:srgbClr val="00B050"/>
            </a:solidFill>
            <a:prstDash val="solid"/>
            <a:miter lim="800000"/>
          </a:ln>
          <a:effectLst/>
        </p:spPr>
      </p:cxnSp>
      <p:sp>
        <p:nvSpPr>
          <p:cNvPr id="326" name="Rectangle 325">
            <a:extLst>
              <a:ext uri="{FF2B5EF4-FFF2-40B4-BE49-F238E27FC236}">
                <a16:creationId xmlns:a16="http://schemas.microsoft.com/office/drawing/2014/main" id="{903FD827-8D78-43B4-B1B8-B4A048A49B19}"/>
              </a:ext>
            </a:extLst>
          </p:cNvPr>
          <p:cNvSpPr/>
          <p:nvPr/>
        </p:nvSpPr>
        <p:spPr>
          <a:xfrm>
            <a:off x="10412339" y="4968397"/>
            <a:ext cx="974947"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orbel" panose="020B0503020204020204"/>
                <a:ea typeface="+mn-ea"/>
                <a:cs typeface="+mn-cs"/>
              </a:rPr>
              <a:t>(NSA – Opt. 3x)</a:t>
            </a:r>
          </a:p>
        </p:txBody>
      </p:sp>
      <p:cxnSp>
        <p:nvCxnSpPr>
          <p:cNvPr id="327" name="Straight Connector 326">
            <a:extLst>
              <a:ext uri="{FF2B5EF4-FFF2-40B4-BE49-F238E27FC236}">
                <a16:creationId xmlns:a16="http://schemas.microsoft.com/office/drawing/2014/main" id="{EE75F3FE-A2F6-46D9-A492-E7D2DF82BCF5}"/>
              </a:ext>
            </a:extLst>
          </p:cNvPr>
          <p:cNvCxnSpPr>
            <a:cxnSpLocks/>
          </p:cNvCxnSpPr>
          <p:nvPr/>
        </p:nvCxnSpPr>
        <p:spPr bwMode="auto">
          <a:xfrm>
            <a:off x="10680218" y="4804940"/>
            <a:ext cx="446142" cy="0"/>
          </a:xfrm>
          <a:prstGeom prst="line">
            <a:avLst/>
          </a:prstGeom>
          <a:solidFill>
            <a:schemeClr val="accent1"/>
          </a:solidFill>
          <a:ln w="12700" cap="flat" cmpd="sng" algn="ctr">
            <a:solidFill>
              <a:srgbClr val="FF0000"/>
            </a:solidFill>
            <a:prstDash val="dash"/>
            <a:round/>
            <a:headEnd type="none" w="med" len="med"/>
            <a:tailEnd type="none"/>
          </a:ln>
          <a:effectLst/>
        </p:spPr>
      </p:cxnSp>
      <p:cxnSp>
        <p:nvCxnSpPr>
          <p:cNvPr id="328" name="Straight Connector 327">
            <a:extLst>
              <a:ext uri="{FF2B5EF4-FFF2-40B4-BE49-F238E27FC236}">
                <a16:creationId xmlns:a16="http://schemas.microsoft.com/office/drawing/2014/main" id="{B33F4A41-152A-4BE3-8546-44CB283B8EFF}"/>
              </a:ext>
            </a:extLst>
          </p:cNvPr>
          <p:cNvCxnSpPr>
            <a:cxnSpLocks/>
          </p:cNvCxnSpPr>
          <p:nvPr/>
        </p:nvCxnSpPr>
        <p:spPr bwMode="auto">
          <a:xfrm>
            <a:off x="10726288" y="4861643"/>
            <a:ext cx="446142" cy="0"/>
          </a:xfrm>
          <a:prstGeom prst="line">
            <a:avLst/>
          </a:prstGeom>
          <a:solidFill>
            <a:schemeClr val="accent1"/>
          </a:solidFill>
          <a:ln w="12700" cap="flat" cmpd="sng" algn="ctr">
            <a:solidFill>
              <a:srgbClr val="00B050"/>
            </a:solidFill>
            <a:prstDash val="solid"/>
            <a:round/>
            <a:headEnd type="none" w="med" len="med"/>
            <a:tailEnd type="none"/>
          </a:ln>
          <a:effectLst/>
        </p:spPr>
      </p:cxnSp>
      <p:sp>
        <p:nvSpPr>
          <p:cNvPr id="329" name="Rectangle: Rounded Corners 129">
            <a:extLst>
              <a:ext uri="{FF2B5EF4-FFF2-40B4-BE49-F238E27FC236}">
                <a16:creationId xmlns:a16="http://schemas.microsoft.com/office/drawing/2014/main" id="{96113B0D-6AF4-4EF3-9315-17E059707E94}"/>
              </a:ext>
            </a:extLst>
          </p:cNvPr>
          <p:cNvSpPr/>
          <p:nvPr/>
        </p:nvSpPr>
        <p:spPr>
          <a:xfrm>
            <a:off x="11035957" y="4736568"/>
            <a:ext cx="606132" cy="214302"/>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err="1">
                <a:ln>
                  <a:noFill/>
                </a:ln>
                <a:solidFill>
                  <a:sysClr val="windowText" lastClr="000000"/>
                </a:solidFill>
                <a:effectLst/>
                <a:uLnTx/>
                <a:uFillTx/>
                <a:latin typeface="Calibri" panose="020F0502020204030204"/>
                <a:ea typeface="+mn-ea"/>
                <a:cs typeface="+mn-cs"/>
              </a:rPr>
              <a:t>eNodeB</a:t>
            </a: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30" name="Rectangle: Rounded Corners 129">
            <a:extLst>
              <a:ext uri="{FF2B5EF4-FFF2-40B4-BE49-F238E27FC236}">
                <a16:creationId xmlns:a16="http://schemas.microsoft.com/office/drawing/2014/main" id="{C92FA894-4149-432E-81B8-A19B2F72DC08}"/>
              </a:ext>
            </a:extLst>
          </p:cNvPr>
          <p:cNvSpPr/>
          <p:nvPr/>
        </p:nvSpPr>
        <p:spPr>
          <a:xfrm>
            <a:off x="10133706" y="4730169"/>
            <a:ext cx="606132" cy="214302"/>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err="1">
                <a:ln>
                  <a:noFill/>
                </a:ln>
                <a:solidFill>
                  <a:sysClr val="windowText" lastClr="000000"/>
                </a:solidFill>
                <a:effectLst/>
                <a:uLnTx/>
                <a:uFillTx/>
                <a:latin typeface="Calibri" panose="020F0502020204030204"/>
                <a:ea typeface="+mn-ea"/>
                <a:cs typeface="+mn-cs"/>
              </a:rPr>
              <a:t>gNodeB</a:t>
            </a:r>
            <a:endPar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331" name="Straight Connector 330">
            <a:extLst>
              <a:ext uri="{FF2B5EF4-FFF2-40B4-BE49-F238E27FC236}">
                <a16:creationId xmlns:a16="http://schemas.microsoft.com/office/drawing/2014/main" id="{55239774-5FC2-4A61-A6F8-F2F931E61CB3}"/>
              </a:ext>
            </a:extLst>
          </p:cNvPr>
          <p:cNvCxnSpPr>
            <a:cxnSpLocks/>
            <a:stCxn id="281" idx="2"/>
          </p:cNvCxnSpPr>
          <p:nvPr/>
        </p:nvCxnSpPr>
        <p:spPr>
          <a:xfrm flipH="1">
            <a:off x="10692749" y="3818968"/>
            <a:ext cx="313542" cy="891554"/>
          </a:xfrm>
          <a:prstGeom prst="line">
            <a:avLst/>
          </a:prstGeom>
          <a:noFill/>
          <a:ln w="12700" cap="flat" cmpd="sng" algn="ctr">
            <a:solidFill>
              <a:srgbClr val="00B050"/>
            </a:solidFill>
            <a:prstDash val="solid"/>
            <a:miter lim="800000"/>
          </a:ln>
          <a:effectLst/>
        </p:spPr>
      </p:cxnSp>
      <p:cxnSp>
        <p:nvCxnSpPr>
          <p:cNvPr id="332" name="Connector: Elbow 165">
            <a:extLst>
              <a:ext uri="{FF2B5EF4-FFF2-40B4-BE49-F238E27FC236}">
                <a16:creationId xmlns:a16="http://schemas.microsoft.com/office/drawing/2014/main" id="{BC310D79-2687-488C-9F5F-2BB477B990C4}"/>
              </a:ext>
            </a:extLst>
          </p:cNvPr>
          <p:cNvCxnSpPr>
            <a:cxnSpLocks/>
            <a:stCxn id="282" idx="1"/>
            <a:endCxn id="329" idx="3"/>
          </p:cNvCxnSpPr>
          <p:nvPr/>
        </p:nvCxnSpPr>
        <p:spPr>
          <a:xfrm>
            <a:off x="11282897" y="3029903"/>
            <a:ext cx="359192" cy="1813816"/>
          </a:xfrm>
          <a:prstGeom prst="bentConnector3">
            <a:avLst>
              <a:gd name="adj1" fmla="val 116281"/>
            </a:avLst>
          </a:prstGeom>
          <a:noFill/>
          <a:ln w="6350" cap="flat" cmpd="sng" algn="ctr">
            <a:solidFill>
              <a:srgbClr val="FF0000"/>
            </a:solidFill>
            <a:prstDash val="dash"/>
            <a:miter lim="800000"/>
          </a:ln>
          <a:effectLst/>
        </p:spPr>
      </p:cxnSp>
      <p:sp>
        <p:nvSpPr>
          <p:cNvPr id="333" name="Cloud 332">
            <a:extLst>
              <a:ext uri="{FF2B5EF4-FFF2-40B4-BE49-F238E27FC236}">
                <a16:creationId xmlns:a16="http://schemas.microsoft.com/office/drawing/2014/main" id="{028C3C4A-270E-4A52-A203-91561F01328F}"/>
              </a:ext>
            </a:extLst>
          </p:cNvPr>
          <p:cNvSpPr/>
          <p:nvPr/>
        </p:nvSpPr>
        <p:spPr>
          <a:xfrm>
            <a:off x="6034010" y="3114364"/>
            <a:ext cx="1145136" cy="638544"/>
          </a:xfrm>
          <a:prstGeom prst="cloud">
            <a:avLst/>
          </a:prstGeom>
          <a:solidFill>
            <a:srgbClr val="70AD47">
              <a:lumMod val="20000"/>
              <a:lumOff val="8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Calibri" panose="020F0502020204030204"/>
                <a:ea typeface="+mn-ea"/>
                <a:cs typeface="+mn-cs"/>
              </a:rPr>
              <a:t>Cloud Platforms</a:t>
            </a:r>
            <a:endParaRPr kumimoji="0" lang="en-GB"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4" name="Cloud 333">
            <a:extLst>
              <a:ext uri="{FF2B5EF4-FFF2-40B4-BE49-F238E27FC236}">
                <a16:creationId xmlns:a16="http://schemas.microsoft.com/office/drawing/2014/main" id="{7D3F3B1E-D7DA-444A-873F-D4E3E3807DEB}"/>
              </a:ext>
            </a:extLst>
          </p:cNvPr>
          <p:cNvSpPr/>
          <p:nvPr/>
        </p:nvSpPr>
        <p:spPr>
          <a:xfrm>
            <a:off x="4528166" y="3114364"/>
            <a:ext cx="1145136" cy="638544"/>
          </a:xfrm>
          <a:prstGeom prst="cloud">
            <a:avLst/>
          </a:prstGeom>
          <a:solidFill>
            <a:srgbClr val="70AD47">
              <a:lumMod val="20000"/>
              <a:lumOff val="8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Calibri" panose="020F0502020204030204"/>
                <a:ea typeface="+mn-ea"/>
                <a:cs typeface="+mn-cs"/>
              </a:rPr>
              <a:t>Cloud </a:t>
            </a:r>
            <a:r>
              <a:rPr kumimoji="0" lang="en-US" sz="900" b="1" i="0" u="none" strike="noStrike" kern="0" cap="none" spc="0" normalizeH="0" baseline="0" noProof="0" err="1">
                <a:ln>
                  <a:noFill/>
                </a:ln>
                <a:solidFill>
                  <a:prstClr val="black"/>
                </a:solidFill>
                <a:effectLst/>
                <a:uLnTx/>
                <a:uFillTx/>
                <a:latin typeface="Calibri" panose="020F0502020204030204"/>
                <a:ea typeface="+mn-ea"/>
                <a:cs typeface="+mn-cs"/>
              </a:rPr>
              <a:t>Platformsv</a:t>
            </a:r>
            <a:endParaRPr kumimoji="0" lang="en-GB"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5" name="TextBox 334">
            <a:extLst>
              <a:ext uri="{FF2B5EF4-FFF2-40B4-BE49-F238E27FC236}">
                <a16:creationId xmlns:a16="http://schemas.microsoft.com/office/drawing/2014/main" id="{BA2294FF-E15C-4906-B4CF-02DC9112634D}"/>
              </a:ext>
            </a:extLst>
          </p:cNvPr>
          <p:cNvSpPr txBox="1"/>
          <p:nvPr/>
        </p:nvSpPr>
        <p:spPr>
          <a:xfrm flipH="1">
            <a:off x="342695" y="3019270"/>
            <a:ext cx="4425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0000"/>
                </a:solidFill>
                <a:effectLst/>
                <a:uLnTx/>
                <a:uFillTx/>
                <a:latin typeface="Calibri" panose="020F0502020204030204"/>
                <a:ea typeface="+mn-ea"/>
                <a:cs typeface="+mn-cs"/>
              </a:rPr>
              <a:t>S1-C </a:t>
            </a:r>
            <a:endParaRPr kumimoji="0" lang="tr-TR" sz="9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F0CA32B-F424-4221-8277-1E59D37444C6}"/>
              </a:ext>
            </a:extLst>
          </p:cNvPr>
          <p:cNvSpPr/>
          <p:nvPr/>
        </p:nvSpPr>
        <p:spPr>
          <a:xfrm>
            <a:off x="4807739" y="2810264"/>
            <a:ext cx="269772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rbel" panose="020B0503020204020204"/>
                <a:ea typeface="+mn-ea"/>
                <a:cs typeface="+mn-cs"/>
              </a:rPr>
              <a:t>10Gbps Ethernet DWDM </a:t>
            </a:r>
          </a:p>
        </p:txBody>
      </p:sp>
      <p:sp>
        <p:nvSpPr>
          <p:cNvPr id="129" name="Oval 128">
            <a:extLst>
              <a:ext uri="{FF2B5EF4-FFF2-40B4-BE49-F238E27FC236}">
                <a16:creationId xmlns:a16="http://schemas.microsoft.com/office/drawing/2014/main" id="{89F369EF-6B10-4A94-85C0-C9E925FF7D81}"/>
              </a:ext>
            </a:extLst>
          </p:cNvPr>
          <p:cNvSpPr/>
          <p:nvPr/>
        </p:nvSpPr>
        <p:spPr>
          <a:xfrm>
            <a:off x="856974" y="5226766"/>
            <a:ext cx="884050" cy="345848"/>
          </a:xfrm>
          <a:prstGeom prst="ellipse">
            <a:avLst/>
          </a:prstGeom>
          <a:noFill/>
          <a:ln w="12700" cap="flat" cmpd="sng" algn="ctr">
            <a:solidFill>
              <a:srgbClr val="ED7D31">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alibri" panose="020F0502020204030204"/>
                <a:ea typeface="+mn-ea"/>
                <a:cs typeface="+mn-cs"/>
              </a:rPr>
              <a:t>Sensors Devices</a:t>
            </a:r>
          </a:p>
        </p:txBody>
      </p:sp>
      <p:sp>
        <p:nvSpPr>
          <p:cNvPr id="2" name="Rectangle 1">
            <a:extLst>
              <a:ext uri="{FF2B5EF4-FFF2-40B4-BE49-F238E27FC236}">
                <a16:creationId xmlns:a16="http://schemas.microsoft.com/office/drawing/2014/main" id="{7CB925F8-F71E-41F6-BD90-8C791786DFB3}"/>
              </a:ext>
            </a:extLst>
          </p:cNvPr>
          <p:cNvSpPr/>
          <p:nvPr/>
        </p:nvSpPr>
        <p:spPr>
          <a:xfrm>
            <a:off x="822892" y="1402605"/>
            <a:ext cx="1143262" cy="261610"/>
          </a:xfrm>
          <a:prstGeom prst="rect">
            <a:avLst/>
          </a:prstGeom>
        </p:spPr>
        <p:txBody>
          <a:bodyPr wrap="none">
            <a:spAutoFit/>
          </a:bodyPr>
          <a:lstStyle/>
          <a:p>
            <a:r>
              <a:rPr lang="en-US" sz="1100" dirty="0"/>
              <a:t>MCCMNC 20201</a:t>
            </a:r>
          </a:p>
        </p:txBody>
      </p:sp>
      <p:sp>
        <p:nvSpPr>
          <p:cNvPr id="6" name="Rectangle 5">
            <a:extLst>
              <a:ext uri="{FF2B5EF4-FFF2-40B4-BE49-F238E27FC236}">
                <a16:creationId xmlns:a16="http://schemas.microsoft.com/office/drawing/2014/main" id="{CFC8901C-F635-4489-8B75-BC00587E7F9A}"/>
              </a:ext>
            </a:extLst>
          </p:cNvPr>
          <p:cNvSpPr/>
          <p:nvPr/>
        </p:nvSpPr>
        <p:spPr>
          <a:xfrm>
            <a:off x="10109494" y="1400021"/>
            <a:ext cx="1144865" cy="261610"/>
          </a:xfrm>
          <a:prstGeom prst="rect">
            <a:avLst/>
          </a:prstGeom>
        </p:spPr>
        <p:txBody>
          <a:bodyPr wrap="none">
            <a:spAutoFit/>
          </a:bodyPr>
          <a:lstStyle/>
          <a:p>
            <a:r>
              <a:rPr lang="en-US" sz="1050" dirty="0"/>
              <a:t>MCCMNC </a:t>
            </a:r>
            <a:r>
              <a:rPr lang="en-US" sz="1100" dirty="0"/>
              <a:t>28601</a:t>
            </a:r>
            <a:endParaRPr lang="en-US" sz="1050" dirty="0"/>
          </a:p>
        </p:txBody>
      </p:sp>
      <p:sp>
        <p:nvSpPr>
          <p:cNvPr id="130" name="Text Placeholder 7">
            <a:extLst>
              <a:ext uri="{FF2B5EF4-FFF2-40B4-BE49-F238E27FC236}">
                <a16:creationId xmlns:a16="http://schemas.microsoft.com/office/drawing/2014/main" id="{0671EBA9-8351-40A4-9A45-C4A2C0184611}"/>
              </a:ext>
            </a:extLst>
          </p:cNvPr>
          <p:cNvSpPr>
            <a:spLocks noGrp="1"/>
          </p:cNvSpPr>
          <p:nvPr>
            <p:ph type="body" sz="quarter" idx="10"/>
          </p:nvPr>
        </p:nvSpPr>
        <p:spPr>
          <a:xfrm>
            <a:off x="3892937" y="6450437"/>
            <a:ext cx="4403725" cy="231775"/>
          </a:xfrm>
        </p:spPr>
        <p:txBody>
          <a:body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313529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518AD-6E80-0B49-9231-A8EA7079EB5F}"/>
              </a:ext>
            </a:extLst>
          </p:cNvPr>
          <p:cNvSpPr>
            <a:spLocks noGrp="1"/>
          </p:cNvSpPr>
          <p:nvPr>
            <p:ph type="title"/>
          </p:nvPr>
        </p:nvSpPr>
        <p:spPr/>
        <p:txBody>
          <a:bodyPr/>
          <a:lstStyle/>
          <a:p>
            <a:r>
              <a:rPr lang="en-US" dirty="0"/>
              <a:t>GR – TR Cross Border Corridor </a:t>
            </a:r>
            <a:br>
              <a:rPr lang="en-US" b="0" i="1" dirty="0"/>
            </a:br>
            <a:r>
              <a:rPr lang="en-US" dirty="0"/>
              <a:t>5G RAN DEPLOYMENT </a:t>
            </a:r>
          </a:p>
        </p:txBody>
      </p:sp>
    </p:spTree>
    <p:extLst>
      <p:ext uri="{BB962C8B-B14F-4D97-AF65-F5344CB8AC3E}">
        <p14:creationId xmlns:p14="http://schemas.microsoft.com/office/powerpoint/2010/main" val="284643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1AD1A62-36E9-414C-9C86-CF3ABD4EB995}"/>
              </a:ext>
            </a:extLst>
          </p:cNvPr>
          <p:cNvSpPr/>
          <p:nvPr/>
        </p:nvSpPr>
        <p:spPr>
          <a:xfrm>
            <a:off x="7284720" y="1397548"/>
            <a:ext cx="4102042" cy="4449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060F7C-77A9-4BDE-A183-BF1A7BEE07DD}"/>
              </a:ext>
            </a:extLst>
          </p:cNvPr>
          <p:cNvSpPr>
            <a:spLocks noGrp="1"/>
          </p:cNvSpPr>
          <p:nvPr>
            <p:ph type="title"/>
          </p:nvPr>
        </p:nvSpPr>
        <p:spPr/>
        <p:txBody>
          <a:bodyPr/>
          <a:lstStyle/>
          <a:p>
            <a:r>
              <a:rPr lang="en-US"/>
              <a:t>RAN ARCHITECTURE</a:t>
            </a:r>
          </a:p>
        </p:txBody>
      </p:sp>
      <p:sp>
        <p:nvSpPr>
          <p:cNvPr id="7" name="Content Placeholder 6">
            <a:extLst>
              <a:ext uri="{FF2B5EF4-FFF2-40B4-BE49-F238E27FC236}">
                <a16:creationId xmlns:a16="http://schemas.microsoft.com/office/drawing/2014/main" id="{B9E27776-7CEA-40B5-ADE6-7F07BD30076E}"/>
              </a:ext>
            </a:extLst>
          </p:cNvPr>
          <p:cNvSpPr>
            <a:spLocks noGrp="1"/>
          </p:cNvSpPr>
          <p:nvPr>
            <p:ph sz="half" idx="2"/>
          </p:nvPr>
        </p:nvSpPr>
        <p:spPr>
          <a:xfrm>
            <a:off x="377259" y="2226231"/>
            <a:ext cx="6276359" cy="3388022"/>
          </a:xfrm>
        </p:spPr>
        <p:txBody>
          <a:bodyPr>
            <a:normAutofit/>
          </a:bodyPr>
          <a:lstStyle/>
          <a:p>
            <a:pPr marL="342900">
              <a:spcBef>
                <a:spcPts val="800"/>
              </a:spcBef>
            </a:pPr>
            <a:r>
              <a:rPr lang="en-US" sz="1800" dirty="0"/>
              <a:t>Network architecture compliant to 3GPP R15 NSA, EN –DC, Option 3x</a:t>
            </a:r>
          </a:p>
          <a:p>
            <a:pPr marL="342900">
              <a:spcBef>
                <a:spcPts val="800"/>
              </a:spcBef>
            </a:pPr>
            <a:r>
              <a:rPr lang="en-US" sz="1800" dirty="0"/>
              <a:t>Overlay </a:t>
            </a:r>
            <a:r>
              <a:rPr lang="en-US" sz="1800" dirty="0" err="1"/>
              <a:t>eNB</a:t>
            </a:r>
            <a:r>
              <a:rPr lang="en-US" sz="1800" dirty="0"/>
              <a:t>/</a:t>
            </a:r>
            <a:r>
              <a:rPr lang="en-US" sz="1800" dirty="0" err="1"/>
              <a:t>gNB</a:t>
            </a:r>
            <a:r>
              <a:rPr lang="en-US" sz="1800" dirty="0"/>
              <a:t> for private V2X access</a:t>
            </a:r>
          </a:p>
          <a:p>
            <a:pPr marL="342900">
              <a:spcBef>
                <a:spcPts val="800"/>
              </a:spcBef>
            </a:pPr>
            <a:r>
              <a:rPr lang="en-US" sz="1800" dirty="0"/>
              <a:t>Anchoring of control plane traffic from or to the MME (S1-C) on </a:t>
            </a:r>
            <a:r>
              <a:rPr lang="en-US" sz="1800" dirty="0" err="1"/>
              <a:t>eNB</a:t>
            </a:r>
            <a:endParaRPr lang="en-US" sz="1800" dirty="0"/>
          </a:p>
          <a:p>
            <a:pPr marL="342900">
              <a:spcBef>
                <a:spcPts val="800"/>
              </a:spcBef>
            </a:pPr>
            <a:r>
              <a:rPr lang="en-US" sz="1800" dirty="0"/>
              <a:t>Termination of user plane traffic from or to the SGW (S1-U) on </a:t>
            </a:r>
            <a:r>
              <a:rPr lang="en-US" sz="1800" dirty="0" err="1"/>
              <a:t>eNB</a:t>
            </a:r>
            <a:r>
              <a:rPr lang="en-US" sz="1800" dirty="0"/>
              <a:t> &amp; </a:t>
            </a:r>
            <a:r>
              <a:rPr lang="en-US" sz="1800" dirty="0" err="1"/>
              <a:t>gNB</a:t>
            </a:r>
            <a:endParaRPr lang="en-US" sz="1800" dirty="0"/>
          </a:p>
          <a:p>
            <a:pPr marL="0" indent="0">
              <a:buNone/>
            </a:pPr>
            <a:endParaRPr lang="en-US" sz="2000" dirty="0"/>
          </a:p>
        </p:txBody>
      </p:sp>
      <p:cxnSp>
        <p:nvCxnSpPr>
          <p:cNvPr id="11" name="Straight Connector 32">
            <a:extLst>
              <a:ext uri="{FF2B5EF4-FFF2-40B4-BE49-F238E27FC236}">
                <a16:creationId xmlns:a16="http://schemas.microsoft.com/office/drawing/2014/main" id="{D13716FB-A13C-4477-A40B-86C7C08EBE1B}"/>
              </a:ext>
            </a:extLst>
          </p:cNvPr>
          <p:cNvCxnSpPr>
            <a:cxnSpLocks noChangeShapeType="1"/>
            <a:stCxn id="14" idx="7"/>
          </p:cNvCxnSpPr>
          <p:nvPr/>
        </p:nvCxnSpPr>
        <p:spPr bwMode="auto">
          <a:xfrm flipH="1" flipV="1">
            <a:off x="9154936" y="2727182"/>
            <a:ext cx="991941" cy="1378182"/>
          </a:xfrm>
          <a:prstGeom prst="line">
            <a:avLst/>
          </a:prstGeom>
          <a:noFill/>
          <a:ln w="12700">
            <a:solidFill>
              <a:schemeClr val="accent5"/>
            </a:solidFill>
            <a:round/>
            <a:headEnd/>
            <a:tailEnd/>
          </a:ln>
          <a:extLst>
            <a:ext uri="{909E8E84-426E-40DD-AFC4-6F175D3DCCD1}">
              <a14:hiddenFill xmlns:a14="http://schemas.microsoft.com/office/drawing/2010/main">
                <a:noFill/>
              </a14:hiddenFill>
            </a:ext>
          </a:extLst>
        </p:spPr>
      </p:cxnSp>
      <p:cxnSp>
        <p:nvCxnSpPr>
          <p:cNvPr id="12" name="Straight Connector 32">
            <a:extLst>
              <a:ext uri="{FF2B5EF4-FFF2-40B4-BE49-F238E27FC236}">
                <a16:creationId xmlns:a16="http://schemas.microsoft.com/office/drawing/2014/main" id="{FFFFFA1C-3CC9-4651-9838-FDE30E70D468}"/>
              </a:ext>
            </a:extLst>
          </p:cNvPr>
          <p:cNvCxnSpPr>
            <a:cxnSpLocks noChangeShapeType="1"/>
          </p:cNvCxnSpPr>
          <p:nvPr/>
        </p:nvCxnSpPr>
        <p:spPr bwMode="auto">
          <a:xfrm flipV="1">
            <a:off x="8598991" y="2727182"/>
            <a:ext cx="555945" cy="1325504"/>
          </a:xfrm>
          <a:prstGeom prst="line">
            <a:avLst/>
          </a:prstGeom>
          <a:noFill/>
          <a:ln w="12700">
            <a:solidFill>
              <a:schemeClr val="bg2">
                <a:lumMod val="90000"/>
              </a:schemeClr>
            </a:solidFill>
            <a:round/>
            <a:headEnd/>
            <a:tailEnd/>
          </a:ln>
          <a:extLst>
            <a:ext uri="{909E8E84-426E-40DD-AFC4-6F175D3DCCD1}">
              <a14:hiddenFill xmlns:a14="http://schemas.microsoft.com/office/drawing/2010/main">
                <a:noFill/>
              </a14:hiddenFill>
            </a:ext>
          </a:extLst>
        </p:spPr>
      </p:cxnSp>
      <p:cxnSp>
        <p:nvCxnSpPr>
          <p:cNvPr id="13" name="Straight Connector 32">
            <a:extLst>
              <a:ext uri="{FF2B5EF4-FFF2-40B4-BE49-F238E27FC236}">
                <a16:creationId xmlns:a16="http://schemas.microsoft.com/office/drawing/2014/main" id="{A409E5C6-DAFD-4E33-8F97-58D949C0DA19}"/>
              </a:ext>
            </a:extLst>
          </p:cNvPr>
          <p:cNvCxnSpPr>
            <a:cxnSpLocks noChangeShapeType="1"/>
            <a:stCxn id="16" idx="2"/>
          </p:cNvCxnSpPr>
          <p:nvPr/>
        </p:nvCxnSpPr>
        <p:spPr bwMode="auto">
          <a:xfrm flipV="1">
            <a:off x="9152680" y="2727182"/>
            <a:ext cx="2256" cy="1502200"/>
          </a:xfrm>
          <a:prstGeom prst="line">
            <a:avLst/>
          </a:prstGeom>
          <a:noFill/>
          <a:ln w="12700">
            <a:solidFill>
              <a:schemeClr val="bg2">
                <a:lumMod val="90000"/>
              </a:schemeClr>
            </a:solidFill>
            <a:round/>
            <a:headEnd/>
            <a:tailEnd/>
          </a:ln>
          <a:extLst>
            <a:ext uri="{909E8E84-426E-40DD-AFC4-6F175D3DCCD1}">
              <a14:hiddenFill xmlns:a14="http://schemas.microsoft.com/office/drawing/2010/main">
                <a:noFill/>
              </a14:hiddenFill>
            </a:ext>
          </a:extLst>
        </p:spPr>
      </p:cxnSp>
      <p:sp>
        <p:nvSpPr>
          <p:cNvPr id="14" name="Oval 20">
            <a:extLst>
              <a:ext uri="{FF2B5EF4-FFF2-40B4-BE49-F238E27FC236}">
                <a16:creationId xmlns:a16="http://schemas.microsoft.com/office/drawing/2014/main" id="{E6363D31-A54A-4827-83FA-C05E6C065281}"/>
              </a:ext>
            </a:extLst>
          </p:cNvPr>
          <p:cNvSpPr>
            <a:spLocks noChangeArrowheads="1"/>
          </p:cNvSpPr>
          <p:nvPr/>
        </p:nvSpPr>
        <p:spPr bwMode="auto">
          <a:xfrm>
            <a:off x="9252757" y="4052685"/>
            <a:ext cx="1047527" cy="359712"/>
          </a:xfrm>
          <a:prstGeom prst="ellipse">
            <a:avLst/>
          </a:prstGeom>
          <a:solidFill>
            <a:schemeClr val="accent5"/>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0" cap="none" spc="0" normalizeH="0" baseline="0" noProof="0">
              <a:ln>
                <a:noFill/>
              </a:ln>
              <a:solidFill>
                <a:srgbClr val="58585A">
                  <a:lumMod val="50000"/>
                </a:srgbClr>
              </a:solidFill>
              <a:effectLst/>
              <a:uLnTx/>
              <a:uFillTx/>
              <a:latin typeface="Corbel" panose="020B0503020204020204"/>
              <a:cs typeface="Arial" charset="0"/>
            </a:endParaRPr>
          </a:p>
        </p:txBody>
      </p:sp>
      <p:sp>
        <p:nvSpPr>
          <p:cNvPr id="15" name="TextBox 37">
            <a:extLst>
              <a:ext uri="{FF2B5EF4-FFF2-40B4-BE49-F238E27FC236}">
                <a16:creationId xmlns:a16="http://schemas.microsoft.com/office/drawing/2014/main" id="{568AA28F-DAB9-4227-B167-AD71B85A87D1}"/>
              </a:ext>
            </a:extLst>
          </p:cNvPr>
          <p:cNvSpPr txBox="1">
            <a:spLocks noChangeArrowheads="1"/>
          </p:cNvSpPr>
          <p:nvPr/>
        </p:nvSpPr>
        <p:spPr bwMode="auto">
          <a:xfrm>
            <a:off x="7766865" y="4488443"/>
            <a:ext cx="128308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lr>
                <a:srgbClr val="00A9D4"/>
              </a:buClr>
              <a:buFont typeface="Arial" charset="0"/>
              <a:buChar char="›"/>
              <a:defRPr sz="2000">
                <a:solidFill>
                  <a:schemeClr val="tx1"/>
                </a:solidFill>
                <a:latin typeface="Arial" charset="0"/>
              </a:defRPr>
            </a:lvl1pPr>
            <a:lvl2pPr marL="742950" indent="-285750" eaLnBrk="0" hangingPunct="0">
              <a:spcBef>
                <a:spcPct val="20000"/>
              </a:spcBef>
              <a:buClr>
                <a:schemeClr val="tx1"/>
              </a:buClr>
              <a:buFont typeface="Ericsson Capital TT" charset="0"/>
              <a:buChar char="–"/>
              <a:defRPr>
                <a:solidFill>
                  <a:schemeClr val="tx1"/>
                </a:solidFill>
                <a:latin typeface="Arial" charset="0"/>
              </a:defRPr>
            </a:lvl2pPr>
            <a:lvl3pPr marL="1143000" indent="-228600" eaLnBrk="0" hangingPunct="0">
              <a:spcBef>
                <a:spcPct val="20000"/>
              </a:spcBef>
              <a:buClr>
                <a:srgbClr val="92CCE5"/>
              </a:buClr>
              <a:buFont typeface="Ericsson Capital TT" charset="0"/>
              <a:buChar char="›"/>
              <a:defRPr>
                <a:solidFill>
                  <a:schemeClr val="tx1"/>
                </a:solidFill>
                <a:latin typeface="Arial" charset="0"/>
              </a:defRPr>
            </a:lvl3pPr>
            <a:lvl4pPr marL="1600200" indent="-228600" eaLnBrk="0" hangingPunct="0">
              <a:spcBef>
                <a:spcPct val="20000"/>
              </a:spcBef>
              <a:buClr>
                <a:schemeClr val="tx1"/>
              </a:buClr>
              <a:buFont typeface="Ericsson Capital TT" charset="0"/>
              <a:buChar char="-"/>
              <a:defRPr>
                <a:solidFill>
                  <a:schemeClr val="tx1"/>
                </a:solidFill>
                <a:latin typeface="Arial" charset="0"/>
              </a:defRPr>
            </a:lvl4pPr>
            <a:lvl5pPr marL="2057400" indent="-228600" eaLnBrk="0" hangingPunct="0">
              <a:spcBef>
                <a:spcPct val="20000"/>
              </a:spcBef>
              <a:buClr>
                <a:schemeClr val="tx1"/>
              </a:buClr>
              <a:buFont typeface="Ericsson Capital TT" charset="0"/>
              <a:buChar char="›"/>
              <a:defRPr>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en-US" sz="1600" b="0" i="0" u="none" strike="noStrike" kern="0" cap="none" spc="0" normalizeH="0" baseline="0" noProof="0">
                <a:ln>
                  <a:noFill/>
                </a:ln>
                <a:solidFill>
                  <a:srgbClr val="FFFFFF"/>
                </a:solidFill>
                <a:effectLst/>
                <a:uLnTx/>
                <a:uFillTx/>
                <a:latin typeface="Corbel" panose="020B0503020204020204"/>
                <a:ea typeface="+mn-ea"/>
                <a:cs typeface="+mn-cs"/>
              </a:rPr>
              <a:t>LTE commercial MBB service</a:t>
            </a:r>
          </a:p>
        </p:txBody>
      </p:sp>
      <p:sp>
        <p:nvSpPr>
          <p:cNvPr id="16" name="Oval 74">
            <a:extLst>
              <a:ext uri="{FF2B5EF4-FFF2-40B4-BE49-F238E27FC236}">
                <a16:creationId xmlns:a16="http://schemas.microsoft.com/office/drawing/2014/main" id="{C4E39669-8AD5-4650-BB1F-3DFEED5EB37E}"/>
              </a:ext>
            </a:extLst>
          </p:cNvPr>
          <p:cNvSpPr>
            <a:spLocks noChangeArrowheads="1"/>
          </p:cNvSpPr>
          <p:nvPr/>
        </p:nvSpPr>
        <p:spPr bwMode="auto">
          <a:xfrm>
            <a:off x="9152680" y="4044438"/>
            <a:ext cx="930275" cy="369887"/>
          </a:xfrm>
          <a:prstGeom prst="ellipse">
            <a:avLst/>
          </a:prstGeom>
          <a:solidFill>
            <a:schemeClr val="bg1">
              <a:lumMod val="75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0" cap="none" spc="0" normalizeH="0" baseline="0" noProof="0">
              <a:ln>
                <a:noFill/>
              </a:ln>
              <a:solidFill>
                <a:srgbClr val="181818">
                  <a:lumMod val="50000"/>
                </a:srgbClr>
              </a:solidFill>
              <a:effectLst/>
              <a:uLnTx/>
              <a:uFillTx/>
              <a:latin typeface="Corbel" panose="020B0503020204020204"/>
              <a:cs typeface="Arial" charset="0"/>
            </a:endParaRPr>
          </a:p>
        </p:txBody>
      </p:sp>
      <p:sp>
        <p:nvSpPr>
          <p:cNvPr id="17" name="Oval 81">
            <a:extLst>
              <a:ext uri="{FF2B5EF4-FFF2-40B4-BE49-F238E27FC236}">
                <a16:creationId xmlns:a16="http://schemas.microsoft.com/office/drawing/2014/main" id="{495B995C-A3E0-4B1A-A8DA-92B8E4B23CCD}"/>
              </a:ext>
            </a:extLst>
          </p:cNvPr>
          <p:cNvSpPr>
            <a:spLocks noChangeArrowheads="1"/>
          </p:cNvSpPr>
          <p:nvPr/>
        </p:nvSpPr>
        <p:spPr bwMode="auto">
          <a:xfrm>
            <a:off x="7943270" y="4044438"/>
            <a:ext cx="930275" cy="369887"/>
          </a:xfrm>
          <a:prstGeom prst="ellipse">
            <a:avLst/>
          </a:prstGeom>
          <a:solidFill>
            <a:schemeClr val="bg1">
              <a:lumMod val="75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0" cap="none" spc="0" normalizeH="0" baseline="0" noProof="0">
              <a:ln>
                <a:noFill/>
              </a:ln>
              <a:solidFill>
                <a:srgbClr val="181818">
                  <a:lumMod val="50000"/>
                </a:srgbClr>
              </a:solidFill>
              <a:effectLst/>
              <a:uLnTx/>
              <a:uFillTx/>
              <a:latin typeface="Corbel" panose="020B0503020204020204"/>
              <a:cs typeface="Arial" charset="0"/>
            </a:endParaRPr>
          </a:p>
        </p:txBody>
      </p:sp>
      <p:sp>
        <p:nvSpPr>
          <p:cNvPr id="18" name="TextBox 17">
            <a:extLst>
              <a:ext uri="{FF2B5EF4-FFF2-40B4-BE49-F238E27FC236}">
                <a16:creationId xmlns:a16="http://schemas.microsoft.com/office/drawing/2014/main" id="{BA5A7B77-8386-4563-BA95-769F9DCCCD24}"/>
              </a:ext>
            </a:extLst>
          </p:cNvPr>
          <p:cNvSpPr txBox="1"/>
          <p:nvPr/>
        </p:nvSpPr>
        <p:spPr bwMode="auto">
          <a:xfrm>
            <a:off x="8207722" y="2811268"/>
            <a:ext cx="945903" cy="282573"/>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600" b="0" i="0" u="none" strike="noStrike" kern="1200" cap="none" spc="0" normalizeH="0" baseline="0" noProof="0">
                <a:ln>
                  <a:noFill/>
                </a:ln>
                <a:solidFill>
                  <a:srgbClr val="E7E6E6">
                    <a:lumMod val="90000"/>
                  </a:srgbClr>
                </a:solidFill>
                <a:effectLst/>
                <a:uLnTx/>
                <a:uFillTx/>
                <a:latin typeface="Corbel" panose="020B0503020204020204"/>
                <a:ea typeface="+mn-ea"/>
                <a:cs typeface="+mn-cs"/>
              </a:rPr>
              <a:t>Option 1</a:t>
            </a:r>
          </a:p>
        </p:txBody>
      </p:sp>
      <p:sp>
        <p:nvSpPr>
          <p:cNvPr id="19" name="TextBox 18">
            <a:extLst>
              <a:ext uri="{FF2B5EF4-FFF2-40B4-BE49-F238E27FC236}">
                <a16:creationId xmlns:a16="http://schemas.microsoft.com/office/drawing/2014/main" id="{2DB7CF22-3F92-4543-B6F6-0779E7D32035}"/>
              </a:ext>
            </a:extLst>
          </p:cNvPr>
          <p:cNvSpPr txBox="1"/>
          <p:nvPr/>
        </p:nvSpPr>
        <p:spPr bwMode="auto">
          <a:xfrm>
            <a:off x="9281504" y="2819697"/>
            <a:ext cx="1057440" cy="282573"/>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600" b="0" i="0" u="none" strike="noStrike" kern="1200" cap="none" spc="0" normalizeH="0" baseline="0" noProof="0">
                <a:ln>
                  <a:noFill/>
                </a:ln>
                <a:solidFill>
                  <a:srgbClr val="E7E6E6">
                    <a:lumMod val="90000"/>
                  </a:srgbClr>
                </a:solidFill>
                <a:effectLst/>
                <a:uLnTx/>
                <a:uFillTx/>
                <a:latin typeface="Corbel" panose="020B0503020204020204"/>
                <a:ea typeface="+mn-ea"/>
                <a:cs typeface="+mn-cs"/>
              </a:rPr>
              <a:t>Option 3x</a:t>
            </a:r>
          </a:p>
        </p:txBody>
      </p:sp>
      <p:sp>
        <p:nvSpPr>
          <p:cNvPr id="20" name="TextBox 40">
            <a:extLst>
              <a:ext uri="{FF2B5EF4-FFF2-40B4-BE49-F238E27FC236}">
                <a16:creationId xmlns:a16="http://schemas.microsoft.com/office/drawing/2014/main" id="{EBF86501-49A0-4434-9479-16C6C9E3EECA}"/>
              </a:ext>
            </a:extLst>
          </p:cNvPr>
          <p:cNvSpPr txBox="1">
            <a:spLocks noChangeArrowheads="1"/>
          </p:cNvSpPr>
          <p:nvPr/>
        </p:nvSpPr>
        <p:spPr bwMode="auto">
          <a:xfrm>
            <a:off x="9816652" y="4462945"/>
            <a:ext cx="1481511" cy="1323439"/>
          </a:xfrm>
          <a:prstGeom prst="rect">
            <a:avLst/>
          </a:prstGeom>
          <a:noFill/>
          <a:ln w="9525">
            <a:noFill/>
            <a:miter lim="800000"/>
            <a:headEnd/>
            <a:tailEnd/>
          </a:ln>
        </p:spPr>
        <p:txBody>
          <a:bodyPr wrap="square">
            <a:spAutoFit/>
          </a:bodyPr>
          <a:lstStyle>
            <a:lvl1pPr eaLnBrk="0" hangingPunct="0">
              <a:spcBef>
                <a:spcPct val="20000"/>
              </a:spcBef>
              <a:buClr>
                <a:srgbClr val="00A9D4"/>
              </a:buClr>
              <a:buFont typeface="Arial" charset="0"/>
              <a:buChar char="›"/>
              <a:defRPr sz="2000">
                <a:solidFill>
                  <a:schemeClr val="tx1"/>
                </a:solidFill>
                <a:latin typeface="Arial" charset="0"/>
              </a:defRPr>
            </a:lvl1pPr>
            <a:lvl2pPr marL="742950" indent="-285750" eaLnBrk="0" hangingPunct="0">
              <a:spcBef>
                <a:spcPct val="20000"/>
              </a:spcBef>
              <a:buClr>
                <a:schemeClr val="tx1"/>
              </a:buClr>
              <a:buFont typeface="Ericsson Capital TT" charset="0"/>
              <a:buChar char="–"/>
              <a:defRPr>
                <a:solidFill>
                  <a:schemeClr val="tx1"/>
                </a:solidFill>
                <a:latin typeface="Arial" charset="0"/>
              </a:defRPr>
            </a:lvl2pPr>
            <a:lvl3pPr marL="1143000" indent="-228600" eaLnBrk="0" hangingPunct="0">
              <a:spcBef>
                <a:spcPct val="20000"/>
              </a:spcBef>
              <a:buClr>
                <a:srgbClr val="92CCE5"/>
              </a:buClr>
              <a:buFont typeface="Ericsson Capital TT" charset="0"/>
              <a:buChar char="›"/>
              <a:defRPr>
                <a:solidFill>
                  <a:schemeClr val="tx1"/>
                </a:solidFill>
                <a:latin typeface="Arial" charset="0"/>
              </a:defRPr>
            </a:lvl3pPr>
            <a:lvl4pPr marL="1600200" indent="-228600" eaLnBrk="0" hangingPunct="0">
              <a:spcBef>
                <a:spcPct val="20000"/>
              </a:spcBef>
              <a:buClr>
                <a:schemeClr val="tx1"/>
              </a:buClr>
              <a:buFont typeface="Ericsson Capital TT" charset="0"/>
              <a:buChar char="-"/>
              <a:defRPr>
                <a:solidFill>
                  <a:schemeClr val="tx1"/>
                </a:solidFill>
                <a:latin typeface="Arial" charset="0"/>
              </a:defRPr>
            </a:lvl4pPr>
            <a:lvl5pPr marL="2057400" indent="-228600" eaLnBrk="0" hangingPunct="0">
              <a:spcBef>
                <a:spcPct val="20000"/>
              </a:spcBef>
              <a:buClr>
                <a:schemeClr val="tx1"/>
              </a:buClr>
              <a:buFont typeface="Ericsson Capital TT" charset="0"/>
              <a:buChar char="›"/>
              <a:defRPr>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charset="0"/>
              <a:buChar char="›"/>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en-US" sz="1600" b="0" i="0" u="none" strike="noStrike" kern="0" cap="none" spc="0" normalizeH="0" baseline="0" noProof="0">
                <a:ln>
                  <a:noFill/>
                </a:ln>
                <a:solidFill>
                  <a:srgbClr val="FFFFFF"/>
                </a:solidFill>
                <a:effectLst/>
                <a:uLnTx/>
                <a:uFillTx/>
                <a:latin typeface="Corbel" panose="020B0503020204020204"/>
                <a:ea typeface="+mn-ea"/>
                <a:cs typeface="+mn-cs"/>
              </a:rPr>
              <a:t>Overlay LTE/</a:t>
            </a:r>
            <a:r>
              <a:rPr kumimoji="0" lang="en-US" altLang="en-US" sz="1600" b="0" i="0" u="none" strike="noStrike" kern="1200" cap="none" spc="0" normalizeH="0" baseline="0" noProof="0">
                <a:ln>
                  <a:noFill/>
                </a:ln>
                <a:solidFill>
                  <a:srgbClr val="FFFFFF"/>
                </a:solidFill>
                <a:effectLst/>
                <a:uLnTx/>
                <a:uFillTx/>
                <a:latin typeface="Corbel" panose="020B0503020204020204"/>
                <a:ea typeface="+mn-ea"/>
                <a:cs typeface="+mn-cs"/>
              </a:rPr>
              <a:t>NR</a:t>
            </a:r>
            <a:br>
              <a:rPr kumimoji="0" lang="en-US" altLang="en-US" sz="1600" b="0" i="0" u="none" strike="noStrike" kern="1200" cap="none" spc="0" normalizeH="0" baseline="0" noProof="0">
                <a:ln>
                  <a:noFill/>
                </a:ln>
                <a:solidFill>
                  <a:srgbClr val="FFFFFF"/>
                </a:solidFill>
                <a:effectLst/>
                <a:uLnTx/>
                <a:uFillTx/>
                <a:latin typeface="Corbel" panose="020B0503020204020204"/>
                <a:ea typeface="+mn-ea"/>
                <a:cs typeface="+mn-cs"/>
              </a:rPr>
            </a:br>
            <a:r>
              <a:rPr kumimoji="0" lang="en-US" altLang="en-US" sz="1600" b="0" i="0" u="none" strike="noStrike" kern="1200" cap="none" spc="0" normalizeH="0" baseline="0" noProof="0">
                <a:ln>
                  <a:noFill/>
                </a:ln>
                <a:solidFill>
                  <a:srgbClr val="FFFFFF"/>
                </a:solidFill>
                <a:effectLst/>
                <a:uLnTx/>
                <a:uFillTx/>
                <a:latin typeface="Corbel" panose="020B0503020204020204"/>
                <a:ea typeface="+mn-ea"/>
                <a:cs typeface="+mn-cs"/>
              </a:rPr>
              <a:t>private access to v2x service only</a:t>
            </a:r>
            <a:endParaRPr kumimoji="0" lang="sv-SE" altLang="en-US" sz="1600" b="0" i="0" u="none" strike="noStrike" kern="0" cap="none" spc="0" normalizeH="0" baseline="0" noProof="0">
              <a:ln>
                <a:noFill/>
              </a:ln>
              <a:solidFill>
                <a:srgbClr val="FFFFFF"/>
              </a:solidFill>
              <a:effectLst/>
              <a:uLnTx/>
              <a:uFillTx/>
              <a:latin typeface="Corbel" panose="020B0503020204020204"/>
              <a:ea typeface="+mn-ea"/>
              <a:cs typeface="+mn-cs"/>
            </a:endParaRPr>
          </a:p>
        </p:txBody>
      </p:sp>
      <p:pic>
        <p:nvPicPr>
          <p:cNvPr id="23" name="Picture 22">
            <a:extLst>
              <a:ext uri="{FF2B5EF4-FFF2-40B4-BE49-F238E27FC236}">
                <a16:creationId xmlns:a16="http://schemas.microsoft.com/office/drawing/2014/main" id="{CCEC0CDD-64F9-467C-923D-A883C63C8F85}"/>
              </a:ext>
            </a:extLst>
          </p:cNvPr>
          <p:cNvPicPr>
            <a:picLocks noChangeAspect="1"/>
          </p:cNvPicPr>
          <p:nvPr/>
        </p:nvPicPr>
        <p:blipFill>
          <a:blip r:embed="rId3"/>
          <a:stretch>
            <a:fillRect/>
          </a:stretch>
        </p:blipFill>
        <p:spPr>
          <a:xfrm>
            <a:off x="8235724" y="3731839"/>
            <a:ext cx="358684" cy="462526"/>
          </a:xfrm>
          <a:prstGeom prst="rect">
            <a:avLst/>
          </a:prstGeom>
        </p:spPr>
      </p:pic>
      <p:pic>
        <p:nvPicPr>
          <p:cNvPr id="24" name="Picture 23">
            <a:extLst>
              <a:ext uri="{FF2B5EF4-FFF2-40B4-BE49-F238E27FC236}">
                <a16:creationId xmlns:a16="http://schemas.microsoft.com/office/drawing/2014/main" id="{86FA42CF-34AC-4173-86EC-1AEAB335E7AF}"/>
              </a:ext>
            </a:extLst>
          </p:cNvPr>
          <p:cNvPicPr>
            <a:picLocks noChangeAspect="1"/>
          </p:cNvPicPr>
          <p:nvPr/>
        </p:nvPicPr>
        <p:blipFill>
          <a:blip r:embed="rId3"/>
          <a:stretch>
            <a:fillRect/>
          </a:stretch>
        </p:blipFill>
        <p:spPr>
          <a:xfrm>
            <a:off x="9453596" y="3733699"/>
            <a:ext cx="358684" cy="462526"/>
          </a:xfrm>
          <a:prstGeom prst="rect">
            <a:avLst/>
          </a:prstGeom>
        </p:spPr>
      </p:pic>
      <p:sp>
        <p:nvSpPr>
          <p:cNvPr id="31" name="Rectangle 30">
            <a:extLst>
              <a:ext uri="{FF2B5EF4-FFF2-40B4-BE49-F238E27FC236}">
                <a16:creationId xmlns:a16="http://schemas.microsoft.com/office/drawing/2014/main" id="{B2399B4E-7227-4FDE-AA64-789936DFAAC4}"/>
              </a:ext>
            </a:extLst>
          </p:cNvPr>
          <p:cNvSpPr/>
          <p:nvPr/>
        </p:nvSpPr>
        <p:spPr>
          <a:xfrm>
            <a:off x="8209342" y="4154219"/>
            <a:ext cx="452368"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orbel" panose="020B0503020204020204"/>
                <a:ea typeface="+mn-ea"/>
                <a:cs typeface="+mn-cs"/>
              </a:rPr>
              <a:t>eNB </a:t>
            </a:r>
          </a:p>
        </p:txBody>
      </p:sp>
      <p:sp>
        <p:nvSpPr>
          <p:cNvPr id="32" name="Rectangle 31">
            <a:extLst>
              <a:ext uri="{FF2B5EF4-FFF2-40B4-BE49-F238E27FC236}">
                <a16:creationId xmlns:a16="http://schemas.microsoft.com/office/drawing/2014/main" id="{648B8889-169D-48DA-94E4-3D8B70ED8479}"/>
              </a:ext>
            </a:extLst>
          </p:cNvPr>
          <p:cNvSpPr/>
          <p:nvPr/>
        </p:nvSpPr>
        <p:spPr>
          <a:xfrm>
            <a:off x="9307931" y="4172686"/>
            <a:ext cx="73449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orbel" panose="020B0503020204020204"/>
                <a:ea typeface="+mn-ea"/>
                <a:cs typeface="+mn-cs"/>
              </a:rPr>
              <a:t>eNB/gNB </a:t>
            </a:r>
          </a:p>
        </p:txBody>
      </p:sp>
      <p:sp>
        <p:nvSpPr>
          <p:cNvPr id="39" name="Cloud 38">
            <a:extLst>
              <a:ext uri="{FF2B5EF4-FFF2-40B4-BE49-F238E27FC236}">
                <a16:creationId xmlns:a16="http://schemas.microsoft.com/office/drawing/2014/main" id="{8F575BBB-C2C0-40A0-9652-CF996BFE0FBD}"/>
              </a:ext>
            </a:extLst>
          </p:cNvPr>
          <p:cNvSpPr/>
          <p:nvPr/>
        </p:nvSpPr>
        <p:spPr>
          <a:xfrm>
            <a:off x="8235646" y="1712459"/>
            <a:ext cx="1911153" cy="1012555"/>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0" name="Rectangle 39">
            <a:extLst>
              <a:ext uri="{FF2B5EF4-FFF2-40B4-BE49-F238E27FC236}">
                <a16:creationId xmlns:a16="http://schemas.microsoft.com/office/drawing/2014/main" id="{00AB7E50-C4C8-485C-A502-CA1B962BD2C7}"/>
              </a:ext>
            </a:extLst>
          </p:cNvPr>
          <p:cNvSpPr/>
          <p:nvPr/>
        </p:nvSpPr>
        <p:spPr>
          <a:xfrm>
            <a:off x="8661710" y="2039392"/>
            <a:ext cx="9044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rbel" panose="020B0503020204020204"/>
                <a:ea typeface="+mn-ea"/>
                <a:cs typeface="+mn-cs"/>
              </a:rPr>
              <a:t>5G EPC</a:t>
            </a:r>
          </a:p>
        </p:txBody>
      </p:sp>
      <p:sp>
        <p:nvSpPr>
          <p:cNvPr id="26" name="Text Placeholder 7">
            <a:extLst>
              <a:ext uri="{FF2B5EF4-FFF2-40B4-BE49-F238E27FC236}">
                <a16:creationId xmlns:a16="http://schemas.microsoft.com/office/drawing/2014/main" id="{4A646AA6-981C-4256-BA98-CCF942497F72}"/>
              </a:ext>
            </a:extLst>
          </p:cNvPr>
          <p:cNvSpPr txBox="1">
            <a:spLocks/>
          </p:cNvSpPr>
          <p:nvPr/>
        </p:nvSpPr>
        <p:spPr>
          <a:xfrm>
            <a:off x="3892937" y="6450437"/>
            <a:ext cx="4403725" cy="231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SzPct val="65000"/>
              <a:buFontTx/>
              <a:buNone/>
              <a:defRPr sz="11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SzPct val="60000"/>
              <a:buFontTx/>
              <a:buNone/>
              <a:defRPr sz="1100"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1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GR-TR Webinar, June  29</a:t>
            </a:r>
            <a:r>
              <a:rPr lang="en-US" i="1" baseline="30000" dirty="0"/>
              <a:t>th </a:t>
            </a:r>
            <a:r>
              <a:rPr lang="en-US" i="1" dirty="0"/>
              <a:t> 2020</a:t>
            </a:r>
            <a:endParaRPr lang="en-US" dirty="0"/>
          </a:p>
        </p:txBody>
      </p:sp>
    </p:spTree>
    <p:extLst>
      <p:ext uri="{BB962C8B-B14F-4D97-AF65-F5344CB8AC3E}">
        <p14:creationId xmlns:p14="http://schemas.microsoft.com/office/powerpoint/2010/main" val="1354090606"/>
      </p:ext>
    </p:extLst>
  </p:cSld>
  <p:clrMapOvr>
    <a:masterClrMapping/>
  </p:clrMapOvr>
</p:sld>
</file>

<file path=ppt/theme/theme1.xml><?xml version="1.0" encoding="utf-8"?>
<a:theme xmlns:a="http://schemas.openxmlformats.org/drawingml/2006/main" name="1_ERT 035-18 PPT 5G MOBIX template_v3">
  <a:themeElements>
    <a:clrScheme name="Custom 3">
      <a:dk1>
        <a:srgbClr val="000000"/>
      </a:dk1>
      <a:lt1>
        <a:srgbClr val="FFFFFF"/>
      </a:lt1>
      <a:dk2>
        <a:srgbClr val="5C8E93"/>
      </a:dk2>
      <a:lt2>
        <a:srgbClr val="E7E6E6"/>
      </a:lt2>
      <a:accent1>
        <a:srgbClr val="5C8E93"/>
      </a:accent1>
      <a:accent2>
        <a:srgbClr val="BFD12A"/>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ERT 035-18 PPT 5G MOBIX template" id="{D3B95214-0171-464D-A437-4B4A0B2505C0}" vid="{860A041F-29A4-3648-848E-4CAA97262A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D84C5EFE20B04B90650AB1330DA631" ma:contentTypeVersion="12" ma:contentTypeDescription="Create a new document." ma:contentTypeScope="" ma:versionID="7065c4e583d9b1bedf3b0858e82f5701">
  <xsd:schema xmlns:xsd="http://www.w3.org/2001/XMLSchema" xmlns:xs="http://www.w3.org/2001/XMLSchema" xmlns:p="http://schemas.microsoft.com/office/2006/metadata/properties" xmlns:ns2="29f398b2-3649-4491-8b66-137d732d0bbe" xmlns:ns3="f60e9adf-c4b7-4cb6-b2c7-3260adc064e5" targetNamespace="http://schemas.microsoft.com/office/2006/metadata/properties" ma:root="true" ma:fieldsID="1a931a920ee7d933b8982d7089e48c12" ns2:_="" ns3:_="">
    <xsd:import namespace="29f398b2-3649-4491-8b66-137d732d0bbe"/>
    <xsd:import namespace="f60e9adf-c4b7-4cb6-b2c7-3260adc064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398b2-3649-4491-8b66-137d732d0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e9adf-c4b7-4cb6-b2c7-3260adc064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52133C-071D-4C4A-BAE9-B490206ECD63}"/>
</file>

<file path=customXml/itemProps2.xml><?xml version="1.0" encoding="utf-8"?>
<ds:datastoreItem xmlns:ds="http://schemas.openxmlformats.org/officeDocument/2006/customXml" ds:itemID="{2F87AEFF-EBA9-4863-8DCF-9EE503BE3BF7}">
  <ds:schemaRefs>
    <ds:schemaRef ds:uri="http://schemas.microsoft.com/sharepoint/v3/contenttype/forms"/>
  </ds:schemaRefs>
</ds:datastoreItem>
</file>

<file path=customXml/itemProps3.xml><?xml version="1.0" encoding="utf-8"?>
<ds:datastoreItem xmlns:ds="http://schemas.openxmlformats.org/officeDocument/2006/customXml" ds:itemID="{A5268C81-FF42-4098-9C50-8777D1BFBB60}">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29f398b2-3649-4491-8b66-137d732d0bb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5G-MOBIX PPT template</Template>
  <TotalTime>3157</TotalTime>
  <Words>1096</Words>
  <Application>Microsoft Office PowerPoint</Application>
  <PresentationFormat>Widescreen</PresentationFormat>
  <Paragraphs>191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1_ERT 035-18 PPT 5G MOBIX template_v3</vt:lpstr>
      <vt:lpstr>5G-MOBIX 3rd Webinar</vt:lpstr>
      <vt:lpstr>Layout GR – TR Cross Border Corridor  </vt:lpstr>
      <vt:lpstr>GR – TR Cross Border Corridor  Framework</vt:lpstr>
      <vt:lpstr>GR – TR Cross Border Corridor Framework</vt:lpstr>
      <vt:lpstr>GR – TR Cross Border Corridor  5G Network Architecture</vt:lpstr>
      <vt:lpstr>GR – TR Cross Border Corridor Architectural Choices </vt:lpstr>
      <vt:lpstr>Network Overview GR-TR CBC E2E Architecture </vt:lpstr>
      <vt:lpstr>GR – TR Cross Border Corridor  5G RAN DEPLOYMENT </vt:lpstr>
      <vt:lpstr>RAN ARCHITECTURE</vt:lpstr>
      <vt:lpstr>GR LTE and NR Air Interface Characteristics  </vt:lpstr>
      <vt:lpstr>TR LTE and NR Air Interface Characteristics</vt:lpstr>
      <vt:lpstr>Cross-border Trial Location Site 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template of a Power Point presentation</dc:title>
  <dc:creator>JUAN FRANCISCO ESTEBAN RIVAS</dc:creator>
  <cp:lastModifiedBy>Ioannis Masmanidis</cp:lastModifiedBy>
  <cp:revision>146</cp:revision>
  <dcterms:created xsi:type="dcterms:W3CDTF">2020-05-12T10:36:53Z</dcterms:created>
  <dcterms:modified xsi:type="dcterms:W3CDTF">2020-06-29T05:51:36Z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0x0101005FD84C5EFE20B04B90650AB1330DA631</vt:lpwstr>
  </property>
</Properties>
</file>