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74" r:id="rId6"/>
    <p:sldId id="5653" r:id="rId7"/>
    <p:sldId id="5665" r:id="rId8"/>
    <p:sldId id="5666" r:id="rId9"/>
    <p:sldId id="5635" r:id="rId10"/>
    <p:sldId id="5637" r:id="rId11"/>
    <p:sldId id="5650" r:id="rId12"/>
    <p:sldId id="5659" r:id="rId13"/>
    <p:sldId id="5654" r:id="rId14"/>
    <p:sldId id="268" r:id="rId15"/>
    <p:sldId id="276" r:id="rId16"/>
    <p:sldId id="270" r:id="rId17"/>
    <p:sldId id="269" r:id="rId18"/>
    <p:sldId id="281" r:id="rId19"/>
    <p:sldId id="280" r:id="rId20"/>
    <p:sldId id="5664" r:id="rId21"/>
    <p:sldId id="5661" r:id="rId22"/>
    <p:sldId id="266" r:id="rId23"/>
    <p:sldId id="5662" r:id="rId24"/>
    <p:sldId id="5663" r:id="rId25"/>
    <p:sldId id="259" r:id="rId26"/>
    <p:sldId id="267" r:id="rId27"/>
    <p:sldId id="56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2CA71-2F1B-8F44-8DF4-F37E11A08798}" v="15" dt="2020-05-19T17:25:05.904"/>
    <p1510:client id="{3DB5DE45-CE39-848A-C365-B3C8CC49FFF5}" v="53" dt="2020-05-19T12:37:11.110"/>
    <p1510:client id="{B12F5AD1-A42F-5B3F-BDA2-6C5E9E9522A5}" v="57" dt="2020-05-19T15:12:05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50" autoAdjust="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>
        <p:guide orient="horz" pos="4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07922-C004-4B0F-A373-89E19F5F6FA7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F22A2-9A43-428D-9341-2084F0A1EE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04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F22A2-9A43-428D-9341-2084F0A1EE4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997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F22A2-9A43-428D-9341-2084F0A1EE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0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F22A2-9A43-428D-9341-2084F0A1EE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12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F22A2-9A43-428D-9341-2084F0A1EE4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20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F22A2-9A43-428D-9341-2084F0A1EE4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86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3EED-568C-C344-B97A-95EA8152B1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4000" y="871896"/>
            <a:ext cx="9144000" cy="1235510"/>
          </a:xfrm>
        </p:spPr>
        <p:txBody>
          <a:bodyPr lIns="0" tIns="0" rIns="0" bIns="0" anchor="t" anchorCtr="0">
            <a:norm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in one or 2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DDDBD-4A45-4A43-89DB-0491AADD3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2714256"/>
            <a:ext cx="9144000" cy="78827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48420D5-F061-754F-8CA0-A236395D67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622" y="5145997"/>
            <a:ext cx="7431087" cy="777765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="1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Presenter,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80AE3-62F3-554F-96C8-24F85F1E91C2}"/>
              </a:ext>
            </a:extLst>
          </p:cNvPr>
          <p:cNvSpPr txBox="1"/>
          <p:nvPr userDrawn="1"/>
        </p:nvSpPr>
        <p:spPr>
          <a:xfrm>
            <a:off x="1366982" y="6469570"/>
            <a:ext cx="86129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  <a:ea typeface="Calibri" charset="0"/>
                <a:cs typeface="Calibri" charset="0"/>
                <a:sym typeface="Gill Sans" charset="0"/>
              </a:rPr>
              <a:t>This project has received funding from the European Union’s Horizon 2020 research and innovation programme under grant agreement No. 825496</a:t>
            </a:r>
          </a:p>
        </p:txBody>
      </p:sp>
      <p:pic>
        <p:nvPicPr>
          <p:cNvPr id="6" name="Image 20">
            <a:extLst>
              <a:ext uri="{FF2B5EF4-FFF2-40B4-BE49-F238E27FC236}">
                <a16:creationId xmlns:a16="http://schemas.microsoft.com/office/drawing/2014/main" id="{8D69B524-0847-1146-92F9-961468872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6446584"/>
            <a:ext cx="449642" cy="2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B8FC-DFF1-6C41-B0C7-E91D997FA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800" y="360000"/>
            <a:ext cx="8947150" cy="1325563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b="1" i="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 in one or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5F50-0723-4B49-80F7-8156AF20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800" y="1908000"/>
            <a:ext cx="10440000" cy="4320000"/>
          </a:xfrm>
        </p:spPr>
        <p:txBody>
          <a:bodyPr lIns="0" tIns="0" rIns="0" bIns="0"/>
          <a:lstStyle>
            <a:lvl1pPr>
              <a:buClr>
                <a:schemeClr val="accent1"/>
              </a:buClr>
              <a:buSzPct val="65000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0C3130-37A1-7943-B1F1-E2D0606494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937" y="6450437"/>
            <a:ext cx="4403725" cy="23177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3pPr>
            <a:lvl4pPr marL="13716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Meeting, Date, Place</a:t>
            </a:r>
          </a:p>
        </p:txBody>
      </p:sp>
    </p:spTree>
    <p:extLst>
      <p:ext uri="{BB962C8B-B14F-4D97-AF65-F5344CB8AC3E}">
        <p14:creationId xmlns:p14="http://schemas.microsoft.com/office/powerpoint/2010/main" val="163175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E69F-8576-5D4A-B806-00201284E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800" y="360000"/>
            <a:ext cx="8947150" cy="1106323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b="1" i="0" baseline="0"/>
            </a:lvl1pPr>
          </a:lstStyle>
          <a:p>
            <a:r>
              <a:rPr lang="en-US"/>
              <a:t>Click to edit Master title style in one or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8692-4289-F049-913F-B15E51BF5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800" y="1908000"/>
            <a:ext cx="5181600" cy="4351338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25897-00EC-364D-B2AD-6BD8B6B61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8000"/>
            <a:ext cx="5181600" cy="4351338"/>
          </a:xfrm>
        </p:spPr>
        <p:txBody>
          <a:bodyPr lIns="0" tIns="0" rIns="0" bIns="0"/>
          <a:lstStyle>
            <a:lvl1pPr>
              <a:buClr>
                <a:srgbClr val="17B9EC"/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256520B-D489-C24F-B78D-0F5C3534AD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937" y="6450437"/>
            <a:ext cx="4403725" cy="23177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3pPr>
            <a:lvl4pPr marL="13716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Meeting, Date, Place</a:t>
            </a:r>
          </a:p>
        </p:txBody>
      </p:sp>
    </p:spTree>
    <p:extLst>
      <p:ext uri="{BB962C8B-B14F-4D97-AF65-F5344CB8AC3E}">
        <p14:creationId xmlns:p14="http://schemas.microsoft.com/office/powerpoint/2010/main" val="223680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B8FC-DFF1-6C41-B0C7-E91D997FA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800" y="360000"/>
            <a:ext cx="8947150" cy="1325563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b="1" i="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 in one or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5F50-0723-4B49-80F7-8156AF20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800" y="1908000"/>
            <a:ext cx="10440000" cy="4320000"/>
          </a:xfrm>
        </p:spPr>
        <p:txBody>
          <a:bodyPr lIns="0" tIns="0" rIns="0" bIns="0"/>
          <a:lstStyle>
            <a:lvl1pPr>
              <a:buClr>
                <a:schemeClr val="accent1"/>
              </a:buClr>
              <a:buSzPct val="65000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0C3130-37A1-7943-B1F1-E2D0606494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937" y="6450437"/>
            <a:ext cx="4403725" cy="23177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3pPr>
            <a:lvl4pPr marL="13716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Meeting, Date, Place</a:t>
            </a:r>
          </a:p>
        </p:txBody>
      </p:sp>
    </p:spTree>
    <p:extLst>
      <p:ext uri="{BB962C8B-B14F-4D97-AF65-F5344CB8AC3E}">
        <p14:creationId xmlns:p14="http://schemas.microsoft.com/office/powerpoint/2010/main" val="6517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2CAD-B7D7-3046-89A9-B83FB9273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650" y="2704699"/>
            <a:ext cx="10440000" cy="1424539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4400" b="1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9340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E69F-8576-5D4A-B806-00201284E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800" y="360000"/>
            <a:ext cx="8947150" cy="1106323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b="1" i="0" baseline="0"/>
            </a:lvl1pPr>
          </a:lstStyle>
          <a:p>
            <a:r>
              <a:rPr lang="en-US"/>
              <a:t>Click to edit Master title style in one or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8692-4289-F049-913F-B15E51BF5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800" y="1908000"/>
            <a:ext cx="5181600" cy="4351338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25897-00EC-364D-B2AD-6BD8B6B61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8000"/>
            <a:ext cx="5181600" cy="4351338"/>
          </a:xfrm>
        </p:spPr>
        <p:txBody>
          <a:bodyPr lIns="0" tIns="0" rIns="0" bIns="0"/>
          <a:lstStyle>
            <a:lvl1pPr>
              <a:buClr>
                <a:srgbClr val="17B9EC"/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256520B-D489-C24F-B78D-0F5C3534AD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937" y="6450437"/>
            <a:ext cx="4403725" cy="23177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3pPr>
            <a:lvl4pPr marL="13716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Meeting, Date, Place</a:t>
            </a:r>
          </a:p>
        </p:txBody>
      </p:sp>
    </p:spTree>
    <p:extLst>
      <p:ext uri="{BB962C8B-B14F-4D97-AF65-F5344CB8AC3E}">
        <p14:creationId xmlns:p14="http://schemas.microsoft.com/office/powerpoint/2010/main" val="48571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2EA1-18CA-8A4B-A0BC-E8E191FC5A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800" y="360000"/>
            <a:ext cx="8760088" cy="1325563"/>
          </a:xfrm>
        </p:spPr>
        <p:txBody>
          <a:bodyPr lIns="0" tIns="0" rIns="0" bIns="0" anchor="t" anchorCtr="0"/>
          <a:lstStyle>
            <a:lvl1pPr>
              <a:defRPr b="1" i="0" baseline="0"/>
            </a:lvl1pPr>
          </a:lstStyle>
          <a:p>
            <a:r>
              <a:rPr lang="en-US"/>
              <a:t>Click to edit Master title style in one or 2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FB90C-CDCA-9249-8EDA-D17277C9A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800" y="1908000"/>
            <a:ext cx="5157787" cy="351724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1BBCE-ACEB-2B4C-A8BE-AC51467DF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4800" y="2505075"/>
            <a:ext cx="5157787" cy="368458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70967-D30C-BB4D-B1D8-85BC9D693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08000"/>
            <a:ext cx="5183188" cy="351724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42414D-F8C4-044C-879D-67BFDC98C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CAC901-E913-4846-8606-2A29F9083A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937" y="6450437"/>
            <a:ext cx="4403725" cy="23177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3pPr>
            <a:lvl4pPr marL="13716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Meeting, Date, Place</a:t>
            </a:r>
          </a:p>
        </p:txBody>
      </p:sp>
    </p:spTree>
    <p:extLst>
      <p:ext uri="{BB962C8B-B14F-4D97-AF65-F5344CB8AC3E}">
        <p14:creationId xmlns:p14="http://schemas.microsoft.com/office/powerpoint/2010/main" val="199599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el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9776EFD-C931-B449-97A4-A3D3DAFD0B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661292"/>
            <a:ext cx="12192000" cy="5155779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Full side image/media/graph/table,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6CA77A1-49A4-E544-AC2B-22636A7DC4B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800" y="6379200"/>
            <a:ext cx="10440000" cy="295200"/>
          </a:xfrm>
        </p:spPr>
        <p:txBody>
          <a:bodyPr lIns="0" tIns="0" rIns="0" bIns="0"/>
          <a:lstStyle>
            <a:lvl1pPr marL="0" indent="0" algn="ctr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Caption / reference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BF62DA-202B-B04E-A556-9FF75DDD0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9950" y="6094413"/>
            <a:ext cx="1975104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19AD7D6-E974-1940-9DDA-7035311445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2937" y="6450437"/>
            <a:ext cx="4403725" cy="23177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3pPr>
            <a:lvl4pPr marL="13716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>
              <a:buNone/>
              <a:defRPr sz="11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Meeting, Date, Place</a:t>
            </a:r>
          </a:p>
        </p:txBody>
      </p:sp>
    </p:spTree>
    <p:extLst>
      <p:ext uri="{BB962C8B-B14F-4D97-AF65-F5344CB8AC3E}">
        <p14:creationId xmlns:p14="http://schemas.microsoft.com/office/powerpoint/2010/main" val="280668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231FEA-6F98-CF4D-A8DE-972B94301E1C}"/>
              </a:ext>
            </a:extLst>
          </p:cNvPr>
          <p:cNvSpPr txBox="1"/>
          <p:nvPr userDrawn="1"/>
        </p:nvSpPr>
        <p:spPr>
          <a:xfrm>
            <a:off x="794149" y="5199493"/>
            <a:ext cx="26205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200" baseline="0">
                <a:solidFill>
                  <a:schemeClr val="accent1"/>
                </a:solidFill>
              </a:rPr>
              <a:t>www.5g-mobix.com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80AE3-62F3-554F-96C8-24F85F1E91C2}"/>
              </a:ext>
            </a:extLst>
          </p:cNvPr>
          <p:cNvSpPr txBox="1"/>
          <p:nvPr userDrawn="1"/>
        </p:nvSpPr>
        <p:spPr>
          <a:xfrm>
            <a:off x="1368000" y="6389895"/>
            <a:ext cx="9198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ea typeface="Calibri" charset="0"/>
                <a:cs typeface="Calibri" charset="0"/>
                <a:sym typeface="Gill Sans" charset="0"/>
              </a:rPr>
              <a:t>This project has received funding from the European Union’s Horizon 2020 research and innovation programme under grant agreement No. 825496</a:t>
            </a:r>
          </a:p>
        </p:txBody>
      </p:sp>
      <p:pic>
        <p:nvPicPr>
          <p:cNvPr id="4" name="Image 20">
            <a:extLst>
              <a:ext uri="{FF2B5EF4-FFF2-40B4-BE49-F238E27FC236}">
                <a16:creationId xmlns:a16="http://schemas.microsoft.com/office/drawing/2014/main" id="{8D69B524-0847-1146-92F9-961468872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" y="6321649"/>
            <a:ext cx="53977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B8FC-DFF1-6C41-B0C7-E91D997FA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800" y="360000"/>
            <a:ext cx="8947150" cy="1325563"/>
          </a:xfrm>
        </p:spPr>
        <p:txBody>
          <a:bodyPr lIns="0" tIns="0" rIns="0" bIns="0" anchor="t" anchorCtr="0"/>
          <a:lstStyle>
            <a:lvl1pPr>
              <a:lnSpc>
                <a:spcPct val="85000"/>
              </a:lnSpc>
              <a:defRPr b="1" i="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 in one or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5F50-0723-4B49-80F7-8156AF20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800" y="1908000"/>
            <a:ext cx="10440000" cy="4320000"/>
          </a:xfrm>
        </p:spPr>
        <p:txBody>
          <a:bodyPr lIns="0" tIns="0" rIns="0" bIns="0"/>
          <a:lstStyle>
            <a:lvl1pPr>
              <a:buClr>
                <a:schemeClr val="accent1"/>
              </a:buClr>
              <a:buSzPct val="65000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FCD6187-EB56-4F3A-9766-45128A413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396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TMT Nov19 – Slide </a:t>
            </a:r>
            <a:fld id="{BFAA2DE8-C913-4B93-A648-0CE60E549B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7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FC3F8A-56BA-2943-866C-27ABAAF7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7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A57A3-FF94-6A4B-BECF-44AFE3018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06CD86-5686-CE4F-9E92-2A8E3A2584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59950" y="6094413"/>
            <a:ext cx="1975104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1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65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</a:buBlip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6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6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9401F-CDE6-434A-A56D-FC021A243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5G MOBIX 2</a:t>
            </a:r>
            <a:r>
              <a:rPr lang="en-US" baseline="30000" dirty="0"/>
              <a:t>nd</a:t>
            </a:r>
            <a:r>
              <a:rPr lang="en-US" dirty="0"/>
              <a:t> Webinar</a:t>
            </a:r>
            <a:br>
              <a:rPr lang="en-US" dirty="0"/>
            </a:br>
            <a:r>
              <a:rPr lang="en-US" sz="3600" b="0" i="1" dirty="0"/>
              <a:t>Presentation of ES-PT Cross-Border Corridor and preliminary findings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60977-8B3F-EA40-8949-3622092290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Technical Evaluation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80BE6-513A-B54E-B9B0-CBBD51F67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6442" y="5477175"/>
            <a:ext cx="7431087" cy="709094"/>
          </a:xfrm>
        </p:spPr>
        <p:txBody>
          <a:bodyPr/>
          <a:lstStyle/>
          <a:p>
            <a:r>
              <a:rPr lang="en-US"/>
              <a:t>CBC ES-PT</a:t>
            </a:r>
            <a:br>
              <a:rPr lang="en-US"/>
            </a:br>
            <a:r>
              <a:rPr lang="en-US" b="0"/>
              <a:t>May 20, 2020</a:t>
            </a:r>
          </a:p>
        </p:txBody>
      </p:sp>
    </p:spTree>
    <p:extLst>
      <p:ext uri="{BB962C8B-B14F-4D97-AF65-F5344CB8AC3E}">
        <p14:creationId xmlns:p14="http://schemas.microsoft.com/office/powerpoint/2010/main" val="193027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6AC19-FDAF-405C-B07D-A5174DBB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2704699"/>
            <a:ext cx="11860567" cy="1424539"/>
          </a:xfrm>
        </p:spPr>
        <p:txBody>
          <a:bodyPr/>
          <a:lstStyle/>
          <a:p>
            <a:r>
              <a:rPr lang="es-ES" dirty="0" err="1"/>
              <a:t>Preliminary</a:t>
            </a:r>
            <a:r>
              <a:rPr lang="es-ES" dirty="0"/>
              <a:t> </a:t>
            </a:r>
            <a:r>
              <a:rPr lang="es-ES" dirty="0" err="1"/>
              <a:t>results</a:t>
            </a:r>
            <a:r>
              <a:rPr lang="es-ES" dirty="0"/>
              <a:t> in ES </a:t>
            </a:r>
            <a:r>
              <a:rPr lang="es-ES" dirty="0" err="1"/>
              <a:t>side</a:t>
            </a:r>
            <a:r>
              <a:rPr lang="es-ES" dirty="0"/>
              <a:t> and ES-PT </a:t>
            </a:r>
            <a:r>
              <a:rPr lang="es-ES" dirty="0" err="1"/>
              <a:t>border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853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800" y="342244"/>
            <a:ext cx="8947150" cy="1325563"/>
          </a:xfrm>
        </p:spPr>
        <p:txBody>
          <a:bodyPr>
            <a:normAutofit/>
          </a:bodyPr>
          <a:lstStyle/>
          <a:p>
            <a:r>
              <a:rPr lang="es-ES" sz="3600" dirty="0" err="1"/>
              <a:t>Preliminary</a:t>
            </a:r>
            <a:r>
              <a:rPr lang="es-ES" sz="3600" dirty="0"/>
              <a:t> </a:t>
            </a:r>
            <a:r>
              <a:rPr lang="es-ES" sz="3600" dirty="0" err="1"/>
              <a:t>results</a:t>
            </a:r>
            <a:r>
              <a:rPr lang="es-ES" sz="3600" dirty="0"/>
              <a:t> - </a:t>
            </a:r>
            <a:r>
              <a:rPr lang="es-ES" sz="3600" dirty="0" err="1"/>
              <a:t>Map</a:t>
            </a:r>
            <a:endParaRPr lang="en-GB" sz="3600" dirty="0"/>
          </a:p>
        </p:txBody>
      </p:sp>
      <p:pic>
        <p:nvPicPr>
          <p:cNvPr id="31" name="Picture 31">
            <a:extLst>
              <a:ext uri="{FF2B5EF4-FFF2-40B4-BE49-F238E27FC236}">
                <a16:creationId xmlns:a16="http://schemas.microsoft.com/office/drawing/2014/main" id="{9834D9C2-9DCB-4FB3-BB0C-47D7C88B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81" y="1533205"/>
            <a:ext cx="4862186" cy="52007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81D8FCD-06B1-4A18-BA96-30F7A041BBCF}"/>
              </a:ext>
            </a:extLst>
          </p:cNvPr>
          <p:cNvSpPr txBox="1"/>
          <p:nvPr/>
        </p:nvSpPr>
        <p:spPr>
          <a:xfrm>
            <a:off x="3043825" y="956154"/>
            <a:ext cx="653232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+mj-lt"/>
                <a:ea typeface="+mj-ea"/>
                <a:cs typeface="Calibri"/>
              </a:rPr>
              <a:t>Map with sites (base stations) and bridge</a:t>
            </a:r>
            <a:r>
              <a:rPr lang="en-US" sz="2800">
                <a:solidFill>
                  <a:schemeClr val="tx2"/>
                </a:solidFill>
                <a:ea typeface="+mn-lt"/>
                <a:cs typeface="Calibri"/>
              </a:rPr>
              <a:t>s</a:t>
            </a:r>
            <a:endParaRPr lang="en-US" sz="3600">
              <a:solidFill>
                <a:schemeClr val="tx2"/>
              </a:solidFill>
              <a:cs typeface="Calibri"/>
            </a:endParaRPr>
          </a:p>
          <a:p>
            <a:pPr algn="l"/>
            <a:endParaRPr lang="en-US" sz="2800" b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755C6D-40AD-439B-AF43-21FE58B47862}"/>
              </a:ext>
            </a:extLst>
          </p:cNvPr>
          <p:cNvSpPr txBox="1"/>
          <p:nvPr/>
        </p:nvSpPr>
        <p:spPr>
          <a:xfrm>
            <a:off x="4025030" y="1572017"/>
            <a:ext cx="158454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As </a:t>
            </a:r>
            <a:r>
              <a:rPr lang="en-US" sz="2000" err="1">
                <a:solidFill>
                  <a:schemeClr val="tx2">
                    <a:lumMod val="75000"/>
                  </a:schemeClr>
                </a:solidFill>
              </a:rPr>
              <a:t>Bornetas</a:t>
            </a:r>
            <a:endParaRPr lang="en-US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75EC24-CAF1-471F-A998-5B243FE0C39D}"/>
              </a:ext>
            </a:extLst>
          </p:cNvPr>
          <p:cNvSpPr txBox="1"/>
          <p:nvPr/>
        </p:nvSpPr>
        <p:spPr>
          <a:xfrm>
            <a:off x="7187851" y="2699359"/>
            <a:ext cx="131314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>
                <a:solidFill>
                  <a:schemeClr val="tx2">
                    <a:lumMod val="75000"/>
                  </a:schemeClr>
                </a:solidFill>
              </a:rPr>
              <a:t>Tui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-Centro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F4A2B6-F5DE-42E2-A502-BB8B225D1362}"/>
              </a:ext>
            </a:extLst>
          </p:cNvPr>
          <p:cNvSpPr txBox="1"/>
          <p:nvPr/>
        </p:nvSpPr>
        <p:spPr>
          <a:xfrm>
            <a:off x="7396617" y="4755714"/>
            <a:ext cx="9999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Old bridge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F42199-6F3F-4DD2-A2B0-51DE00FE0CBE}"/>
              </a:ext>
            </a:extLst>
          </p:cNvPr>
          <p:cNvSpPr txBox="1"/>
          <p:nvPr/>
        </p:nvSpPr>
        <p:spPr>
          <a:xfrm>
            <a:off x="4620014" y="6112701"/>
            <a:ext cx="110437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New  bridge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549F44-B151-409F-9A19-B3C28383DE72}"/>
              </a:ext>
            </a:extLst>
          </p:cNvPr>
          <p:cNvSpPr/>
          <p:nvPr/>
        </p:nvSpPr>
        <p:spPr>
          <a:xfrm>
            <a:off x="6220086" y="4315084"/>
            <a:ext cx="824630" cy="96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D91719-5A50-4134-85C5-E218A5C3B77A}"/>
              </a:ext>
            </a:extLst>
          </p:cNvPr>
          <p:cNvSpPr/>
          <p:nvPr/>
        </p:nvSpPr>
        <p:spPr>
          <a:xfrm>
            <a:off x="4810907" y="4482098"/>
            <a:ext cx="709808" cy="13569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A570750-2F29-4F0C-B9D5-44AF69E8159F}"/>
              </a:ext>
            </a:extLst>
          </p:cNvPr>
          <p:cNvCxnSpPr/>
          <p:nvPr/>
        </p:nvCxnSpPr>
        <p:spPr>
          <a:xfrm flipH="1" flipV="1">
            <a:off x="7047718" y="4902635"/>
            <a:ext cx="338202" cy="41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0BD64F-BDF6-4B58-B6EE-67A0AFCA06D6}"/>
              </a:ext>
            </a:extLst>
          </p:cNvPr>
          <p:cNvCxnSpPr>
            <a:cxnSpLocks/>
          </p:cNvCxnSpPr>
          <p:nvPr/>
        </p:nvCxnSpPr>
        <p:spPr>
          <a:xfrm flipH="1" flipV="1">
            <a:off x="5158375" y="5842088"/>
            <a:ext cx="4175" cy="2755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DF13FDAA-1E1F-4394-8885-72E020AD0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77750" r="62236" b="12938"/>
          <a:stretch/>
        </p:blipFill>
        <p:spPr bwMode="auto">
          <a:xfrm>
            <a:off x="1810840" y="2576336"/>
            <a:ext cx="1440000" cy="8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FC931C77-1FCE-4F42-89A8-A7061A6E5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3" t="62546" r="42329" b="28142"/>
          <a:stretch/>
        </p:blipFill>
        <p:spPr bwMode="auto">
          <a:xfrm>
            <a:off x="9056362" y="4407070"/>
            <a:ext cx="1440000" cy="8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82E71DE-6B69-407C-9875-FD0D808EF101}"/>
              </a:ext>
            </a:extLst>
          </p:cNvPr>
          <p:cNvCxnSpPr>
            <a:cxnSpLocks/>
          </p:cNvCxnSpPr>
          <p:nvPr/>
        </p:nvCxnSpPr>
        <p:spPr>
          <a:xfrm flipV="1">
            <a:off x="3160643" y="3019957"/>
            <a:ext cx="5888107" cy="3634504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E251B591-CF6B-434C-B99F-28ABBA4BC36C}"/>
              </a:ext>
            </a:extLst>
          </p:cNvPr>
          <p:cNvSpPr txBox="1"/>
          <p:nvPr/>
        </p:nvSpPr>
        <p:spPr>
          <a:xfrm>
            <a:off x="686163" y="6117658"/>
            <a:ext cx="2691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0" err="1">
                <a:solidFill>
                  <a:schemeClr val="tx2">
                    <a:lumMod val="75000"/>
                  </a:schemeClr>
                </a:solidFill>
              </a:rPr>
              <a:t>Administrative</a:t>
            </a:r>
            <a:r>
              <a:rPr lang="es-ES" sz="2000" b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2000" b="0" err="1">
                <a:solidFill>
                  <a:schemeClr val="tx2">
                    <a:lumMod val="75000"/>
                  </a:schemeClr>
                </a:solidFill>
              </a:rPr>
              <a:t>border</a:t>
            </a:r>
            <a:endParaRPr lang="es-ES" sz="2000" b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00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800" y="324488"/>
            <a:ext cx="8947150" cy="1325563"/>
          </a:xfrm>
        </p:spPr>
        <p:txBody>
          <a:bodyPr>
            <a:normAutofit/>
          </a:bodyPr>
          <a:lstStyle/>
          <a:p>
            <a:r>
              <a:rPr lang="es-ES" sz="3600" dirty="0" err="1"/>
              <a:t>Preliminary</a:t>
            </a:r>
            <a:r>
              <a:rPr lang="es-ES" sz="3600" dirty="0"/>
              <a:t> </a:t>
            </a:r>
            <a:r>
              <a:rPr lang="es-ES" sz="3600" dirty="0" err="1"/>
              <a:t>results</a:t>
            </a:r>
            <a:r>
              <a:rPr lang="es-ES" sz="3600" dirty="0"/>
              <a:t> - </a:t>
            </a:r>
            <a:r>
              <a:rPr lang="es-ES" sz="3600" dirty="0" err="1"/>
              <a:t>Map</a:t>
            </a:r>
            <a:endParaRPr lang="en-GB" sz="3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1D8FCD-06B1-4A18-BA96-30F7A041BBCF}"/>
              </a:ext>
            </a:extLst>
          </p:cNvPr>
          <p:cNvSpPr txBox="1"/>
          <p:nvPr/>
        </p:nvSpPr>
        <p:spPr>
          <a:xfrm>
            <a:off x="2929003" y="966592"/>
            <a:ext cx="653232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Line of sight from 5G Spanish sites</a:t>
            </a:r>
            <a:endParaRPr lang="en-US"/>
          </a:p>
          <a:p>
            <a:endParaRPr lang="en-US" sz="2800">
              <a:solidFill>
                <a:schemeClr val="tx2"/>
              </a:solidFill>
              <a:cs typeface="Calibri"/>
            </a:endParaRPr>
          </a:p>
          <a:p>
            <a:pPr algn="l"/>
            <a:endParaRPr lang="en-US" sz="2800" b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246A00C-4332-4DD2-AD14-E79FD9D3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29" y="1441338"/>
            <a:ext cx="5582433" cy="4559870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80752FD2-7B9E-49CD-AA75-DFB6A694274E}"/>
              </a:ext>
            </a:extLst>
          </p:cNvPr>
          <p:cNvSpPr txBox="1"/>
          <p:nvPr/>
        </p:nvSpPr>
        <p:spPr>
          <a:xfrm>
            <a:off x="2100825" y="4314545"/>
            <a:ext cx="74494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1400m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613CDB5A-CA67-4D0E-BEC7-7E990FF398B7}"/>
              </a:ext>
            </a:extLst>
          </p:cNvPr>
          <p:cNvSpPr txBox="1"/>
          <p:nvPr/>
        </p:nvSpPr>
        <p:spPr>
          <a:xfrm>
            <a:off x="2261145" y="6102855"/>
            <a:ext cx="17828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As </a:t>
            </a:r>
            <a:r>
              <a:rPr lang="en-US" sz="2400" err="1">
                <a:solidFill>
                  <a:schemeClr val="tx2">
                    <a:lumMod val="75000"/>
                  </a:schemeClr>
                </a:solidFill>
              </a:rPr>
              <a:t>Bornetas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BDEC76D-FC76-46A0-92F0-41D50EBBC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578" y="1444010"/>
            <a:ext cx="5478048" cy="4554526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2BE40999-0E72-44BD-BB39-F4383269139F}"/>
              </a:ext>
            </a:extLst>
          </p:cNvPr>
          <p:cNvSpPr txBox="1"/>
          <p:nvPr/>
        </p:nvSpPr>
        <p:spPr>
          <a:xfrm>
            <a:off x="7912234" y="6104824"/>
            <a:ext cx="16367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err="1">
                <a:solidFill>
                  <a:schemeClr val="tx2">
                    <a:lumMod val="75000"/>
                  </a:schemeClr>
                </a:solidFill>
              </a:rPr>
              <a:t>Tui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-Centro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3C81F0EF-2CEB-454A-9F81-A0B9B5208B3A}"/>
              </a:ext>
            </a:extLst>
          </p:cNvPr>
          <p:cNvSpPr txBox="1"/>
          <p:nvPr/>
        </p:nvSpPr>
        <p:spPr>
          <a:xfrm>
            <a:off x="5056062" y="4220798"/>
            <a:ext cx="207829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2">
                    <a:lumMod val="75000"/>
                  </a:schemeClr>
                </a:solidFill>
              </a:rPr>
              <a:t>Line of sight from the 5G antennas to the bridges in the border in GREEN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3963D1-F059-47A2-AB33-0A6D0161C3E8}"/>
              </a:ext>
            </a:extLst>
          </p:cNvPr>
          <p:cNvCxnSpPr/>
          <p:nvPr/>
        </p:nvCxnSpPr>
        <p:spPr>
          <a:xfrm>
            <a:off x="2211757" y="3688785"/>
            <a:ext cx="1770345" cy="133193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758E90-49C4-42AE-A533-4F4CF9EA9E17}"/>
              </a:ext>
            </a:extLst>
          </p:cNvPr>
          <p:cNvCxnSpPr>
            <a:cxnSpLocks/>
          </p:cNvCxnSpPr>
          <p:nvPr/>
        </p:nvCxnSpPr>
        <p:spPr>
          <a:xfrm>
            <a:off x="9612551" y="2290046"/>
            <a:ext cx="110647" cy="275154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">
            <a:extLst>
              <a:ext uri="{FF2B5EF4-FFF2-40B4-BE49-F238E27FC236}">
                <a16:creationId xmlns:a16="http://schemas.microsoft.com/office/drawing/2014/main" id="{ED61CE1B-AB55-4819-91EA-5B4439BEF514}"/>
              </a:ext>
            </a:extLst>
          </p:cNvPr>
          <p:cNvSpPr txBox="1"/>
          <p:nvPr/>
        </p:nvSpPr>
        <p:spPr>
          <a:xfrm>
            <a:off x="8764042" y="3270907"/>
            <a:ext cx="74494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1400m</a:t>
            </a:r>
          </a:p>
        </p:txBody>
      </p:sp>
    </p:spTree>
    <p:extLst>
      <p:ext uri="{BB962C8B-B14F-4D97-AF65-F5344CB8AC3E}">
        <p14:creationId xmlns:p14="http://schemas.microsoft.com/office/powerpoint/2010/main" val="4081835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800" y="342244"/>
            <a:ext cx="8947150" cy="1325563"/>
          </a:xfrm>
        </p:spPr>
        <p:txBody>
          <a:bodyPr>
            <a:normAutofit/>
          </a:bodyPr>
          <a:lstStyle/>
          <a:p>
            <a:r>
              <a:rPr lang="es-ES" sz="3600" dirty="0" err="1"/>
              <a:t>Preliminary</a:t>
            </a:r>
            <a:r>
              <a:rPr lang="es-ES" sz="3600" dirty="0"/>
              <a:t> </a:t>
            </a:r>
            <a:r>
              <a:rPr lang="es-ES" sz="3600" dirty="0" err="1"/>
              <a:t>results</a:t>
            </a:r>
            <a:r>
              <a:rPr lang="es-ES" sz="3600" dirty="0"/>
              <a:t> - </a:t>
            </a:r>
            <a:r>
              <a:rPr lang="es-ES" sz="3600" dirty="0" err="1"/>
              <a:t>Routes</a:t>
            </a:r>
            <a:endParaRPr lang="en-GB" sz="3600" dirty="0"/>
          </a:p>
        </p:txBody>
      </p:sp>
      <p:pic>
        <p:nvPicPr>
          <p:cNvPr id="4" name="Imagen 4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01F3B3EC-F5D2-4A64-B424-6C04C091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845" y="1328956"/>
            <a:ext cx="6449716" cy="47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0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800" y="342244"/>
            <a:ext cx="10408718" cy="1325563"/>
          </a:xfrm>
        </p:spPr>
        <p:txBody>
          <a:bodyPr>
            <a:normAutofit/>
          </a:bodyPr>
          <a:lstStyle/>
          <a:p>
            <a:r>
              <a:rPr lang="es-ES" sz="3600" dirty="0" err="1"/>
              <a:t>Preliminary</a:t>
            </a:r>
            <a:r>
              <a:rPr lang="es-ES" sz="3600" dirty="0"/>
              <a:t> </a:t>
            </a:r>
            <a:r>
              <a:rPr lang="es-ES" sz="3600" dirty="0" err="1"/>
              <a:t>results</a:t>
            </a:r>
            <a:r>
              <a:rPr lang="es-ES" sz="3600" dirty="0"/>
              <a:t> – </a:t>
            </a:r>
            <a:r>
              <a:rPr lang="es-ES" sz="3600" dirty="0" err="1"/>
              <a:t>Agnostic</a:t>
            </a:r>
            <a:r>
              <a:rPr lang="es-ES" sz="3600" dirty="0"/>
              <a:t> </a:t>
            </a:r>
            <a:r>
              <a:rPr lang="es-ES" sz="3600" dirty="0" err="1"/>
              <a:t>Scenarios</a:t>
            </a:r>
            <a:br>
              <a:rPr lang="es-ES" sz="3600" dirty="0"/>
            </a:br>
            <a:r>
              <a:rPr lang="es-ES" sz="3600" dirty="0"/>
              <a:t>New Bridge</a:t>
            </a:r>
            <a:endParaRPr lang="en-GB" sz="3600" dirty="0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88289527-19BC-4031-8200-088F976D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6" y="2636614"/>
            <a:ext cx="1802637" cy="336470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0DAE1E04-D283-4FE5-B205-2D594BF5E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817" y="2634708"/>
            <a:ext cx="1851525" cy="3363746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025EC6C6-AE0D-4248-8125-3261D53CAD3C}"/>
              </a:ext>
            </a:extLst>
          </p:cNvPr>
          <p:cNvSpPr txBox="1"/>
          <p:nvPr/>
        </p:nvSpPr>
        <p:spPr>
          <a:xfrm>
            <a:off x="1556022" y="1887478"/>
            <a:ext cx="31832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DL Throughput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0D261456-CC2D-440C-86FA-0878B1A488F9}"/>
              </a:ext>
            </a:extLst>
          </p:cNvPr>
          <p:cNvSpPr txBox="1"/>
          <p:nvPr/>
        </p:nvSpPr>
        <p:spPr>
          <a:xfrm>
            <a:off x="6419653" y="1889281"/>
            <a:ext cx="22707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UL Throughput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18D20DE-E7E0-4063-8FE3-8456FBA88C06}"/>
              </a:ext>
            </a:extLst>
          </p:cNvPr>
          <p:cNvSpPr txBox="1"/>
          <p:nvPr/>
        </p:nvSpPr>
        <p:spPr>
          <a:xfrm>
            <a:off x="9270097" y="1889281"/>
            <a:ext cx="22707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RSRP</a:t>
            </a:r>
          </a:p>
        </p:txBody>
      </p:sp>
      <p:pic>
        <p:nvPicPr>
          <p:cNvPr id="9" name="Imagen 10" descr="Imagen que contiene mapa, papalote, fuego, vuelo&#10;&#10;Descripción generada con confianza muy alta">
            <a:extLst>
              <a:ext uri="{FF2B5EF4-FFF2-40B4-BE49-F238E27FC236}">
                <a16:creationId xmlns:a16="http://schemas.microsoft.com/office/drawing/2014/main" id="{9139A05F-98CA-413B-B0A6-E01CE37F9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586" y="2633814"/>
            <a:ext cx="3495792" cy="3368372"/>
          </a:xfrm>
          <a:prstGeom prst="rect">
            <a:avLst/>
          </a:prstGeom>
        </p:spPr>
      </p:pic>
      <p:pic>
        <p:nvPicPr>
          <p:cNvPr id="8" name="Imagen 9" descr="Imagen que contiene mapa, pastel, negro, grande&#10;&#10;Descripción generada con confianza muy alta">
            <a:extLst>
              <a:ext uri="{FF2B5EF4-FFF2-40B4-BE49-F238E27FC236}">
                <a16:creationId xmlns:a16="http://schemas.microsoft.com/office/drawing/2014/main" id="{5F8225FB-D422-4A33-95A3-AFF503DBD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511" y="2631270"/>
            <a:ext cx="2968977" cy="33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77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800" y="333366"/>
            <a:ext cx="10408718" cy="1325563"/>
          </a:xfrm>
        </p:spPr>
        <p:txBody>
          <a:bodyPr>
            <a:normAutofit/>
          </a:bodyPr>
          <a:lstStyle/>
          <a:p>
            <a:r>
              <a:rPr lang="es-ES" sz="3600" dirty="0" err="1"/>
              <a:t>Preliminary</a:t>
            </a:r>
            <a:r>
              <a:rPr lang="es-ES" sz="3600" dirty="0"/>
              <a:t> </a:t>
            </a:r>
            <a:r>
              <a:rPr lang="es-ES" sz="3600" dirty="0" err="1"/>
              <a:t>results</a:t>
            </a:r>
            <a:r>
              <a:rPr lang="es-ES" sz="3600" dirty="0"/>
              <a:t> – </a:t>
            </a:r>
            <a:r>
              <a:rPr lang="es-ES" sz="3600" dirty="0" err="1"/>
              <a:t>Agnostic</a:t>
            </a:r>
            <a:r>
              <a:rPr lang="es-ES" sz="3600" dirty="0"/>
              <a:t> </a:t>
            </a:r>
            <a:r>
              <a:rPr lang="es-ES" sz="3600" dirty="0" err="1"/>
              <a:t>Scenarios</a:t>
            </a:r>
            <a:br>
              <a:rPr lang="es-ES" sz="3600" dirty="0"/>
            </a:br>
            <a:r>
              <a:rPr lang="es-ES" sz="3600" dirty="0"/>
              <a:t>Old Bridge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F2118-5D20-41B3-8C7B-8D1E3CEBF6BD}"/>
              </a:ext>
            </a:extLst>
          </p:cNvPr>
          <p:cNvSpPr txBox="1"/>
          <p:nvPr/>
        </p:nvSpPr>
        <p:spPr>
          <a:xfrm>
            <a:off x="1556022" y="1887478"/>
            <a:ext cx="31832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DL Throughput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E1B6D-7630-47C6-8636-D46182C9B659}"/>
              </a:ext>
            </a:extLst>
          </p:cNvPr>
          <p:cNvSpPr txBox="1"/>
          <p:nvPr/>
        </p:nvSpPr>
        <p:spPr>
          <a:xfrm>
            <a:off x="6400838" y="1889281"/>
            <a:ext cx="22707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UL Throughput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E2F2E26-B372-41BB-8F04-D95688A2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85" y="2556552"/>
            <a:ext cx="2512656" cy="31464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38C5571-A042-413F-B32D-03D3C9500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165" y="2553509"/>
            <a:ext cx="2460976" cy="3134258"/>
          </a:xfrm>
          <a:prstGeom prst="rect">
            <a:avLst/>
          </a:prstGeom>
        </p:spPr>
      </p:pic>
      <p:pic>
        <p:nvPicPr>
          <p:cNvPr id="5" name="Imagen 5" descr="Imagen que contiene tren, amarillo, pista, montaña&#10;&#10;Descripción generada con confianza muy alta">
            <a:extLst>
              <a:ext uri="{FF2B5EF4-FFF2-40B4-BE49-F238E27FC236}">
                <a16:creationId xmlns:a16="http://schemas.microsoft.com/office/drawing/2014/main" id="{A2DDBF25-740F-433E-B9EA-51DF13E8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623" y="2555865"/>
            <a:ext cx="2667941" cy="3147977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6E513C08-C7CD-41FA-8583-6634BF9C5239}"/>
              </a:ext>
            </a:extLst>
          </p:cNvPr>
          <p:cNvSpPr txBox="1"/>
          <p:nvPr/>
        </p:nvSpPr>
        <p:spPr>
          <a:xfrm>
            <a:off x="9270097" y="1889281"/>
            <a:ext cx="22707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NR SS-RSRP</a:t>
            </a:r>
          </a:p>
        </p:txBody>
      </p:sp>
      <p:pic>
        <p:nvPicPr>
          <p:cNvPr id="6" name="Imagen 6" descr="Imagen que contiene exterior, papalote, hombre, colorido&#10;&#10;Descripción generada con confianza muy alta">
            <a:extLst>
              <a:ext uri="{FF2B5EF4-FFF2-40B4-BE49-F238E27FC236}">
                <a16:creationId xmlns:a16="http://schemas.microsoft.com/office/drawing/2014/main" id="{B4900C57-A39A-4A84-8317-FBAF6C94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511" y="2553488"/>
            <a:ext cx="2413941" cy="31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7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8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D2FE3D0D-CEE3-4385-B2B4-40E87EABE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589448"/>
            <a:ext cx="3815644" cy="33348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4800" y="360000"/>
            <a:ext cx="10408718" cy="1325563"/>
          </a:xfrm>
        </p:spPr>
        <p:txBody>
          <a:bodyPr>
            <a:normAutofit/>
          </a:bodyPr>
          <a:lstStyle/>
          <a:p>
            <a:r>
              <a:rPr lang="es-ES" sz="3600" dirty="0" err="1"/>
              <a:t>Preliminary</a:t>
            </a:r>
            <a:r>
              <a:rPr lang="es-ES" sz="3600" dirty="0"/>
              <a:t> </a:t>
            </a:r>
            <a:r>
              <a:rPr lang="es-ES" sz="3600" dirty="0" err="1"/>
              <a:t>results</a:t>
            </a:r>
            <a:r>
              <a:rPr lang="es-ES" sz="3600" dirty="0"/>
              <a:t> – </a:t>
            </a:r>
            <a:r>
              <a:rPr lang="es-ES" sz="3600" dirty="0" err="1"/>
              <a:t>Specific</a:t>
            </a:r>
            <a:r>
              <a:rPr lang="es-ES" sz="3600" dirty="0"/>
              <a:t> </a:t>
            </a:r>
            <a:r>
              <a:rPr lang="es-ES" sz="3600" dirty="0" err="1"/>
              <a:t>Scenarios</a:t>
            </a:r>
            <a:br>
              <a:rPr lang="es-ES" sz="3600" dirty="0"/>
            </a:br>
            <a:r>
              <a:rPr lang="es-ES" sz="3600" dirty="0" err="1"/>
              <a:t>Remote</a:t>
            </a:r>
            <a:r>
              <a:rPr lang="es-ES" sz="3600" dirty="0"/>
              <a:t> </a:t>
            </a:r>
            <a:r>
              <a:rPr lang="es-ES" sz="3600" dirty="0" err="1"/>
              <a:t>Driving</a:t>
            </a:r>
            <a:r>
              <a:rPr lang="es-ES" sz="3600" dirty="0"/>
              <a:t> US (Old Bridge)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4A7C8-EE33-4566-94D1-ED9BE3B1DB25}"/>
              </a:ext>
            </a:extLst>
          </p:cNvPr>
          <p:cNvSpPr txBox="1"/>
          <p:nvPr/>
        </p:nvSpPr>
        <p:spPr>
          <a:xfrm>
            <a:off x="2121462" y="1684778"/>
            <a:ext cx="703552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US measurements: Camera streaming</a:t>
            </a:r>
          </a:p>
          <a:p>
            <a:endParaRPr lang="en-US" sz="2800">
              <a:solidFill>
                <a:schemeClr val="tx2"/>
              </a:solidFill>
              <a:cs typeface="Calibri"/>
            </a:endParaRPr>
          </a:p>
          <a:p>
            <a:pPr algn="l"/>
            <a:endParaRPr lang="en-US" sz="2800" b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344C8CA-0BCE-45D0-9182-C3968818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253" y="4452673"/>
            <a:ext cx="3672214" cy="196319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6042D75-E709-4FED-892B-46FF393AC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401" y="2235988"/>
            <a:ext cx="3672213" cy="2067483"/>
          </a:xfrm>
          <a:prstGeom prst="rect">
            <a:avLst/>
          </a:prstGeom>
        </p:spPr>
      </p:pic>
      <p:pic>
        <p:nvPicPr>
          <p:cNvPr id="4" name="Imagen 4" descr="Imagen que contiene exterior, papalote, hombre, colorido&#10;&#10;Descripción generada con confianza muy alta">
            <a:extLst>
              <a:ext uri="{FF2B5EF4-FFF2-40B4-BE49-F238E27FC236}">
                <a16:creationId xmlns:a16="http://schemas.microsoft.com/office/drawing/2014/main" id="{FCF00C0E-2102-49F1-A9C3-71E134FAF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74" y="2337119"/>
            <a:ext cx="2950163" cy="3839467"/>
          </a:xfrm>
          <a:prstGeom prst="rect">
            <a:avLst/>
          </a:prstGeom>
        </p:spPr>
      </p:pic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2557DFBE-5630-4647-8665-9D68F3772456}"/>
              </a:ext>
            </a:extLst>
          </p:cNvPr>
          <p:cNvSpPr/>
          <p:nvPr/>
        </p:nvSpPr>
        <p:spPr>
          <a:xfrm rot="15660000">
            <a:off x="2349891" y="2541812"/>
            <a:ext cx="197555" cy="1975554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74B67DCA-0456-4889-BFBA-E3CED3D118FB}"/>
              </a:ext>
            </a:extLst>
          </p:cNvPr>
          <p:cNvSpPr/>
          <p:nvPr/>
        </p:nvSpPr>
        <p:spPr>
          <a:xfrm rot="-4440000" flipH="1">
            <a:off x="2784560" y="4100463"/>
            <a:ext cx="159925" cy="127000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FBEC8465-235A-4AF7-BF40-E9100306FEBD}"/>
              </a:ext>
            </a:extLst>
          </p:cNvPr>
          <p:cNvSpPr/>
          <p:nvPr/>
        </p:nvSpPr>
        <p:spPr>
          <a:xfrm rot="3780000" flipH="1">
            <a:off x="8479452" y="3953553"/>
            <a:ext cx="188149" cy="225777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E30529BF-22CC-4F83-BE50-F07068EB452D}"/>
              </a:ext>
            </a:extLst>
          </p:cNvPr>
          <p:cNvSpPr/>
          <p:nvPr/>
        </p:nvSpPr>
        <p:spPr>
          <a:xfrm rot="6480000">
            <a:off x="8845529" y="2451950"/>
            <a:ext cx="188148" cy="289748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2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6AC19-FDAF-405C-B07D-A5174DBBD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9ED8716-94F9-4011-941C-4D418D454EDE}"/>
              </a:ext>
            </a:extLst>
          </p:cNvPr>
          <p:cNvSpPr txBox="1">
            <a:spLocks/>
          </p:cNvSpPr>
          <p:nvPr/>
        </p:nvSpPr>
        <p:spPr>
          <a:xfrm>
            <a:off x="1022050" y="2857099"/>
            <a:ext cx="10440000" cy="14245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err="1"/>
              <a:t>Preliminary</a:t>
            </a:r>
            <a:r>
              <a:rPr lang="es-ES"/>
              <a:t> </a:t>
            </a:r>
            <a:r>
              <a:rPr lang="es-ES" err="1"/>
              <a:t>results</a:t>
            </a:r>
            <a:r>
              <a:rPr lang="es-ES"/>
              <a:t> in PT </a:t>
            </a:r>
            <a:r>
              <a:rPr lang="es-ES" err="1"/>
              <a:t>side</a:t>
            </a:r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40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FCC1-A0AA-E746-996D-2CFADE3F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0" y="360000"/>
            <a:ext cx="9980370" cy="1338478"/>
          </a:xfrm>
        </p:spPr>
        <p:txBody>
          <a:bodyPr>
            <a:normAutofit/>
          </a:bodyPr>
          <a:lstStyle/>
          <a:p>
            <a:r>
              <a:rPr lang="en-US" sz="3600" b="0" dirty="0">
                <a:cs typeface="Calibri"/>
              </a:rPr>
              <a:t>CBC</a:t>
            </a:r>
            <a:r>
              <a:rPr lang="en-US" sz="3600" b="0" dirty="0">
                <a:ea typeface="+mj-lt"/>
                <a:cs typeface="+mj-lt"/>
              </a:rPr>
              <a:t> 5G Network Assessment Framework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05E2B-274A-164D-8E57-3FD022E93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532EB31B-0C28-4ED4-9C22-8404411FB314}"/>
              </a:ext>
            </a:extLst>
          </p:cNvPr>
          <p:cNvGrpSpPr/>
          <p:nvPr/>
        </p:nvGrpSpPr>
        <p:grpSpPr>
          <a:xfrm>
            <a:off x="1678858" y="799286"/>
            <a:ext cx="8184182" cy="5879528"/>
            <a:chOff x="150916" y="743411"/>
            <a:chExt cx="8659211" cy="6202588"/>
          </a:xfrm>
        </p:grpSpPr>
        <p:sp>
          <p:nvSpPr>
            <p:cNvPr id="10" name="Cloud 89">
              <a:extLst>
                <a:ext uri="{FF2B5EF4-FFF2-40B4-BE49-F238E27FC236}">
                  <a16:creationId xmlns:a16="http://schemas.microsoft.com/office/drawing/2014/main" id="{C30DD56F-05D4-41D1-9D00-E08D50787828}"/>
                </a:ext>
              </a:extLst>
            </p:cNvPr>
            <p:cNvSpPr/>
            <p:nvPr/>
          </p:nvSpPr>
          <p:spPr>
            <a:xfrm>
              <a:off x="6231000" y="2124000"/>
              <a:ext cx="1755000" cy="989734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5G Network  (MNO ES) </a:t>
              </a:r>
            </a:p>
          </p:txBody>
        </p:sp>
        <p:sp>
          <p:nvSpPr>
            <p:cNvPr id="11" name="Cloud 56">
              <a:extLst>
                <a:ext uri="{FF2B5EF4-FFF2-40B4-BE49-F238E27FC236}">
                  <a16:creationId xmlns:a16="http://schemas.microsoft.com/office/drawing/2014/main" id="{A2B681CF-9799-4969-896C-CBE519A24C07}"/>
                </a:ext>
              </a:extLst>
            </p:cNvPr>
            <p:cNvSpPr/>
            <p:nvPr/>
          </p:nvSpPr>
          <p:spPr>
            <a:xfrm>
              <a:off x="4026000" y="5094000"/>
              <a:ext cx="3019304" cy="1349734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  <a:p>
              <a:pPr algn="ctr"/>
              <a:r>
                <a:rPr lang="en-GB" sz="1200" dirty="0"/>
                <a:t>5G Access Network &amp; MEC</a:t>
              </a:r>
              <a:br>
                <a:rPr lang="en-GB" sz="1200" dirty="0"/>
              </a:br>
              <a:r>
                <a:rPr lang="en-GB" sz="1200" dirty="0"/>
                <a:t>(MNO ES)</a:t>
              </a:r>
            </a:p>
          </p:txBody>
        </p:sp>
        <p:sp>
          <p:nvSpPr>
            <p:cNvPr id="12" name="Freeform: Shape 108">
              <a:extLst>
                <a:ext uri="{FF2B5EF4-FFF2-40B4-BE49-F238E27FC236}">
                  <a16:creationId xmlns:a16="http://schemas.microsoft.com/office/drawing/2014/main" id="{AFB8F6CA-0F7E-4988-A99F-65E35BB7874D}"/>
                </a:ext>
              </a:extLst>
            </p:cNvPr>
            <p:cNvSpPr/>
            <p:nvPr/>
          </p:nvSpPr>
          <p:spPr>
            <a:xfrm flipH="1">
              <a:off x="5150999" y="2789206"/>
              <a:ext cx="357675" cy="762000"/>
            </a:xfrm>
            <a:custGeom>
              <a:avLst/>
              <a:gdLst>
                <a:gd name="connsiteX0" fmla="*/ 0 w 447675"/>
                <a:gd name="connsiteY0" fmla="*/ 762000 h 762000"/>
                <a:gd name="connsiteX1" fmla="*/ 0 w 447675"/>
                <a:gd name="connsiteY1" fmla="*/ 762000 h 762000"/>
                <a:gd name="connsiteX2" fmla="*/ 447675 w 447675"/>
                <a:gd name="connsiteY2" fmla="*/ 752475 h 762000"/>
                <a:gd name="connsiteX3" fmla="*/ 447675 w 447675"/>
                <a:gd name="connsiteY3" fmla="*/ 752475 h 762000"/>
                <a:gd name="connsiteX4" fmla="*/ 447675 w 447675"/>
                <a:gd name="connsiteY4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5" h="762000">
                  <a:moveTo>
                    <a:pt x="0" y="762000"/>
                  </a:moveTo>
                  <a:lnTo>
                    <a:pt x="0" y="762000"/>
                  </a:lnTo>
                  <a:cubicBezTo>
                    <a:pt x="403218" y="751920"/>
                    <a:pt x="253960" y="752475"/>
                    <a:pt x="447675" y="752475"/>
                  </a:cubicBezTo>
                  <a:lnTo>
                    <a:pt x="447675" y="752475"/>
                  </a:lnTo>
                  <a:lnTo>
                    <a:pt x="447675" y="0"/>
                  </a:lnTo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13" name="Cloud 5">
              <a:extLst>
                <a:ext uri="{FF2B5EF4-FFF2-40B4-BE49-F238E27FC236}">
                  <a16:creationId xmlns:a16="http://schemas.microsoft.com/office/drawing/2014/main" id="{DBB5D452-4E09-4762-8908-78EDF1F4E5B7}"/>
                </a:ext>
              </a:extLst>
            </p:cNvPr>
            <p:cNvSpPr/>
            <p:nvPr/>
          </p:nvSpPr>
          <p:spPr>
            <a:xfrm>
              <a:off x="1051696" y="5073439"/>
              <a:ext cx="3019304" cy="1349734"/>
            </a:xfrm>
            <a:prstGeom prst="clou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  <a:p>
              <a:pPr algn="ctr"/>
              <a:r>
                <a:rPr lang="en-GB" sz="1200" dirty="0"/>
                <a:t>5G Access Network &amp; MEC</a:t>
              </a:r>
              <a:br>
                <a:rPr lang="en-GB" sz="1200" dirty="0"/>
              </a:br>
              <a:r>
                <a:rPr lang="en-GB" sz="1200" dirty="0"/>
                <a:t>(MNO PT)</a:t>
              </a:r>
            </a:p>
          </p:txBody>
        </p:sp>
        <p:sp>
          <p:nvSpPr>
            <p:cNvPr id="14" name="Freeform: Shape 108">
              <a:extLst>
                <a:ext uri="{FF2B5EF4-FFF2-40B4-BE49-F238E27FC236}">
                  <a16:creationId xmlns:a16="http://schemas.microsoft.com/office/drawing/2014/main" id="{1493823E-E564-4A8A-8401-69FD48FB8C6D}"/>
                </a:ext>
              </a:extLst>
            </p:cNvPr>
            <p:cNvSpPr/>
            <p:nvPr/>
          </p:nvSpPr>
          <p:spPr>
            <a:xfrm flipH="1">
              <a:off x="3587024" y="2789206"/>
              <a:ext cx="447675" cy="762000"/>
            </a:xfrm>
            <a:custGeom>
              <a:avLst/>
              <a:gdLst>
                <a:gd name="connsiteX0" fmla="*/ 0 w 447675"/>
                <a:gd name="connsiteY0" fmla="*/ 762000 h 762000"/>
                <a:gd name="connsiteX1" fmla="*/ 0 w 447675"/>
                <a:gd name="connsiteY1" fmla="*/ 762000 h 762000"/>
                <a:gd name="connsiteX2" fmla="*/ 447675 w 447675"/>
                <a:gd name="connsiteY2" fmla="*/ 752475 h 762000"/>
                <a:gd name="connsiteX3" fmla="*/ 447675 w 447675"/>
                <a:gd name="connsiteY3" fmla="*/ 752475 h 762000"/>
                <a:gd name="connsiteX4" fmla="*/ 447675 w 447675"/>
                <a:gd name="connsiteY4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5" h="762000">
                  <a:moveTo>
                    <a:pt x="0" y="762000"/>
                  </a:moveTo>
                  <a:lnTo>
                    <a:pt x="0" y="762000"/>
                  </a:lnTo>
                  <a:cubicBezTo>
                    <a:pt x="403218" y="751920"/>
                    <a:pt x="253960" y="752475"/>
                    <a:pt x="447675" y="752475"/>
                  </a:cubicBezTo>
                  <a:lnTo>
                    <a:pt x="447675" y="752475"/>
                  </a:lnTo>
                  <a:lnTo>
                    <a:pt x="447675" y="0"/>
                  </a:lnTo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15" name="Freeform: Shape 106">
              <a:extLst>
                <a:ext uri="{FF2B5EF4-FFF2-40B4-BE49-F238E27FC236}">
                  <a16:creationId xmlns:a16="http://schemas.microsoft.com/office/drawing/2014/main" id="{D43BBCFD-BD5D-490F-8BE3-83789DABF5AD}"/>
                </a:ext>
              </a:extLst>
            </p:cNvPr>
            <p:cNvSpPr/>
            <p:nvPr/>
          </p:nvSpPr>
          <p:spPr>
            <a:xfrm>
              <a:off x="1653449" y="2789206"/>
              <a:ext cx="447675" cy="762000"/>
            </a:xfrm>
            <a:custGeom>
              <a:avLst/>
              <a:gdLst>
                <a:gd name="connsiteX0" fmla="*/ 0 w 447675"/>
                <a:gd name="connsiteY0" fmla="*/ 762000 h 762000"/>
                <a:gd name="connsiteX1" fmla="*/ 0 w 447675"/>
                <a:gd name="connsiteY1" fmla="*/ 762000 h 762000"/>
                <a:gd name="connsiteX2" fmla="*/ 447675 w 447675"/>
                <a:gd name="connsiteY2" fmla="*/ 752475 h 762000"/>
                <a:gd name="connsiteX3" fmla="*/ 447675 w 447675"/>
                <a:gd name="connsiteY3" fmla="*/ 752475 h 762000"/>
                <a:gd name="connsiteX4" fmla="*/ 447675 w 447675"/>
                <a:gd name="connsiteY4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5" h="762000">
                  <a:moveTo>
                    <a:pt x="0" y="762000"/>
                  </a:moveTo>
                  <a:lnTo>
                    <a:pt x="0" y="762000"/>
                  </a:lnTo>
                  <a:cubicBezTo>
                    <a:pt x="403218" y="751920"/>
                    <a:pt x="253960" y="752475"/>
                    <a:pt x="447675" y="752475"/>
                  </a:cubicBezTo>
                  <a:lnTo>
                    <a:pt x="447675" y="752475"/>
                  </a:lnTo>
                  <a:lnTo>
                    <a:pt x="447675" y="0"/>
                  </a:lnTo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16" name="Cloud 9">
              <a:extLst>
                <a:ext uri="{FF2B5EF4-FFF2-40B4-BE49-F238E27FC236}">
                  <a16:creationId xmlns:a16="http://schemas.microsoft.com/office/drawing/2014/main" id="{9CF9BB52-6ADF-4FE9-8C37-8D58DD9BCB37}"/>
                </a:ext>
              </a:extLst>
            </p:cNvPr>
            <p:cNvSpPr/>
            <p:nvPr/>
          </p:nvSpPr>
          <p:spPr>
            <a:xfrm>
              <a:off x="741000" y="2709000"/>
              <a:ext cx="5805000" cy="797284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/>
                <a:t>3G/4G PLMN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E261B9E1-3963-4F0A-B8C8-D7E91062B3E1}"/>
                </a:ext>
              </a:extLst>
            </p:cNvPr>
            <p:cNvSpPr/>
            <p:nvPr/>
          </p:nvSpPr>
          <p:spPr>
            <a:xfrm>
              <a:off x="544739" y="3722657"/>
              <a:ext cx="6541261" cy="1092926"/>
            </a:xfrm>
            <a:prstGeom prst="rect">
              <a:avLst/>
            </a:prstGeom>
            <a:solidFill>
              <a:srgbClr val="434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cxnSp>
          <p:nvCxnSpPr>
            <p:cNvPr id="18" name="Straight Connector 14">
              <a:extLst>
                <a:ext uri="{FF2B5EF4-FFF2-40B4-BE49-F238E27FC236}">
                  <a16:creationId xmlns:a16="http://schemas.microsoft.com/office/drawing/2014/main" id="{27CD5A2C-A761-4AAF-8303-DC2399A58AB8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>
              <a:off x="548549" y="4265581"/>
              <a:ext cx="6537451" cy="3539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5">
              <a:extLst>
                <a:ext uri="{FF2B5EF4-FFF2-40B4-BE49-F238E27FC236}">
                  <a16:creationId xmlns:a16="http://schemas.microsoft.com/office/drawing/2014/main" id="{BE4ABB00-A1C5-421F-97CA-4FF4EF443135}"/>
                </a:ext>
              </a:extLst>
            </p:cNvPr>
            <p:cNvCxnSpPr>
              <a:cxnSpLocks/>
            </p:cNvCxnSpPr>
            <p:nvPr/>
          </p:nvCxnSpPr>
          <p:spPr>
            <a:xfrm>
              <a:off x="548549" y="4751356"/>
              <a:ext cx="6537451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id="{4A4BFAE4-39E4-4865-9092-F185A9569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6" t="29633" r="88062" b="51445"/>
            <a:stretch/>
          </p:blipFill>
          <p:spPr>
            <a:xfrm rot="10800000">
              <a:off x="902879" y="4327494"/>
              <a:ext cx="657226" cy="333375"/>
            </a:xfrm>
            <a:prstGeom prst="rect">
              <a:avLst/>
            </a:prstGeom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F6ABD424-6856-4E0E-90AB-BA85E31F7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6" t="29633" r="88062" b="51445"/>
            <a:stretch/>
          </p:blipFill>
          <p:spPr>
            <a:xfrm rot="10800000">
              <a:off x="3093629" y="4327494"/>
              <a:ext cx="657226" cy="333375"/>
            </a:xfrm>
            <a:prstGeom prst="rect">
              <a:avLst/>
            </a:prstGeom>
          </p:spPr>
        </p:pic>
        <p:pic>
          <p:nvPicPr>
            <p:cNvPr id="22" name="Picture 4" descr="amc2">
              <a:extLst>
                <a:ext uri="{FF2B5EF4-FFF2-40B4-BE49-F238E27FC236}">
                  <a16:creationId xmlns:a16="http://schemas.microsoft.com/office/drawing/2014/main" id="{94652429-6961-45EC-A029-D84A32BD0D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85" b="8029"/>
            <a:stretch/>
          </p:blipFill>
          <p:spPr bwMode="auto">
            <a:xfrm>
              <a:off x="3978926" y="2903506"/>
              <a:ext cx="279953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amc2">
              <a:extLst>
                <a:ext uri="{FF2B5EF4-FFF2-40B4-BE49-F238E27FC236}">
                  <a16:creationId xmlns:a16="http://schemas.microsoft.com/office/drawing/2014/main" id="{C02ACB76-F6A9-41DF-BD86-1137360598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85" b="8029"/>
            <a:stretch/>
          </p:blipFill>
          <p:spPr bwMode="auto">
            <a:xfrm>
              <a:off x="1397651" y="2903506"/>
              <a:ext cx="279953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: Rounded Corners 103">
              <a:extLst>
                <a:ext uri="{FF2B5EF4-FFF2-40B4-BE49-F238E27FC236}">
                  <a16:creationId xmlns:a16="http://schemas.microsoft.com/office/drawing/2014/main" id="{49F76241-54AE-4EAC-95C7-3FBD593E94DE}"/>
                </a:ext>
              </a:extLst>
            </p:cNvPr>
            <p:cNvSpPr/>
            <p:nvPr/>
          </p:nvSpPr>
          <p:spPr>
            <a:xfrm>
              <a:off x="443775" y="903256"/>
              <a:ext cx="2727225" cy="904875"/>
            </a:xfrm>
            <a:prstGeom prst="round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0070C0"/>
                </a:solidFill>
              </a:endParaRPr>
            </a:p>
          </p:txBody>
        </p:sp>
        <p:sp>
          <p:nvSpPr>
            <p:cNvPr id="25" name="Cloud 30">
              <a:extLst>
                <a:ext uri="{FF2B5EF4-FFF2-40B4-BE49-F238E27FC236}">
                  <a16:creationId xmlns:a16="http://schemas.microsoft.com/office/drawing/2014/main" id="{9E8D7ACF-6A0A-45CB-8802-5C5C730591B5}"/>
                </a:ext>
              </a:extLst>
            </p:cNvPr>
            <p:cNvSpPr/>
            <p:nvPr/>
          </p:nvSpPr>
          <p:spPr>
            <a:xfrm>
              <a:off x="4611000" y="1719000"/>
              <a:ext cx="1755000" cy="989734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5G Network Core</a:t>
              </a:r>
              <a:br>
                <a:rPr lang="en-GB" sz="1200" dirty="0"/>
              </a:br>
              <a:r>
                <a:rPr lang="en-GB" sz="1200" dirty="0"/>
                <a:t>(MNO  PT) </a:t>
              </a:r>
            </a:p>
          </p:txBody>
        </p:sp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24D7C880-AB32-4835-9952-C3B24BC10D89}"/>
                </a:ext>
              </a:extLst>
            </p:cNvPr>
            <p:cNvGrpSpPr/>
            <p:nvPr/>
          </p:nvGrpSpPr>
          <p:grpSpPr>
            <a:xfrm>
              <a:off x="1295242" y="4906930"/>
              <a:ext cx="396077" cy="736599"/>
              <a:chOff x="4473258" y="1380927"/>
              <a:chExt cx="500062" cy="821253"/>
            </a:xfrm>
          </p:grpSpPr>
          <p:sp>
            <p:nvSpPr>
              <p:cNvPr id="27" name="AutoShape 35">
                <a:extLst>
                  <a:ext uri="{FF2B5EF4-FFF2-40B4-BE49-F238E27FC236}">
                    <a16:creationId xmlns:a16="http://schemas.microsoft.com/office/drawing/2014/main" id="{896ACD53-A8AD-43F3-BC94-B33846528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3258" y="1905000"/>
                <a:ext cx="500062" cy="297180"/>
              </a:xfrm>
              <a:prstGeom prst="cube">
                <a:avLst>
                  <a:gd name="adj" fmla="val 3601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 anchorCtr="1"/>
              <a:lstStyle/>
              <a:p>
                <a:pPr>
                  <a:defRPr/>
                </a:pPr>
                <a:endParaRPr lang="en-GB" sz="16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28" name="Group 56">
                <a:extLst>
                  <a:ext uri="{FF2B5EF4-FFF2-40B4-BE49-F238E27FC236}">
                    <a16:creationId xmlns:a16="http://schemas.microsoft.com/office/drawing/2014/main" id="{3141D0CB-7512-479B-A1DD-5CE8160543EE}"/>
                  </a:ext>
                </a:extLst>
              </p:cNvPr>
              <p:cNvGrpSpPr/>
              <p:nvPr/>
            </p:nvGrpSpPr>
            <p:grpSpPr>
              <a:xfrm>
                <a:off x="4547012" y="1380927"/>
                <a:ext cx="358775" cy="571301"/>
                <a:chOff x="2324512" y="2036247"/>
                <a:chExt cx="358775" cy="571301"/>
              </a:xfrm>
            </p:grpSpPr>
            <p:pic>
              <p:nvPicPr>
                <p:cNvPr id="29" name="Picture 4">
                  <a:extLst>
                    <a:ext uri="{FF2B5EF4-FFF2-40B4-BE49-F238E27FC236}">
                      <a16:creationId xmlns:a16="http://schemas.microsoft.com/office/drawing/2014/main" id="{32561BA5-D7F8-44F5-929C-03BAE1E97B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34578"/>
                <a:stretch>
                  <a:fillRect/>
                </a:stretch>
              </p:blipFill>
              <p:spPr bwMode="auto">
                <a:xfrm>
                  <a:off x="2324512" y="2103492"/>
                  <a:ext cx="358775" cy="504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0" name="Arc 35">
                  <a:extLst>
                    <a:ext uri="{FF2B5EF4-FFF2-40B4-BE49-F238E27FC236}">
                      <a16:creationId xmlns:a16="http://schemas.microsoft.com/office/drawing/2014/main" id="{6776EFC2-D5FC-46D5-A2BA-A356D739B9C0}"/>
                    </a:ext>
                  </a:extLst>
                </p:cNvPr>
                <p:cNvSpPr/>
                <p:nvPr/>
              </p:nvSpPr>
              <p:spPr>
                <a:xfrm rot="14373631">
                  <a:off x="2364326" y="2036247"/>
                  <a:ext cx="216024" cy="216024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31" name="Arc 36">
                  <a:extLst>
                    <a:ext uri="{FF2B5EF4-FFF2-40B4-BE49-F238E27FC236}">
                      <a16:creationId xmlns:a16="http://schemas.microsoft.com/office/drawing/2014/main" id="{7621AFA8-55EE-4968-B0F6-01E5E115306C}"/>
                    </a:ext>
                  </a:extLst>
                </p:cNvPr>
                <p:cNvSpPr/>
                <p:nvPr/>
              </p:nvSpPr>
              <p:spPr>
                <a:xfrm rot="14373631">
                  <a:off x="2398238" y="2069581"/>
                  <a:ext cx="144016" cy="144016"/>
                </a:xfrm>
                <a:prstGeom prst="arc">
                  <a:avLst>
                    <a:gd name="adj1" fmla="val 16270071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32" name="Arc 37">
                  <a:extLst>
                    <a:ext uri="{FF2B5EF4-FFF2-40B4-BE49-F238E27FC236}">
                      <a16:creationId xmlns:a16="http://schemas.microsoft.com/office/drawing/2014/main" id="{739B5FC2-12F7-4474-AC8B-198A2A9F00AD}"/>
                    </a:ext>
                  </a:extLst>
                </p:cNvPr>
                <p:cNvSpPr/>
                <p:nvPr/>
              </p:nvSpPr>
              <p:spPr>
                <a:xfrm rot="14373631">
                  <a:off x="2438715" y="2107894"/>
                  <a:ext cx="51118" cy="53326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grpSp>
              <p:nvGrpSpPr>
                <p:cNvPr id="33" name="Group 61">
                  <a:extLst>
                    <a:ext uri="{FF2B5EF4-FFF2-40B4-BE49-F238E27FC236}">
                      <a16:creationId xmlns:a16="http://schemas.microsoft.com/office/drawing/2014/main" id="{7D7963D4-E13D-48DE-8CE9-FB8FB9634616}"/>
                    </a:ext>
                  </a:extLst>
                </p:cNvPr>
                <p:cNvGrpSpPr/>
                <p:nvPr/>
              </p:nvGrpSpPr>
              <p:grpSpPr>
                <a:xfrm flipH="1">
                  <a:off x="2416714" y="2036248"/>
                  <a:ext cx="216024" cy="216024"/>
                  <a:chOff x="2901060" y="4024115"/>
                  <a:chExt cx="216024" cy="216024"/>
                </a:xfrm>
              </p:grpSpPr>
              <p:sp>
                <p:nvSpPr>
                  <p:cNvPr id="34" name="Arc 39">
                    <a:extLst>
                      <a:ext uri="{FF2B5EF4-FFF2-40B4-BE49-F238E27FC236}">
                        <a16:creationId xmlns:a16="http://schemas.microsoft.com/office/drawing/2014/main" id="{EC89608C-073C-4FA5-80B7-DE1BD85B9676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01060" y="4024115"/>
                    <a:ext cx="216024" cy="216024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35" name="Arc 40">
                    <a:extLst>
                      <a:ext uri="{FF2B5EF4-FFF2-40B4-BE49-F238E27FC236}">
                        <a16:creationId xmlns:a16="http://schemas.microsoft.com/office/drawing/2014/main" id="{157B8289-9081-446D-A200-96D511D9F03B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34972" y="4057449"/>
                    <a:ext cx="144016" cy="144016"/>
                  </a:xfrm>
                  <a:prstGeom prst="arc">
                    <a:avLst>
                      <a:gd name="adj1" fmla="val 16270071"/>
                      <a:gd name="adj2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36" name="Arc 41">
                    <a:extLst>
                      <a:ext uri="{FF2B5EF4-FFF2-40B4-BE49-F238E27FC236}">
                        <a16:creationId xmlns:a16="http://schemas.microsoft.com/office/drawing/2014/main" id="{3154993B-BEEC-48F2-B5E2-D166219F1A0A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75449" y="4095762"/>
                    <a:ext cx="51118" cy="53326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</p:grpSp>
          </p:grpSp>
        </p:grpSp>
        <p:grpSp>
          <p:nvGrpSpPr>
            <p:cNvPr id="37" name="Group 28">
              <a:extLst>
                <a:ext uri="{FF2B5EF4-FFF2-40B4-BE49-F238E27FC236}">
                  <a16:creationId xmlns:a16="http://schemas.microsoft.com/office/drawing/2014/main" id="{1CBC662F-2F91-4550-8096-8AD274278BEA}"/>
                </a:ext>
              </a:extLst>
            </p:cNvPr>
            <p:cNvGrpSpPr/>
            <p:nvPr/>
          </p:nvGrpSpPr>
          <p:grpSpPr>
            <a:xfrm>
              <a:off x="3411379" y="4906930"/>
              <a:ext cx="396077" cy="736599"/>
              <a:chOff x="4473258" y="1380927"/>
              <a:chExt cx="500062" cy="821253"/>
            </a:xfrm>
          </p:grpSpPr>
          <p:sp>
            <p:nvSpPr>
              <p:cNvPr id="38" name="AutoShape 35">
                <a:extLst>
                  <a:ext uri="{FF2B5EF4-FFF2-40B4-BE49-F238E27FC236}">
                    <a16:creationId xmlns:a16="http://schemas.microsoft.com/office/drawing/2014/main" id="{ABCCE1EB-7505-4797-AAB2-BBBB30DD8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3258" y="1905000"/>
                <a:ext cx="500062" cy="297180"/>
              </a:xfrm>
              <a:prstGeom prst="cube">
                <a:avLst>
                  <a:gd name="adj" fmla="val 3601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 anchorCtr="1"/>
              <a:lstStyle/>
              <a:p>
                <a:pPr>
                  <a:defRPr/>
                </a:pPr>
                <a:endParaRPr lang="en-GB" sz="16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39" name="Group 56">
                <a:extLst>
                  <a:ext uri="{FF2B5EF4-FFF2-40B4-BE49-F238E27FC236}">
                    <a16:creationId xmlns:a16="http://schemas.microsoft.com/office/drawing/2014/main" id="{F93C993D-156D-4316-A5A5-EDF2F1D7C1C2}"/>
                  </a:ext>
                </a:extLst>
              </p:cNvPr>
              <p:cNvGrpSpPr/>
              <p:nvPr/>
            </p:nvGrpSpPr>
            <p:grpSpPr>
              <a:xfrm>
                <a:off x="4547012" y="1380927"/>
                <a:ext cx="358775" cy="571301"/>
                <a:chOff x="2324512" y="2036247"/>
                <a:chExt cx="358775" cy="571301"/>
              </a:xfrm>
            </p:grpSpPr>
            <p:pic>
              <p:nvPicPr>
                <p:cNvPr id="40" name="Picture 4">
                  <a:extLst>
                    <a:ext uri="{FF2B5EF4-FFF2-40B4-BE49-F238E27FC236}">
                      <a16:creationId xmlns:a16="http://schemas.microsoft.com/office/drawing/2014/main" id="{C83871D3-28D6-46D0-95E8-4836394E89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34578"/>
                <a:stretch>
                  <a:fillRect/>
                </a:stretch>
              </p:blipFill>
              <p:spPr bwMode="auto">
                <a:xfrm>
                  <a:off x="2324512" y="2103492"/>
                  <a:ext cx="358775" cy="504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1" name="Arc 46">
                  <a:extLst>
                    <a:ext uri="{FF2B5EF4-FFF2-40B4-BE49-F238E27FC236}">
                      <a16:creationId xmlns:a16="http://schemas.microsoft.com/office/drawing/2014/main" id="{AD2F3B62-FBEF-441A-95BD-0B997C0D3B4E}"/>
                    </a:ext>
                  </a:extLst>
                </p:cNvPr>
                <p:cNvSpPr/>
                <p:nvPr/>
              </p:nvSpPr>
              <p:spPr>
                <a:xfrm rot="14373631">
                  <a:off x="2364326" y="2036247"/>
                  <a:ext cx="216024" cy="216024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42" name="Arc 47">
                  <a:extLst>
                    <a:ext uri="{FF2B5EF4-FFF2-40B4-BE49-F238E27FC236}">
                      <a16:creationId xmlns:a16="http://schemas.microsoft.com/office/drawing/2014/main" id="{756041B2-3EE7-48DE-911D-C380447AA660}"/>
                    </a:ext>
                  </a:extLst>
                </p:cNvPr>
                <p:cNvSpPr/>
                <p:nvPr/>
              </p:nvSpPr>
              <p:spPr>
                <a:xfrm rot="14373631">
                  <a:off x="2398238" y="2069581"/>
                  <a:ext cx="144016" cy="144016"/>
                </a:xfrm>
                <a:prstGeom prst="arc">
                  <a:avLst>
                    <a:gd name="adj1" fmla="val 16270071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43" name="Arc 48">
                  <a:extLst>
                    <a:ext uri="{FF2B5EF4-FFF2-40B4-BE49-F238E27FC236}">
                      <a16:creationId xmlns:a16="http://schemas.microsoft.com/office/drawing/2014/main" id="{A18D0393-5823-40C1-92C5-DE888D520808}"/>
                    </a:ext>
                  </a:extLst>
                </p:cNvPr>
                <p:cNvSpPr/>
                <p:nvPr/>
              </p:nvSpPr>
              <p:spPr>
                <a:xfrm rot="14373631">
                  <a:off x="2438715" y="2107894"/>
                  <a:ext cx="51118" cy="53326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grpSp>
              <p:nvGrpSpPr>
                <p:cNvPr id="44" name="Group 61">
                  <a:extLst>
                    <a:ext uri="{FF2B5EF4-FFF2-40B4-BE49-F238E27FC236}">
                      <a16:creationId xmlns:a16="http://schemas.microsoft.com/office/drawing/2014/main" id="{3B2C88C2-10F4-458B-A1B2-DFBF2667F3F6}"/>
                    </a:ext>
                  </a:extLst>
                </p:cNvPr>
                <p:cNvGrpSpPr/>
                <p:nvPr/>
              </p:nvGrpSpPr>
              <p:grpSpPr>
                <a:xfrm flipH="1">
                  <a:off x="2416714" y="2036248"/>
                  <a:ext cx="216024" cy="216024"/>
                  <a:chOff x="2901060" y="4024115"/>
                  <a:chExt cx="216024" cy="216024"/>
                </a:xfrm>
              </p:grpSpPr>
              <p:sp>
                <p:nvSpPr>
                  <p:cNvPr id="45" name="Arc 50">
                    <a:extLst>
                      <a:ext uri="{FF2B5EF4-FFF2-40B4-BE49-F238E27FC236}">
                        <a16:creationId xmlns:a16="http://schemas.microsoft.com/office/drawing/2014/main" id="{A17F8121-50A6-4FFD-BD3A-C1DA4CC877BD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01060" y="4024115"/>
                    <a:ext cx="216024" cy="216024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46" name="Arc 51">
                    <a:extLst>
                      <a:ext uri="{FF2B5EF4-FFF2-40B4-BE49-F238E27FC236}">
                        <a16:creationId xmlns:a16="http://schemas.microsoft.com/office/drawing/2014/main" id="{76815B1C-9E48-432E-82DB-036435686F81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34972" y="4057449"/>
                    <a:ext cx="144016" cy="144016"/>
                  </a:xfrm>
                  <a:prstGeom prst="arc">
                    <a:avLst>
                      <a:gd name="adj1" fmla="val 16270071"/>
                      <a:gd name="adj2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47" name="Arc 52">
                    <a:extLst>
                      <a:ext uri="{FF2B5EF4-FFF2-40B4-BE49-F238E27FC236}">
                        <a16:creationId xmlns:a16="http://schemas.microsoft.com/office/drawing/2014/main" id="{4223634B-180A-468C-99A5-A977AD00B2BC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75449" y="4095762"/>
                    <a:ext cx="51118" cy="53326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</p:grpSp>
          </p:grpSp>
        </p:grpSp>
        <p:sp>
          <p:nvSpPr>
            <p:cNvPr id="48" name="Rectangle: Rounded Corners 115">
              <a:extLst>
                <a:ext uri="{FF2B5EF4-FFF2-40B4-BE49-F238E27FC236}">
                  <a16:creationId xmlns:a16="http://schemas.microsoft.com/office/drawing/2014/main" id="{62D2157F-3FD4-4175-AC86-1695AA62C0D0}"/>
                </a:ext>
              </a:extLst>
            </p:cNvPr>
            <p:cNvSpPr/>
            <p:nvPr/>
          </p:nvSpPr>
          <p:spPr>
            <a:xfrm>
              <a:off x="716677" y="4298274"/>
              <a:ext cx="542166" cy="367630"/>
            </a:xfrm>
            <a:prstGeom prst="roundRect">
              <a:avLst/>
            </a:prstGeom>
            <a:solidFill>
              <a:srgbClr val="C00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>
                  <a:solidFill>
                    <a:schemeClr val="bg1"/>
                  </a:solidFill>
                </a:rPr>
                <a:t>QoS OBU</a:t>
              </a:r>
            </a:p>
          </p:txBody>
        </p:sp>
        <p:sp>
          <p:nvSpPr>
            <p:cNvPr id="49" name="Rectangle: Rounded Corners 117">
              <a:extLst>
                <a:ext uri="{FF2B5EF4-FFF2-40B4-BE49-F238E27FC236}">
                  <a16:creationId xmlns:a16="http://schemas.microsoft.com/office/drawing/2014/main" id="{93784738-FF9D-44FB-A9B4-09E7BAE88FC6}"/>
                </a:ext>
              </a:extLst>
            </p:cNvPr>
            <p:cNvSpPr/>
            <p:nvPr/>
          </p:nvSpPr>
          <p:spPr>
            <a:xfrm>
              <a:off x="2879124" y="4279769"/>
              <a:ext cx="542166" cy="367630"/>
            </a:xfrm>
            <a:prstGeom prst="roundRect">
              <a:avLst/>
            </a:prstGeom>
            <a:solidFill>
              <a:srgbClr val="C00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>
                  <a:solidFill>
                    <a:schemeClr val="bg1"/>
                  </a:solidFill>
                </a:rPr>
                <a:t>QoS OBU</a:t>
              </a:r>
            </a:p>
          </p:txBody>
        </p:sp>
        <p:sp>
          <p:nvSpPr>
            <p:cNvPr id="50" name="Rectangle: Rounded Corners 139">
              <a:extLst>
                <a:ext uri="{FF2B5EF4-FFF2-40B4-BE49-F238E27FC236}">
                  <a16:creationId xmlns:a16="http://schemas.microsoft.com/office/drawing/2014/main" id="{3CCD3094-2C24-413F-8CC0-64FF308931F0}"/>
                </a:ext>
              </a:extLst>
            </p:cNvPr>
            <p:cNvSpPr/>
            <p:nvPr/>
          </p:nvSpPr>
          <p:spPr>
            <a:xfrm>
              <a:off x="1528654" y="1071652"/>
              <a:ext cx="1133476" cy="557348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bg1"/>
                  </a:solidFill>
                </a:rPr>
                <a:t>Management System</a:t>
              </a:r>
            </a:p>
          </p:txBody>
        </p:sp>
        <p:sp>
          <p:nvSpPr>
            <p:cNvPr id="51" name="Rectangle: Rounded Corners 141">
              <a:extLst>
                <a:ext uri="{FF2B5EF4-FFF2-40B4-BE49-F238E27FC236}">
                  <a16:creationId xmlns:a16="http://schemas.microsoft.com/office/drawing/2014/main" id="{37EDE255-7807-458C-BE27-574E4D3E97C4}"/>
                </a:ext>
              </a:extLst>
            </p:cNvPr>
            <p:cNvSpPr/>
            <p:nvPr/>
          </p:nvSpPr>
          <p:spPr>
            <a:xfrm>
              <a:off x="4476000" y="1179000"/>
              <a:ext cx="673949" cy="450000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bg1"/>
                  </a:solidFill>
                </a:rPr>
                <a:t>QoS FSU</a:t>
              </a:r>
            </a:p>
          </p:txBody>
        </p:sp>
        <p:sp>
          <p:nvSpPr>
            <p:cNvPr id="52" name="TextBox 103">
              <a:extLst>
                <a:ext uri="{FF2B5EF4-FFF2-40B4-BE49-F238E27FC236}">
                  <a16:creationId xmlns:a16="http://schemas.microsoft.com/office/drawing/2014/main" id="{5B87856E-6AAD-4107-8E99-D6D2C785D61E}"/>
                </a:ext>
              </a:extLst>
            </p:cNvPr>
            <p:cNvSpPr txBox="1"/>
            <p:nvPr/>
          </p:nvSpPr>
          <p:spPr>
            <a:xfrm>
              <a:off x="767732" y="1066472"/>
              <a:ext cx="824128" cy="48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>
                  <a:solidFill>
                    <a:srgbClr val="0070C0"/>
                  </a:solidFill>
                </a:rPr>
                <a:t>Cloud</a:t>
              </a:r>
            </a:p>
            <a:p>
              <a:r>
                <a:rPr lang="en-GB" sz="1200" i="1">
                  <a:solidFill>
                    <a:srgbClr val="0070C0"/>
                  </a:solidFill>
                </a:rPr>
                <a:t>Infra</a:t>
              </a:r>
            </a:p>
          </p:txBody>
        </p:sp>
        <p:sp>
          <p:nvSpPr>
            <p:cNvPr id="53" name="Freeform: Shape 108">
              <a:extLst>
                <a:ext uri="{FF2B5EF4-FFF2-40B4-BE49-F238E27FC236}">
                  <a16:creationId xmlns:a16="http://schemas.microsoft.com/office/drawing/2014/main" id="{83D23254-D186-4FF0-8105-01E4B58CD521}"/>
                </a:ext>
              </a:extLst>
            </p:cNvPr>
            <p:cNvSpPr/>
            <p:nvPr/>
          </p:nvSpPr>
          <p:spPr>
            <a:xfrm rot="16200000" flipH="1">
              <a:off x="4074213" y="3182903"/>
              <a:ext cx="2949337" cy="2075677"/>
            </a:xfrm>
            <a:custGeom>
              <a:avLst/>
              <a:gdLst>
                <a:gd name="connsiteX0" fmla="*/ 0 w 447675"/>
                <a:gd name="connsiteY0" fmla="*/ 762000 h 762000"/>
                <a:gd name="connsiteX1" fmla="*/ 0 w 447675"/>
                <a:gd name="connsiteY1" fmla="*/ 762000 h 762000"/>
                <a:gd name="connsiteX2" fmla="*/ 447675 w 447675"/>
                <a:gd name="connsiteY2" fmla="*/ 752475 h 762000"/>
                <a:gd name="connsiteX3" fmla="*/ 447675 w 447675"/>
                <a:gd name="connsiteY3" fmla="*/ 752475 h 762000"/>
                <a:gd name="connsiteX4" fmla="*/ 447675 w 447675"/>
                <a:gd name="connsiteY4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5" h="762000">
                  <a:moveTo>
                    <a:pt x="0" y="762000"/>
                  </a:moveTo>
                  <a:lnTo>
                    <a:pt x="0" y="762000"/>
                  </a:lnTo>
                  <a:cubicBezTo>
                    <a:pt x="403218" y="751920"/>
                    <a:pt x="253960" y="752475"/>
                    <a:pt x="447675" y="752475"/>
                  </a:cubicBezTo>
                  <a:lnTo>
                    <a:pt x="447675" y="752475"/>
                  </a:lnTo>
                  <a:lnTo>
                    <a:pt x="447675" y="0"/>
                  </a:lnTo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pic>
          <p:nvPicPr>
            <p:cNvPr id="54" name="Picture 11">
              <a:extLst>
                <a:ext uri="{FF2B5EF4-FFF2-40B4-BE49-F238E27FC236}">
                  <a16:creationId xmlns:a16="http://schemas.microsoft.com/office/drawing/2014/main" id="{55DA95D9-885E-418D-8C9B-FBD58F9AC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6" t="29633" r="88062" b="51445"/>
            <a:stretch/>
          </p:blipFill>
          <p:spPr>
            <a:xfrm rot="10800000">
              <a:off x="5044349" y="3865939"/>
              <a:ext cx="657226" cy="333375"/>
            </a:xfrm>
            <a:prstGeom prst="rect">
              <a:avLst/>
            </a:prstGeom>
          </p:spPr>
        </p:pic>
        <p:sp>
          <p:nvSpPr>
            <p:cNvPr id="55" name="Rectangle: Rounded Corners 117">
              <a:extLst>
                <a:ext uri="{FF2B5EF4-FFF2-40B4-BE49-F238E27FC236}">
                  <a16:creationId xmlns:a16="http://schemas.microsoft.com/office/drawing/2014/main" id="{2E7F6672-8263-4443-AE7A-83960E49F31E}"/>
                </a:ext>
              </a:extLst>
            </p:cNvPr>
            <p:cNvSpPr/>
            <p:nvPr/>
          </p:nvSpPr>
          <p:spPr>
            <a:xfrm>
              <a:off x="4786301" y="3826924"/>
              <a:ext cx="542166" cy="367630"/>
            </a:xfrm>
            <a:prstGeom prst="roundRect">
              <a:avLst/>
            </a:prstGeom>
            <a:solidFill>
              <a:srgbClr val="C00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>
                  <a:solidFill>
                    <a:schemeClr val="bg1"/>
                  </a:solidFill>
                </a:rPr>
                <a:t>QoS OBU</a:t>
              </a:r>
            </a:p>
          </p:txBody>
        </p:sp>
        <p:cxnSp>
          <p:nvCxnSpPr>
            <p:cNvPr id="56" name="Connector: Curved 63">
              <a:extLst>
                <a:ext uri="{FF2B5EF4-FFF2-40B4-BE49-F238E27FC236}">
                  <a16:creationId xmlns:a16="http://schemas.microsoft.com/office/drawing/2014/main" id="{AA9CFFE1-3623-4510-85E5-EEF7E8841B7F}"/>
                </a:ext>
              </a:extLst>
            </p:cNvPr>
            <p:cNvCxnSpPr>
              <a:cxnSpLocks/>
              <a:stCxn id="51" idx="1"/>
              <a:endCxn id="50" idx="3"/>
            </p:cNvCxnSpPr>
            <p:nvPr/>
          </p:nvCxnSpPr>
          <p:spPr>
            <a:xfrm rot="10800000">
              <a:off x="2662130" y="1350326"/>
              <a:ext cx="1813870" cy="53674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: Shape 61">
              <a:extLst>
                <a:ext uri="{FF2B5EF4-FFF2-40B4-BE49-F238E27FC236}">
                  <a16:creationId xmlns:a16="http://schemas.microsoft.com/office/drawing/2014/main" id="{97B8D39F-737F-48A3-9AC9-B5B48A05D79A}"/>
                </a:ext>
              </a:extLst>
            </p:cNvPr>
            <p:cNvSpPr/>
            <p:nvPr/>
          </p:nvSpPr>
          <p:spPr>
            <a:xfrm>
              <a:off x="1000125" y="4638675"/>
              <a:ext cx="2577612" cy="963485"/>
            </a:xfrm>
            <a:custGeom>
              <a:avLst/>
              <a:gdLst>
                <a:gd name="connsiteX0" fmla="*/ 0 w 2577612"/>
                <a:gd name="connsiteY0" fmla="*/ 47625 h 963485"/>
                <a:gd name="connsiteX1" fmla="*/ 466725 w 2577612"/>
                <a:gd name="connsiteY1" fmla="*/ 409575 h 963485"/>
                <a:gd name="connsiteX2" fmla="*/ 1028700 w 2577612"/>
                <a:gd name="connsiteY2" fmla="*/ 962025 h 963485"/>
                <a:gd name="connsiteX3" fmla="*/ 2514600 w 2577612"/>
                <a:gd name="connsiteY3" fmla="*/ 552450 h 963485"/>
                <a:gd name="connsiteX4" fmla="*/ 2162175 w 2577612"/>
                <a:gd name="connsiteY4" fmla="*/ 0 h 96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12" h="963485">
                  <a:moveTo>
                    <a:pt x="0" y="47625"/>
                  </a:moveTo>
                  <a:cubicBezTo>
                    <a:pt x="147637" y="152400"/>
                    <a:pt x="295275" y="257175"/>
                    <a:pt x="466725" y="409575"/>
                  </a:cubicBezTo>
                  <a:cubicBezTo>
                    <a:pt x="638175" y="561975"/>
                    <a:pt x="687388" y="938213"/>
                    <a:pt x="1028700" y="962025"/>
                  </a:cubicBezTo>
                  <a:cubicBezTo>
                    <a:pt x="1370013" y="985838"/>
                    <a:pt x="2325688" y="712787"/>
                    <a:pt x="2514600" y="552450"/>
                  </a:cubicBezTo>
                  <a:cubicBezTo>
                    <a:pt x="2703512" y="392113"/>
                    <a:pt x="2432843" y="196056"/>
                    <a:pt x="2162175" y="0"/>
                  </a:cubicBezTo>
                </a:path>
              </a:pathLst>
            </a:custGeom>
            <a:noFill/>
            <a:ln w="25400">
              <a:solidFill>
                <a:srgbClr val="FFC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58" name="Freeform: Shape 64">
              <a:extLst>
                <a:ext uri="{FF2B5EF4-FFF2-40B4-BE49-F238E27FC236}">
                  <a16:creationId xmlns:a16="http://schemas.microsoft.com/office/drawing/2014/main" id="{515222D4-E3D5-432A-9774-C471D55A2197}"/>
                </a:ext>
              </a:extLst>
            </p:cNvPr>
            <p:cNvSpPr/>
            <p:nvPr/>
          </p:nvSpPr>
          <p:spPr>
            <a:xfrm>
              <a:off x="4255269" y="2097845"/>
              <a:ext cx="3649771" cy="3816358"/>
            </a:xfrm>
            <a:custGeom>
              <a:avLst/>
              <a:gdLst>
                <a:gd name="connsiteX0" fmla="*/ 1342341 w 2740551"/>
                <a:gd name="connsiteY0" fmla="*/ 2864937 h 4459502"/>
                <a:gd name="connsiteX1" fmla="*/ 8841 w 2740551"/>
                <a:gd name="connsiteY1" fmla="*/ 3836487 h 4459502"/>
                <a:gd name="connsiteX2" fmla="*/ 1923366 w 2740551"/>
                <a:gd name="connsiteY2" fmla="*/ 4265112 h 4459502"/>
                <a:gd name="connsiteX3" fmla="*/ 2732991 w 2740551"/>
                <a:gd name="connsiteY3" fmla="*/ 588462 h 4459502"/>
                <a:gd name="connsiteX4" fmla="*/ 1504266 w 2740551"/>
                <a:gd name="connsiteY4" fmla="*/ 55062 h 4459502"/>
                <a:gd name="connsiteX0" fmla="*/ 1342341 w 2674830"/>
                <a:gd name="connsiteY0" fmla="*/ 2814762 h 4332003"/>
                <a:gd name="connsiteX1" fmla="*/ 8841 w 2674830"/>
                <a:gd name="connsiteY1" fmla="*/ 3786312 h 4332003"/>
                <a:gd name="connsiteX2" fmla="*/ 1923366 w 2674830"/>
                <a:gd name="connsiteY2" fmla="*/ 4214937 h 4332003"/>
                <a:gd name="connsiteX3" fmla="*/ 2666316 w 2674830"/>
                <a:gd name="connsiteY3" fmla="*/ 1643187 h 4332003"/>
                <a:gd name="connsiteX4" fmla="*/ 1504266 w 2674830"/>
                <a:gd name="connsiteY4" fmla="*/ 4887 h 4332003"/>
                <a:gd name="connsiteX0" fmla="*/ 1374816 w 2707305"/>
                <a:gd name="connsiteY0" fmla="*/ 2814762 h 4321384"/>
                <a:gd name="connsiteX1" fmla="*/ 698541 w 2707305"/>
                <a:gd name="connsiteY1" fmla="*/ 3367212 h 4321384"/>
                <a:gd name="connsiteX2" fmla="*/ 41316 w 2707305"/>
                <a:gd name="connsiteY2" fmla="*/ 3786312 h 4321384"/>
                <a:gd name="connsiteX3" fmla="*/ 1955841 w 2707305"/>
                <a:gd name="connsiteY3" fmla="*/ 4214937 h 4321384"/>
                <a:gd name="connsiteX4" fmla="*/ 2698791 w 2707305"/>
                <a:gd name="connsiteY4" fmla="*/ 1643187 h 4321384"/>
                <a:gd name="connsiteX5" fmla="*/ 1536741 w 2707305"/>
                <a:gd name="connsiteY5" fmla="*/ 4887 h 4321384"/>
                <a:gd name="connsiteX0" fmla="*/ 1374816 w 2707305"/>
                <a:gd name="connsiteY0" fmla="*/ 3029856 h 4536478"/>
                <a:gd name="connsiteX1" fmla="*/ 698541 w 2707305"/>
                <a:gd name="connsiteY1" fmla="*/ 3582306 h 4536478"/>
                <a:gd name="connsiteX2" fmla="*/ 41316 w 2707305"/>
                <a:gd name="connsiteY2" fmla="*/ 4001406 h 4536478"/>
                <a:gd name="connsiteX3" fmla="*/ 1955841 w 2707305"/>
                <a:gd name="connsiteY3" fmla="*/ 4430031 h 4536478"/>
                <a:gd name="connsiteX4" fmla="*/ 2698791 w 2707305"/>
                <a:gd name="connsiteY4" fmla="*/ 1858281 h 4536478"/>
                <a:gd name="connsiteX5" fmla="*/ 723941 w 2707305"/>
                <a:gd name="connsiteY5" fmla="*/ 4081 h 4536478"/>
                <a:gd name="connsiteX0" fmla="*/ 1374816 w 2707305"/>
                <a:gd name="connsiteY0" fmla="*/ 3033970 h 4540592"/>
                <a:gd name="connsiteX1" fmla="*/ 698541 w 2707305"/>
                <a:gd name="connsiteY1" fmla="*/ 3586420 h 4540592"/>
                <a:gd name="connsiteX2" fmla="*/ 41316 w 2707305"/>
                <a:gd name="connsiteY2" fmla="*/ 4005520 h 4540592"/>
                <a:gd name="connsiteX3" fmla="*/ 1955841 w 2707305"/>
                <a:gd name="connsiteY3" fmla="*/ 4434145 h 4540592"/>
                <a:gd name="connsiteX4" fmla="*/ 2698791 w 2707305"/>
                <a:gd name="connsiteY4" fmla="*/ 1862395 h 4540592"/>
                <a:gd name="connsiteX5" fmla="*/ 723941 w 2707305"/>
                <a:gd name="connsiteY5" fmla="*/ 8195 h 4540592"/>
                <a:gd name="connsiteX0" fmla="*/ 658542 w 2702231"/>
                <a:gd name="connsiteY0" fmla="*/ 2843470 h 4540592"/>
                <a:gd name="connsiteX1" fmla="*/ 693467 w 2702231"/>
                <a:gd name="connsiteY1" fmla="*/ 3586420 h 4540592"/>
                <a:gd name="connsiteX2" fmla="*/ 36242 w 2702231"/>
                <a:gd name="connsiteY2" fmla="*/ 4005520 h 4540592"/>
                <a:gd name="connsiteX3" fmla="*/ 1950767 w 2702231"/>
                <a:gd name="connsiteY3" fmla="*/ 4434145 h 4540592"/>
                <a:gd name="connsiteX4" fmla="*/ 2693717 w 2702231"/>
                <a:gd name="connsiteY4" fmla="*/ 1862395 h 4540592"/>
                <a:gd name="connsiteX5" fmla="*/ 718867 w 2702231"/>
                <a:gd name="connsiteY5" fmla="*/ 8195 h 4540592"/>
                <a:gd name="connsiteX0" fmla="*/ 758617 w 2802306"/>
                <a:gd name="connsiteY0" fmla="*/ 2843470 h 4541957"/>
                <a:gd name="connsiteX1" fmla="*/ 222042 w 2802306"/>
                <a:gd name="connsiteY1" fmla="*/ 3510220 h 4541957"/>
                <a:gd name="connsiteX2" fmla="*/ 136317 w 2802306"/>
                <a:gd name="connsiteY2" fmla="*/ 4005520 h 4541957"/>
                <a:gd name="connsiteX3" fmla="*/ 2050842 w 2802306"/>
                <a:gd name="connsiteY3" fmla="*/ 4434145 h 4541957"/>
                <a:gd name="connsiteX4" fmla="*/ 2793792 w 2802306"/>
                <a:gd name="connsiteY4" fmla="*/ 1862395 h 4541957"/>
                <a:gd name="connsiteX5" fmla="*/ 818942 w 2802306"/>
                <a:gd name="connsiteY5" fmla="*/ 8195 h 4541957"/>
                <a:gd name="connsiteX0" fmla="*/ 884346 w 2928534"/>
                <a:gd name="connsiteY0" fmla="*/ 2843470 h 4594410"/>
                <a:gd name="connsiteX1" fmla="*/ 347771 w 2928534"/>
                <a:gd name="connsiteY1" fmla="*/ 3510220 h 4594410"/>
                <a:gd name="connsiteX2" fmla="*/ 109646 w 2928534"/>
                <a:gd name="connsiteY2" fmla="*/ 4234120 h 4594410"/>
                <a:gd name="connsiteX3" fmla="*/ 2176571 w 2928534"/>
                <a:gd name="connsiteY3" fmla="*/ 4434145 h 4594410"/>
                <a:gd name="connsiteX4" fmla="*/ 2919521 w 2928534"/>
                <a:gd name="connsiteY4" fmla="*/ 1862395 h 4594410"/>
                <a:gd name="connsiteX5" fmla="*/ 944671 w 2928534"/>
                <a:gd name="connsiteY5" fmla="*/ 8195 h 4594410"/>
                <a:gd name="connsiteX0" fmla="*/ 884346 w 4391806"/>
                <a:gd name="connsiteY0" fmla="*/ 2090089 h 3841029"/>
                <a:gd name="connsiteX1" fmla="*/ 347771 w 4391806"/>
                <a:gd name="connsiteY1" fmla="*/ 2756839 h 3841029"/>
                <a:gd name="connsiteX2" fmla="*/ 109646 w 4391806"/>
                <a:gd name="connsiteY2" fmla="*/ 3480739 h 3841029"/>
                <a:gd name="connsiteX3" fmla="*/ 2176571 w 4391806"/>
                <a:gd name="connsiteY3" fmla="*/ 3680764 h 3841029"/>
                <a:gd name="connsiteX4" fmla="*/ 2919521 w 4391806"/>
                <a:gd name="connsiteY4" fmla="*/ 1109014 h 3841029"/>
                <a:gd name="connsiteX5" fmla="*/ 3764071 w 4391806"/>
                <a:gd name="connsiteY5" fmla="*/ 18104 h 3841029"/>
                <a:gd name="connsiteX0" fmla="*/ 884346 w 3764071"/>
                <a:gd name="connsiteY0" fmla="*/ 2071985 h 3822925"/>
                <a:gd name="connsiteX1" fmla="*/ 347771 w 3764071"/>
                <a:gd name="connsiteY1" fmla="*/ 2738735 h 3822925"/>
                <a:gd name="connsiteX2" fmla="*/ 109646 w 3764071"/>
                <a:gd name="connsiteY2" fmla="*/ 3462635 h 3822925"/>
                <a:gd name="connsiteX3" fmla="*/ 2176571 w 3764071"/>
                <a:gd name="connsiteY3" fmla="*/ 3662660 h 3822925"/>
                <a:gd name="connsiteX4" fmla="*/ 2919521 w 3764071"/>
                <a:gd name="connsiteY4" fmla="*/ 1090910 h 3822925"/>
                <a:gd name="connsiteX5" fmla="*/ 3764071 w 3764071"/>
                <a:gd name="connsiteY5" fmla="*/ 0 h 3822925"/>
                <a:gd name="connsiteX0" fmla="*/ 884346 w 3649771"/>
                <a:gd name="connsiteY0" fmla="*/ 2136671 h 3887611"/>
                <a:gd name="connsiteX1" fmla="*/ 347771 w 3649771"/>
                <a:gd name="connsiteY1" fmla="*/ 2803421 h 3887611"/>
                <a:gd name="connsiteX2" fmla="*/ 109646 w 3649771"/>
                <a:gd name="connsiteY2" fmla="*/ 3527321 h 3887611"/>
                <a:gd name="connsiteX3" fmla="*/ 2176571 w 3649771"/>
                <a:gd name="connsiteY3" fmla="*/ 3727346 h 3887611"/>
                <a:gd name="connsiteX4" fmla="*/ 2919521 w 3649771"/>
                <a:gd name="connsiteY4" fmla="*/ 1155596 h 3887611"/>
                <a:gd name="connsiteX5" fmla="*/ 3649771 w 3649771"/>
                <a:gd name="connsiteY5" fmla="*/ 0 h 3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49771" h="3887611">
                  <a:moveTo>
                    <a:pt x="884346" y="2136671"/>
                  </a:moveTo>
                  <a:cubicBezTo>
                    <a:pt x="749409" y="2203346"/>
                    <a:pt x="476888" y="2571646"/>
                    <a:pt x="347771" y="2803421"/>
                  </a:cubicBezTo>
                  <a:cubicBezTo>
                    <a:pt x="218654" y="3035196"/>
                    <a:pt x="-195154" y="3373334"/>
                    <a:pt x="109646" y="3527321"/>
                  </a:cubicBezTo>
                  <a:cubicBezTo>
                    <a:pt x="414446" y="3681309"/>
                    <a:pt x="1708259" y="4122634"/>
                    <a:pt x="2176571" y="3727346"/>
                  </a:cubicBezTo>
                  <a:cubicBezTo>
                    <a:pt x="2644884" y="3332059"/>
                    <a:pt x="2989371" y="1857271"/>
                    <a:pt x="2919521" y="1155596"/>
                  </a:cubicBezTo>
                  <a:cubicBezTo>
                    <a:pt x="2849671" y="453921"/>
                    <a:pt x="3594208" y="873920"/>
                    <a:pt x="3649771" y="0"/>
                  </a:cubicBezTo>
                </a:path>
              </a:pathLst>
            </a:custGeom>
            <a:noFill/>
            <a:ln w="25400">
              <a:solidFill>
                <a:srgbClr val="FFC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cxnSp>
          <p:nvCxnSpPr>
            <p:cNvPr id="59" name="Straight Connector 67">
              <a:extLst>
                <a:ext uri="{FF2B5EF4-FFF2-40B4-BE49-F238E27FC236}">
                  <a16:creationId xmlns:a16="http://schemas.microsoft.com/office/drawing/2014/main" id="{C6836E55-9635-475E-BAFB-A0620C9F5AF6}"/>
                </a:ext>
              </a:extLst>
            </p:cNvPr>
            <p:cNvCxnSpPr/>
            <p:nvPr/>
          </p:nvCxnSpPr>
          <p:spPr>
            <a:xfrm>
              <a:off x="3261000" y="6579000"/>
              <a:ext cx="900000" cy="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headEnd type="non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82">
              <a:extLst>
                <a:ext uri="{FF2B5EF4-FFF2-40B4-BE49-F238E27FC236}">
                  <a16:creationId xmlns:a16="http://schemas.microsoft.com/office/drawing/2014/main" id="{411FAA53-0CA4-4511-B6CF-065E94CA5B43}"/>
                </a:ext>
              </a:extLst>
            </p:cNvPr>
            <p:cNvCxnSpPr/>
            <p:nvPr/>
          </p:nvCxnSpPr>
          <p:spPr>
            <a:xfrm>
              <a:off x="3261000" y="6849000"/>
              <a:ext cx="900000" cy="0"/>
            </a:xfrm>
            <a:prstGeom prst="line">
              <a:avLst/>
            </a:prstGeom>
            <a:ln w="22225">
              <a:solidFill>
                <a:srgbClr val="C00000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83">
              <a:extLst>
                <a:ext uri="{FF2B5EF4-FFF2-40B4-BE49-F238E27FC236}">
                  <a16:creationId xmlns:a16="http://schemas.microsoft.com/office/drawing/2014/main" id="{ABCA677A-0556-40C2-8FB9-A02F6BA70F12}"/>
                </a:ext>
              </a:extLst>
            </p:cNvPr>
            <p:cNvSpPr txBox="1"/>
            <p:nvPr/>
          </p:nvSpPr>
          <p:spPr>
            <a:xfrm>
              <a:off x="4206000" y="6669000"/>
              <a:ext cx="945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Control</a:t>
              </a:r>
            </a:p>
          </p:txBody>
        </p:sp>
        <p:sp>
          <p:nvSpPr>
            <p:cNvPr id="62" name="TextBox 84">
              <a:extLst>
                <a:ext uri="{FF2B5EF4-FFF2-40B4-BE49-F238E27FC236}">
                  <a16:creationId xmlns:a16="http://schemas.microsoft.com/office/drawing/2014/main" id="{E40882F0-843D-4807-84F0-C6066A7D8270}"/>
                </a:ext>
              </a:extLst>
            </p:cNvPr>
            <p:cNvSpPr txBox="1"/>
            <p:nvPr/>
          </p:nvSpPr>
          <p:spPr>
            <a:xfrm>
              <a:off x="4161000" y="6444000"/>
              <a:ext cx="171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/>
                <a:t>Test Traffic Streams</a:t>
              </a:r>
            </a:p>
          </p:txBody>
        </p:sp>
        <p:cxnSp>
          <p:nvCxnSpPr>
            <p:cNvPr id="63" name="Straight Connector 90">
              <a:extLst>
                <a:ext uri="{FF2B5EF4-FFF2-40B4-BE49-F238E27FC236}">
                  <a16:creationId xmlns:a16="http://schemas.microsoft.com/office/drawing/2014/main" id="{A745CAD1-7582-489D-98C1-8298555F769A}"/>
                </a:ext>
              </a:extLst>
            </p:cNvPr>
            <p:cNvCxnSpPr>
              <a:cxnSpLocks/>
            </p:cNvCxnSpPr>
            <p:nvPr/>
          </p:nvCxnSpPr>
          <p:spPr>
            <a:xfrm>
              <a:off x="548549" y="3789000"/>
              <a:ext cx="6537451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Curved 4">
              <a:extLst>
                <a:ext uri="{FF2B5EF4-FFF2-40B4-BE49-F238E27FC236}">
                  <a16:creationId xmlns:a16="http://schemas.microsoft.com/office/drawing/2014/main" id="{701CFA16-C7DB-425F-AA5F-162466FC7F44}"/>
                </a:ext>
              </a:extLst>
            </p:cNvPr>
            <p:cNvCxnSpPr>
              <a:stCxn id="48" idx="0"/>
              <a:endCxn id="50" idx="2"/>
            </p:cNvCxnSpPr>
            <p:nvPr/>
          </p:nvCxnSpPr>
          <p:spPr>
            <a:xfrm rot="5400000" flipH="1" flipV="1">
              <a:off x="206939" y="2409821"/>
              <a:ext cx="2669274" cy="1107632"/>
            </a:xfrm>
            <a:prstGeom prst="curvedConnector3">
              <a:avLst/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or: Curved 55">
              <a:extLst>
                <a:ext uri="{FF2B5EF4-FFF2-40B4-BE49-F238E27FC236}">
                  <a16:creationId xmlns:a16="http://schemas.microsoft.com/office/drawing/2014/main" id="{05FA4E7E-E871-48A8-8763-CF06FFC2B62A}"/>
                </a:ext>
              </a:extLst>
            </p:cNvPr>
            <p:cNvCxnSpPr>
              <a:cxnSpLocks/>
              <a:endCxn id="50" idx="2"/>
            </p:cNvCxnSpPr>
            <p:nvPr/>
          </p:nvCxnSpPr>
          <p:spPr>
            <a:xfrm rot="16200000" flipV="1">
              <a:off x="1319239" y="2405153"/>
              <a:ext cx="2627914" cy="1075608"/>
            </a:xfrm>
            <a:prstGeom prst="curvedConnector3">
              <a:avLst>
                <a:gd name="adj1" fmla="val 49275"/>
              </a:avLst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Curved 59">
              <a:extLst>
                <a:ext uri="{FF2B5EF4-FFF2-40B4-BE49-F238E27FC236}">
                  <a16:creationId xmlns:a16="http://schemas.microsoft.com/office/drawing/2014/main" id="{0C33C2BD-BF40-4071-8BBE-7D25E91C82C8}"/>
                </a:ext>
              </a:extLst>
            </p:cNvPr>
            <p:cNvCxnSpPr>
              <a:cxnSpLocks/>
              <a:stCxn id="55" idx="0"/>
              <a:endCxn id="50" idx="2"/>
            </p:cNvCxnSpPr>
            <p:nvPr/>
          </p:nvCxnSpPr>
          <p:spPr>
            <a:xfrm rot="16200000" flipV="1">
              <a:off x="2477426" y="1246966"/>
              <a:ext cx="2197924" cy="2961992"/>
            </a:xfrm>
            <a:prstGeom prst="curvedConnector3">
              <a:avLst>
                <a:gd name="adj1" fmla="val 50000"/>
              </a:avLst>
            </a:pr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28">
              <a:extLst>
                <a:ext uri="{FF2B5EF4-FFF2-40B4-BE49-F238E27FC236}">
                  <a16:creationId xmlns:a16="http://schemas.microsoft.com/office/drawing/2014/main" id="{F515DE2D-6BE8-4B22-87D4-7CA915A5FAF8}"/>
                </a:ext>
              </a:extLst>
            </p:cNvPr>
            <p:cNvGrpSpPr/>
            <p:nvPr/>
          </p:nvGrpSpPr>
          <p:grpSpPr>
            <a:xfrm>
              <a:off x="4089546" y="4906930"/>
              <a:ext cx="396077" cy="736599"/>
              <a:chOff x="4473258" y="1380927"/>
              <a:chExt cx="500062" cy="821253"/>
            </a:xfrm>
          </p:grpSpPr>
          <p:sp>
            <p:nvSpPr>
              <p:cNvPr id="68" name="AutoShape 35">
                <a:extLst>
                  <a:ext uri="{FF2B5EF4-FFF2-40B4-BE49-F238E27FC236}">
                    <a16:creationId xmlns:a16="http://schemas.microsoft.com/office/drawing/2014/main" id="{1E4537BB-CD57-4D3B-A439-437DDB374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3258" y="1905000"/>
                <a:ext cx="500062" cy="297180"/>
              </a:xfrm>
              <a:prstGeom prst="cube">
                <a:avLst>
                  <a:gd name="adj" fmla="val 3601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 anchorCtr="1"/>
              <a:lstStyle/>
              <a:p>
                <a:pPr>
                  <a:defRPr/>
                </a:pPr>
                <a:endParaRPr lang="en-GB" sz="16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69" name="Group 56">
                <a:extLst>
                  <a:ext uri="{FF2B5EF4-FFF2-40B4-BE49-F238E27FC236}">
                    <a16:creationId xmlns:a16="http://schemas.microsoft.com/office/drawing/2014/main" id="{89C2DC7E-07C6-4DB2-932C-004346E60CBC}"/>
                  </a:ext>
                </a:extLst>
              </p:cNvPr>
              <p:cNvGrpSpPr/>
              <p:nvPr/>
            </p:nvGrpSpPr>
            <p:grpSpPr>
              <a:xfrm>
                <a:off x="4547012" y="1380927"/>
                <a:ext cx="358775" cy="571301"/>
                <a:chOff x="2324512" y="2036247"/>
                <a:chExt cx="358775" cy="571301"/>
              </a:xfrm>
            </p:grpSpPr>
            <p:pic>
              <p:nvPicPr>
                <p:cNvPr id="70" name="Picture 4">
                  <a:extLst>
                    <a:ext uri="{FF2B5EF4-FFF2-40B4-BE49-F238E27FC236}">
                      <a16:creationId xmlns:a16="http://schemas.microsoft.com/office/drawing/2014/main" id="{7357B97D-D8A1-44B8-BCF1-33313EBE04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34578"/>
                <a:stretch>
                  <a:fillRect/>
                </a:stretch>
              </p:blipFill>
              <p:spPr bwMode="auto">
                <a:xfrm>
                  <a:off x="2324512" y="2103492"/>
                  <a:ext cx="358775" cy="504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71" name="Arc 65">
                  <a:extLst>
                    <a:ext uri="{FF2B5EF4-FFF2-40B4-BE49-F238E27FC236}">
                      <a16:creationId xmlns:a16="http://schemas.microsoft.com/office/drawing/2014/main" id="{A36350EF-AE13-4536-A81D-8CF8157796C7}"/>
                    </a:ext>
                  </a:extLst>
                </p:cNvPr>
                <p:cNvSpPr/>
                <p:nvPr/>
              </p:nvSpPr>
              <p:spPr>
                <a:xfrm rot="14373631">
                  <a:off x="2364326" y="2036247"/>
                  <a:ext cx="216024" cy="216024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72" name="Arc 66">
                  <a:extLst>
                    <a:ext uri="{FF2B5EF4-FFF2-40B4-BE49-F238E27FC236}">
                      <a16:creationId xmlns:a16="http://schemas.microsoft.com/office/drawing/2014/main" id="{F024478B-4838-4AEF-9B4C-11B3A6EAE4C6}"/>
                    </a:ext>
                  </a:extLst>
                </p:cNvPr>
                <p:cNvSpPr/>
                <p:nvPr/>
              </p:nvSpPr>
              <p:spPr>
                <a:xfrm rot="14373631">
                  <a:off x="2398238" y="2069581"/>
                  <a:ext cx="144016" cy="144016"/>
                </a:xfrm>
                <a:prstGeom prst="arc">
                  <a:avLst>
                    <a:gd name="adj1" fmla="val 16270071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73" name="Arc 68">
                  <a:extLst>
                    <a:ext uri="{FF2B5EF4-FFF2-40B4-BE49-F238E27FC236}">
                      <a16:creationId xmlns:a16="http://schemas.microsoft.com/office/drawing/2014/main" id="{DB5B0B72-6383-434F-914C-E6D3F1AFF893}"/>
                    </a:ext>
                  </a:extLst>
                </p:cNvPr>
                <p:cNvSpPr/>
                <p:nvPr/>
              </p:nvSpPr>
              <p:spPr>
                <a:xfrm rot="14373631">
                  <a:off x="2438715" y="2107894"/>
                  <a:ext cx="51118" cy="53326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grpSp>
              <p:nvGrpSpPr>
                <p:cNvPr id="74" name="Group 61">
                  <a:extLst>
                    <a:ext uri="{FF2B5EF4-FFF2-40B4-BE49-F238E27FC236}">
                      <a16:creationId xmlns:a16="http://schemas.microsoft.com/office/drawing/2014/main" id="{65B4A2DD-8356-4C3E-AF44-6201FBA45A16}"/>
                    </a:ext>
                  </a:extLst>
                </p:cNvPr>
                <p:cNvGrpSpPr/>
                <p:nvPr/>
              </p:nvGrpSpPr>
              <p:grpSpPr>
                <a:xfrm flipH="1">
                  <a:off x="2416714" y="2036248"/>
                  <a:ext cx="216024" cy="216024"/>
                  <a:chOff x="2901060" y="4024115"/>
                  <a:chExt cx="216024" cy="216024"/>
                </a:xfrm>
              </p:grpSpPr>
              <p:sp>
                <p:nvSpPr>
                  <p:cNvPr id="75" name="Arc 70">
                    <a:extLst>
                      <a:ext uri="{FF2B5EF4-FFF2-40B4-BE49-F238E27FC236}">
                        <a16:creationId xmlns:a16="http://schemas.microsoft.com/office/drawing/2014/main" id="{4C4058C2-1186-42FE-BD01-57DB75EE8FCF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01060" y="4024115"/>
                    <a:ext cx="216024" cy="216024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76" name="Arc 71">
                    <a:extLst>
                      <a:ext uri="{FF2B5EF4-FFF2-40B4-BE49-F238E27FC236}">
                        <a16:creationId xmlns:a16="http://schemas.microsoft.com/office/drawing/2014/main" id="{C34A5A81-EFD9-4321-B80B-18225D097A64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34972" y="4057449"/>
                    <a:ext cx="144016" cy="144016"/>
                  </a:xfrm>
                  <a:prstGeom prst="arc">
                    <a:avLst>
                      <a:gd name="adj1" fmla="val 16270071"/>
                      <a:gd name="adj2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77" name="Arc 72">
                    <a:extLst>
                      <a:ext uri="{FF2B5EF4-FFF2-40B4-BE49-F238E27FC236}">
                        <a16:creationId xmlns:a16="http://schemas.microsoft.com/office/drawing/2014/main" id="{F3DF9556-9390-4D2C-AACD-3CBA840BB631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75449" y="4095762"/>
                    <a:ext cx="51118" cy="53326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</p:grpSp>
          </p:grpSp>
        </p:grpSp>
        <p:grpSp>
          <p:nvGrpSpPr>
            <p:cNvPr id="78" name="Group 28">
              <a:extLst>
                <a:ext uri="{FF2B5EF4-FFF2-40B4-BE49-F238E27FC236}">
                  <a16:creationId xmlns:a16="http://schemas.microsoft.com/office/drawing/2014/main" id="{AA97E237-8A3B-4BF1-A70E-A0736EE43EF1}"/>
                </a:ext>
              </a:extLst>
            </p:cNvPr>
            <p:cNvGrpSpPr/>
            <p:nvPr/>
          </p:nvGrpSpPr>
          <p:grpSpPr>
            <a:xfrm>
              <a:off x="6205683" y="4906930"/>
              <a:ext cx="396077" cy="736599"/>
              <a:chOff x="4473258" y="1380927"/>
              <a:chExt cx="500062" cy="821253"/>
            </a:xfrm>
          </p:grpSpPr>
          <p:sp>
            <p:nvSpPr>
              <p:cNvPr id="79" name="AutoShape 35">
                <a:extLst>
                  <a:ext uri="{FF2B5EF4-FFF2-40B4-BE49-F238E27FC236}">
                    <a16:creationId xmlns:a16="http://schemas.microsoft.com/office/drawing/2014/main" id="{6E07D8A5-C676-4BB0-90F5-402103EC8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3258" y="1905000"/>
                <a:ext cx="500062" cy="297180"/>
              </a:xfrm>
              <a:prstGeom prst="cube">
                <a:avLst>
                  <a:gd name="adj" fmla="val 3601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 anchorCtr="1"/>
              <a:lstStyle/>
              <a:p>
                <a:pPr>
                  <a:defRPr/>
                </a:pPr>
                <a:endParaRPr lang="en-GB" sz="16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80" name="Group 56">
                <a:extLst>
                  <a:ext uri="{FF2B5EF4-FFF2-40B4-BE49-F238E27FC236}">
                    <a16:creationId xmlns:a16="http://schemas.microsoft.com/office/drawing/2014/main" id="{CC7FFBF2-D17F-4C50-A509-4EDE6915EE41}"/>
                  </a:ext>
                </a:extLst>
              </p:cNvPr>
              <p:cNvGrpSpPr/>
              <p:nvPr/>
            </p:nvGrpSpPr>
            <p:grpSpPr>
              <a:xfrm>
                <a:off x="4547012" y="1380927"/>
                <a:ext cx="358775" cy="571301"/>
                <a:chOff x="2324512" y="2036247"/>
                <a:chExt cx="358775" cy="571301"/>
              </a:xfrm>
            </p:grpSpPr>
            <p:pic>
              <p:nvPicPr>
                <p:cNvPr id="81" name="Picture 4">
                  <a:extLst>
                    <a:ext uri="{FF2B5EF4-FFF2-40B4-BE49-F238E27FC236}">
                      <a16:creationId xmlns:a16="http://schemas.microsoft.com/office/drawing/2014/main" id="{D45121C2-7DF9-4571-9DAF-A06D1C5AA9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34578"/>
                <a:stretch>
                  <a:fillRect/>
                </a:stretch>
              </p:blipFill>
              <p:spPr bwMode="auto">
                <a:xfrm>
                  <a:off x="2324512" y="2103492"/>
                  <a:ext cx="358775" cy="504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2" name="Arc 77">
                  <a:extLst>
                    <a:ext uri="{FF2B5EF4-FFF2-40B4-BE49-F238E27FC236}">
                      <a16:creationId xmlns:a16="http://schemas.microsoft.com/office/drawing/2014/main" id="{B24714F8-A41D-47F2-A985-CE806EDEE317}"/>
                    </a:ext>
                  </a:extLst>
                </p:cNvPr>
                <p:cNvSpPr/>
                <p:nvPr/>
              </p:nvSpPr>
              <p:spPr>
                <a:xfrm rot="14373631">
                  <a:off x="2364326" y="2036247"/>
                  <a:ext cx="216024" cy="216024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83" name="Arc 78">
                  <a:extLst>
                    <a:ext uri="{FF2B5EF4-FFF2-40B4-BE49-F238E27FC236}">
                      <a16:creationId xmlns:a16="http://schemas.microsoft.com/office/drawing/2014/main" id="{F08A2561-B614-4FE1-BEF3-7672C7029DF2}"/>
                    </a:ext>
                  </a:extLst>
                </p:cNvPr>
                <p:cNvSpPr/>
                <p:nvPr/>
              </p:nvSpPr>
              <p:spPr>
                <a:xfrm rot="14373631">
                  <a:off x="2398238" y="2069581"/>
                  <a:ext cx="144016" cy="144016"/>
                </a:xfrm>
                <a:prstGeom prst="arc">
                  <a:avLst>
                    <a:gd name="adj1" fmla="val 16270071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sp>
              <p:nvSpPr>
                <p:cNvPr id="84" name="Arc 79">
                  <a:extLst>
                    <a:ext uri="{FF2B5EF4-FFF2-40B4-BE49-F238E27FC236}">
                      <a16:creationId xmlns:a16="http://schemas.microsoft.com/office/drawing/2014/main" id="{79B66943-0883-4734-BA48-B8A172D19A3C}"/>
                    </a:ext>
                  </a:extLst>
                </p:cNvPr>
                <p:cNvSpPr/>
                <p:nvPr/>
              </p:nvSpPr>
              <p:spPr>
                <a:xfrm rot="14373631">
                  <a:off x="2438715" y="2107894"/>
                  <a:ext cx="51118" cy="53326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PT" sz="1600"/>
                </a:p>
              </p:txBody>
            </p:sp>
            <p:grpSp>
              <p:nvGrpSpPr>
                <p:cNvPr id="85" name="Group 61">
                  <a:extLst>
                    <a:ext uri="{FF2B5EF4-FFF2-40B4-BE49-F238E27FC236}">
                      <a16:creationId xmlns:a16="http://schemas.microsoft.com/office/drawing/2014/main" id="{EEE82B14-7E8D-4B8A-B6FC-4D8AD59FF21D}"/>
                    </a:ext>
                  </a:extLst>
                </p:cNvPr>
                <p:cNvGrpSpPr/>
                <p:nvPr/>
              </p:nvGrpSpPr>
              <p:grpSpPr>
                <a:xfrm flipH="1">
                  <a:off x="2416714" y="2036248"/>
                  <a:ext cx="216024" cy="216024"/>
                  <a:chOff x="2901060" y="4024115"/>
                  <a:chExt cx="216024" cy="216024"/>
                </a:xfrm>
              </p:grpSpPr>
              <p:sp>
                <p:nvSpPr>
                  <p:cNvPr id="86" name="Arc 81">
                    <a:extLst>
                      <a:ext uri="{FF2B5EF4-FFF2-40B4-BE49-F238E27FC236}">
                        <a16:creationId xmlns:a16="http://schemas.microsoft.com/office/drawing/2014/main" id="{550BB345-6DAC-479C-BD37-A4225C54A8DA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01060" y="4024115"/>
                    <a:ext cx="216024" cy="216024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87" name="Arc 85">
                    <a:extLst>
                      <a:ext uri="{FF2B5EF4-FFF2-40B4-BE49-F238E27FC236}">
                        <a16:creationId xmlns:a16="http://schemas.microsoft.com/office/drawing/2014/main" id="{DB37F155-5577-4BC4-BCC5-D77544AA469F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34972" y="4057449"/>
                    <a:ext cx="144016" cy="144016"/>
                  </a:xfrm>
                  <a:prstGeom prst="arc">
                    <a:avLst>
                      <a:gd name="adj1" fmla="val 16270071"/>
                      <a:gd name="adj2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  <p:sp>
                <p:nvSpPr>
                  <p:cNvPr id="88" name="Arc 87">
                    <a:extLst>
                      <a:ext uri="{FF2B5EF4-FFF2-40B4-BE49-F238E27FC236}">
                        <a16:creationId xmlns:a16="http://schemas.microsoft.com/office/drawing/2014/main" id="{79C2B6CA-E623-4933-B4F2-9307502F97DA}"/>
                      </a:ext>
                    </a:extLst>
                  </p:cNvPr>
                  <p:cNvSpPr/>
                  <p:nvPr/>
                </p:nvSpPr>
                <p:spPr>
                  <a:xfrm rot="14373631">
                    <a:off x="2975449" y="4095762"/>
                    <a:ext cx="51118" cy="53326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PT" sz="1600"/>
                  </a:p>
                </p:txBody>
              </p:sp>
            </p:grpSp>
          </p:grpSp>
        </p:grpSp>
        <p:pic>
          <p:nvPicPr>
            <p:cNvPr id="89" name="Picture 4" descr="amc2">
              <a:extLst>
                <a:ext uri="{FF2B5EF4-FFF2-40B4-BE49-F238E27FC236}">
                  <a16:creationId xmlns:a16="http://schemas.microsoft.com/office/drawing/2014/main" id="{3C4E693B-710A-4BE4-8E91-BE4CBA7829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85" b="8029"/>
            <a:stretch/>
          </p:blipFill>
          <p:spPr bwMode="auto">
            <a:xfrm>
              <a:off x="5376000" y="2903506"/>
              <a:ext cx="279953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0" name="Straight Connector 2">
              <a:extLst>
                <a:ext uri="{FF2B5EF4-FFF2-40B4-BE49-F238E27FC236}">
                  <a16:creationId xmlns:a16="http://schemas.microsoft.com/office/drawing/2014/main" id="{255711E7-717D-4845-84C2-AE6262857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1000" y="1449000"/>
              <a:ext cx="3780000" cy="504000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: Shape 108">
              <a:extLst>
                <a:ext uri="{FF2B5EF4-FFF2-40B4-BE49-F238E27FC236}">
                  <a16:creationId xmlns:a16="http://schemas.microsoft.com/office/drawing/2014/main" id="{A2B7DB63-A55A-4770-9200-0F8075F9D5CD}"/>
                </a:ext>
              </a:extLst>
            </p:cNvPr>
            <p:cNvSpPr/>
            <p:nvPr/>
          </p:nvSpPr>
          <p:spPr>
            <a:xfrm flipH="1">
              <a:off x="291000" y="2197702"/>
              <a:ext cx="4365000" cy="3576975"/>
            </a:xfrm>
            <a:custGeom>
              <a:avLst/>
              <a:gdLst>
                <a:gd name="connsiteX0" fmla="*/ 0 w 447675"/>
                <a:gd name="connsiteY0" fmla="*/ 762000 h 762000"/>
                <a:gd name="connsiteX1" fmla="*/ 0 w 447675"/>
                <a:gd name="connsiteY1" fmla="*/ 762000 h 762000"/>
                <a:gd name="connsiteX2" fmla="*/ 447675 w 447675"/>
                <a:gd name="connsiteY2" fmla="*/ 752475 h 762000"/>
                <a:gd name="connsiteX3" fmla="*/ 447675 w 447675"/>
                <a:gd name="connsiteY3" fmla="*/ 752475 h 762000"/>
                <a:gd name="connsiteX4" fmla="*/ 447675 w 447675"/>
                <a:gd name="connsiteY4" fmla="*/ 0 h 762000"/>
                <a:gd name="connsiteX0" fmla="*/ 0 w 447675"/>
                <a:gd name="connsiteY0" fmla="*/ 762000 h 762000"/>
                <a:gd name="connsiteX1" fmla="*/ 0 w 447675"/>
                <a:gd name="connsiteY1" fmla="*/ 762000 h 762000"/>
                <a:gd name="connsiteX2" fmla="*/ 447675 w 447675"/>
                <a:gd name="connsiteY2" fmla="*/ 752475 h 762000"/>
                <a:gd name="connsiteX3" fmla="*/ 447675 w 447675"/>
                <a:gd name="connsiteY3" fmla="*/ 752475 h 762000"/>
                <a:gd name="connsiteX4" fmla="*/ 447213 w 447675"/>
                <a:gd name="connsiteY4" fmla="*/ 40479 h 762000"/>
                <a:gd name="connsiteX5" fmla="*/ 447675 w 447675"/>
                <a:gd name="connsiteY5" fmla="*/ 0 h 762000"/>
                <a:gd name="connsiteX0" fmla="*/ 1417585 w 1865260"/>
                <a:gd name="connsiteY0" fmla="*/ 817122 h 817122"/>
                <a:gd name="connsiteX1" fmla="*/ 1417585 w 1865260"/>
                <a:gd name="connsiteY1" fmla="*/ 817122 h 817122"/>
                <a:gd name="connsiteX2" fmla="*/ 1865260 w 1865260"/>
                <a:gd name="connsiteY2" fmla="*/ 807597 h 817122"/>
                <a:gd name="connsiteX3" fmla="*/ 1865260 w 1865260"/>
                <a:gd name="connsiteY3" fmla="*/ 807597 h 817122"/>
                <a:gd name="connsiteX4" fmla="*/ 1864798 w 1865260"/>
                <a:gd name="connsiteY4" fmla="*/ 95601 h 817122"/>
                <a:gd name="connsiteX5" fmla="*/ 0 w 1865260"/>
                <a:gd name="connsiteY5" fmla="*/ 0 h 817122"/>
                <a:gd name="connsiteX0" fmla="*/ 1417585 w 1865260"/>
                <a:gd name="connsiteY0" fmla="*/ 817122 h 817122"/>
                <a:gd name="connsiteX1" fmla="*/ 1417585 w 1865260"/>
                <a:gd name="connsiteY1" fmla="*/ 817122 h 817122"/>
                <a:gd name="connsiteX2" fmla="*/ 1865260 w 1865260"/>
                <a:gd name="connsiteY2" fmla="*/ 807597 h 817122"/>
                <a:gd name="connsiteX3" fmla="*/ 1865260 w 1865260"/>
                <a:gd name="connsiteY3" fmla="*/ 807597 h 817122"/>
                <a:gd name="connsiteX4" fmla="*/ 1864798 w 1865260"/>
                <a:gd name="connsiteY4" fmla="*/ 5664 h 817122"/>
                <a:gd name="connsiteX5" fmla="*/ 0 w 1865260"/>
                <a:gd name="connsiteY5" fmla="*/ 0 h 817122"/>
                <a:gd name="connsiteX0" fmla="*/ 1417585 w 1865260"/>
                <a:gd name="connsiteY0" fmla="*/ 817122 h 817122"/>
                <a:gd name="connsiteX1" fmla="*/ 1508183 w 1865260"/>
                <a:gd name="connsiteY1" fmla="*/ 808418 h 817122"/>
                <a:gd name="connsiteX2" fmla="*/ 1865260 w 1865260"/>
                <a:gd name="connsiteY2" fmla="*/ 807597 h 817122"/>
                <a:gd name="connsiteX3" fmla="*/ 1865260 w 1865260"/>
                <a:gd name="connsiteY3" fmla="*/ 807597 h 817122"/>
                <a:gd name="connsiteX4" fmla="*/ 1864798 w 1865260"/>
                <a:gd name="connsiteY4" fmla="*/ 5664 h 817122"/>
                <a:gd name="connsiteX5" fmla="*/ 0 w 1865260"/>
                <a:gd name="connsiteY5" fmla="*/ 0 h 81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5260" h="817122">
                  <a:moveTo>
                    <a:pt x="1417585" y="817122"/>
                  </a:moveTo>
                  <a:lnTo>
                    <a:pt x="1508183" y="808418"/>
                  </a:lnTo>
                  <a:cubicBezTo>
                    <a:pt x="1911401" y="798338"/>
                    <a:pt x="1671545" y="807597"/>
                    <a:pt x="1865260" y="807597"/>
                  </a:cubicBezTo>
                  <a:lnTo>
                    <a:pt x="1865260" y="807597"/>
                  </a:lnTo>
                  <a:lnTo>
                    <a:pt x="1864798" y="566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92" name="Rectangle: Rounded Corners 141">
              <a:extLst>
                <a:ext uri="{FF2B5EF4-FFF2-40B4-BE49-F238E27FC236}">
                  <a16:creationId xmlns:a16="http://schemas.microsoft.com/office/drawing/2014/main" id="{7DDFE0EF-07E2-4BB5-A77F-FD2F47764BEA}"/>
                </a:ext>
              </a:extLst>
            </p:cNvPr>
            <p:cNvSpPr/>
            <p:nvPr/>
          </p:nvSpPr>
          <p:spPr>
            <a:xfrm>
              <a:off x="2406000" y="5229000"/>
              <a:ext cx="675000" cy="40792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bg1"/>
                  </a:solidFill>
                </a:rPr>
                <a:t>QoS FSU</a:t>
              </a:r>
            </a:p>
          </p:txBody>
        </p:sp>
        <p:sp>
          <p:nvSpPr>
            <p:cNvPr id="93" name="Rectangle: Rounded Corners 141">
              <a:extLst>
                <a:ext uri="{FF2B5EF4-FFF2-40B4-BE49-F238E27FC236}">
                  <a16:creationId xmlns:a16="http://schemas.microsoft.com/office/drawing/2014/main" id="{FAAD36A9-24CA-4195-91FC-68F200FB5DC4}"/>
                </a:ext>
              </a:extLst>
            </p:cNvPr>
            <p:cNvSpPr/>
            <p:nvPr/>
          </p:nvSpPr>
          <p:spPr>
            <a:xfrm>
              <a:off x="5873361" y="5900129"/>
              <a:ext cx="675000" cy="407924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bg1"/>
                  </a:solidFill>
                </a:rPr>
                <a:t>QoS FSU</a:t>
              </a:r>
            </a:p>
          </p:txBody>
        </p:sp>
        <p:sp>
          <p:nvSpPr>
            <p:cNvPr id="94" name="Rectangle: Rounded Corners 103">
              <a:extLst>
                <a:ext uri="{FF2B5EF4-FFF2-40B4-BE49-F238E27FC236}">
                  <a16:creationId xmlns:a16="http://schemas.microsoft.com/office/drawing/2014/main" id="{41BD22ED-0928-4833-8E54-23C3E1879047}"/>
                </a:ext>
              </a:extLst>
            </p:cNvPr>
            <p:cNvSpPr/>
            <p:nvPr/>
          </p:nvSpPr>
          <p:spPr>
            <a:xfrm>
              <a:off x="4296001" y="903256"/>
              <a:ext cx="1305000" cy="904875"/>
            </a:xfrm>
            <a:prstGeom prst="round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0070C0"/>
                </a:solidFill>
              </a:endParaRPr>
            </a:p>
          </p:txBody>
        </p:sp>
        <p:sp>
          <p:nvSpPr>
            <p:cNvPr id="95" name="TextBox 103">
              <a:extLst>
                <a:ext uri="{FF2B5EF4-FFF2-40B4-BE49-F238E27FC236}">
                  <a16:creationId xmlns:a16="http://schemas.microsoft.com/office/drawing/2014/main" id="{CBE7F626-6E52-4E27-9FFE-92ADDAF187B0}"/>
                </a:ext>
              </a:extLst>
            </p:cNvPr>
            <p:cNvSpPr txBox="1"/>
            <p:nvPr/>
          </p:nvSpPr>
          <p:spPr>
            <a:xfrm>
              <a:off x="4971000" y="864000"/>
              <a:ext cx="8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i="1">
                  <a:solidFill>
                    <a:srgbClr val="0070C0"/>
                  </a:solidFill>
                </a:rPr>
                <a:t>ITS</a:t>
              </a:r>
            </a:p>
            <a:p>
              <a:pPr algn="ctr"/>
              <a:r>
                <a:rPr lang="en-GB" sz="1100" i="1">
                  <a:solidFill>
                    <a:srgbClr val="0070C0"/>
                  </a:solidFill>
                </a:rPr>
                <a:t>Centre</a:t>
              </a:r>
            </a:p>
          </p:txBody>
        </p:sp>
        <p:sp>
          <p:nvSpPr>
            <p:cNvPr id="96" name="Rectangle: Rounded Corners 141">
              <a:extLst>
                <a:ext uri="{FF2B5EF4-FFF2-40B4-BE49-F238E27FC236}">
                  <a16:creationId xmlns:a16="http://schemas.microsoft.com/office/drawing/2014/main" id="{02959D29-651F-4E55-9C30-6CA35190028E}"/>
                </a:ext>
              </a:extLst>
            </p:cNvPr>
            <p:cNvSpPr/>
            <p:nvPr/>
          </p:nvSpPr>
          <p:spPr>
            <a:xfrm>
              <a:off x="7490999" y="1629000"/>
              <a:ext cx="673949" cy="450000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>
                  <a:solidFill>
                    <a:schemeClr val="bg1"/>
                  </a:solidFill>
                </a:rPr>
                <a:t>QoS FSU</a:t>
              </a:r>
            </a:p>
          </p:txBody>
        </p:sp>
        <p:sp>
          <p:nvSpPr>
            <p:cNvPr id="97" name="Rectangle: Rounded Corners 103">
              <a:extLst>
                <a:ext uri="{FF2B5EF4-FFF2-40B4-BE49-F238E27FC236}">
                  <a16:creationId xmlns:a16="http://schemas.microsoft.com/office/drawing/2014/main" id="{61B0416F-689B-49AD-BAA2-548501E90C89}"/>
                </a:ext>
              </a:extLst>
            </p:cNvPr>
            <p:cNvSpPr/>
            <p:nvPr/>
          </p:nvSpPr>
          <p:spPr>
            <a:xfrm>
              <a:off x="7311000" y="1353256"/>
              <a:ext cx="1305000" cy="904875"/>
            </a:xfrm>
            <a:prstGeom prst="round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0070C0"/>
                </a:solidFill>
              </a:endParaRPr>
            </a:p>
          </p:txBody>
        </p:sp>
        <p:sp>
          <p:nvSpPr>
            <p:cNvPr id="98" name="TextBox 103">
              <a:extLst>
                <a:ext uri="{FF2B5EF4-FFF2-40B4-BE49-F238E27FC236}">
                  <a16:creationId xmlns:a16="http://schemas.microsoft.com/office/drawing/2014/main" id="{E9DCF170-1821-44BE-A4ED-B062CCAB7A1D}"/>
                </a:ext>
              </a:extLst>
            </p:cNvPr>
            <p:cNvSpPr txBox="1"/>
            <p:nvPr/>
          </p:nvSpPr>
          <p:spPr>
            <a:xfrm>
              <a:off x="7985999" y="1314000"/>
              <a:ext cx="8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i="1">
                  <a:solidFill>
                    <a:srgbClr val="0070C0"/>
                  </a:solidFill>
                </a:rPr>
                <a:t>ITS</a:t>
              </a:r>
            </a:p>
            <a:p>
              <a:pPr algn="ctr"/>
              <a:r>
                <a:rPr lang="en-GB" sz="1100" i="1">
                  <a:solidFill>
                    <a:srgbClr val="0070C0"/>
                  </a:solidFill>
                </a:rPr>
                <a:t>Centre</a:t>
              </a:r>
            </a:p>
          </p:txBody>
        </p:sp>
        <p:sp>
          <p:nvSpPr>
            <p:cNvPr id="99" name="Freeform: Shape 23">
              <a:extLst>
                <a:ext uri="{FF2B5EF4-FFF2-40B4-BE49-F238E27FC236}">
                  <a16:creationId xmlns:a16="http://schemas.microsoft.com/office/drawing/2014/main" id="{18C3D3F2-A772-4AE4-8071-D638D1EC2D53}"/>
                </a:ext>
              </a:extLst>
            </p:cNvPr>
            <p:cNvSpPr/>
            <p:nvPr/>
          </p:nvSpPr>
          <p:spPr>
            <a:xfrm>
              <a:off x="2679700" y="1333500"/>
              <a:ext cx="152400" cy="0"/>
            </a:xfrm>
            <a:custGeom>
              <a:avLst/>
              <a:gdLst>
                <a:gd name="connsiteX0" fmla="*/ 0 w 152400"/>
                <a:gd name="connsiteY0" fmla="*/ 0 h 0"/>
                <a:gd name="connsiteX1" fmla="*/ 152400 w 152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100" name="Freeform: Shape 53">
              <a:extLst>
                <a:ext uri="{FF2B5EF4-FFF2-40B4-BE49-F238E27FC236}">
                  <a16:creationId xmlns:a16="http://schemas.microsoft.com/office/drawing/2014/main" id="{708935F6-0C1A-4773-A165-C2F3E62D8B07}"/>
                </a:ext>
              </a:extLst>
            </p:cNvPr>
            <p:cNvSpPr/>
            <p:nvPr/>
          </p:nvSpPr>
          <p:spPr>
            <a:xfrm>
              <a:off x="2692400" y="743411"/>
              <a:ext cx="4800600" cy="1147569"/>
            </a:xfrm>
            <a:custGeom>
              <a:avLst/>
              <a:gdLst>
                <a:gd name="connsiteX0" fmla="*/ 0 w 4800600"/>
                <a:gd name="connsiteY0" fmla="*/ 453437 h 1186299"/>
                <a:gd name="connsiteX1" fmla="*/ 1282700 w 4800600"/>
                <a:gd name="connsiteY1" fmla="*/ 21637 h 1186299"/>
                <a:gd name="connsiteX2" fmla="*/ 3733800 w 4800600"/>
                <a:gd name="connsiteY2" fmla="*/ 174037 h 1186299"/>
                <a:gd name="connsiteX3" fmla="*/ 4203700 w 4800600"/>
                <a:gd name="connsiteY3" fmla="*/ 1101137 h 1186299"/>
                <a:gd name="connsiteX4" fmla="*/ 4800600 w 4800600"/>
                <a:gd name="connsiteY4" fmla="*/ 1088437 h 1186299"/>
                <a:gd name="connsiteX0" fmla="*/ 0 w 4800600"/>
                <a:gd name="connsiteY0" fmla="*/ 337966 h 1070828"/>
                <a:gd name="connsiteX1" fmla="*/ 1371600 w 4800600"/>
                <a:gd name="connsiteY1" fmla="*/ 122066 h 1070828"/>
                <a:gd name="connsiteX2" fmla="*/ 3733800 w 4800600"/>
                <a:gd name="connsiteY2" fmla="*/ 58566 h 1070828"/>
                <a:gd name="connsiteX3" fmla="*/ 4203700 w 4800600"/>
                <a:gd name="connsiteY3" fmla="*/ 985666 h 1070828"/>
                <a:gd name="connsiteX4" fmla="*/ 4800600 w 4800600"/>
                <a:gd name="connsiteY4" fmla="*/ 972966 h 1070828"/>
                <a:gd name="connsiteX0" fmla="*/ 0 w 4800600"/>
                <a:gd name="connsiteY0" fmla="*/ 395394 h 1128256"/>
                <a:gd name="connsiteX1" fmla="*/ 1371600 w 4800600"/>
                <a:gd name="connsiteY1" fmla="*/ 179494 h 1128256"/>
                <a:gd name="connsiteX2" fmla="*/ 3733800 w 4800600"/>
                <a:gd name="connsiteY2" fmla="*/ 115994 h 1128256"/>
                <a:gd name="connsiteX3" fmla="*/ 4203700 w 4800600"/>
                <a:gd name="connsiteY3" fmla="*/ 1043094 h 1128256"/>
                <a:gd name="connsiteX4" fmla="*/ 4800600 w 4800600"/>
                <a:gd name="connsiteY4" fmla="*/ 1030394 h 1128256"/>
                <a:gd name="connsiteX0" fmla="*/ 0 w 4800600"/>
                <a:gd name="connsiteY0" fmla="*/ 381076 h 1039952"/>
                <a:gd name="connsiteX1" fmla="*/ 1371600 w 4800600"/>
                <a:gd name="connsiteY1" fmla="*/ 165176 h 1039952"/>
                <a:gd name="connsiteX2" fmla="*/ 3733800 w 4800600"/>
                <a:gd name="connsiteY2" fmla="*/ 101676 h 1039952"/>
                <a:gd name="connsiteX3" fmla="*/ 4140200 w 4800600"/>
                <a:gd name="connsiteY3" fmla="*/ 800176 h 1039952"/>
                <a:gd name="connsiteX4" fmla="*/ 4800600 w 4800600"/>
                <a:gd name="connsiteY4" fmla="*/ 1016076 h 1039952"/>
                <a:gd name="connsiteX0" fmla="*/ 0 w 4800600"/>
                <a:gd name="connsiteY0" fmla="*/ 331891 h 990971"/>
                <a:gd name="connsiteX1" fmla="*/ 1371600 w 4800600"/>
                <a:gd name="connsiteY1" fmla="*/ 115991 h 990971"/>
                <a:gd name="connsiteX2" fmla="*/ 3124200 w 4800600"/>
                <a:gd name="connsiteY2" fmla="*/ 39791 h 990971"/>
                <a:gd name="connsiteX3" fmla="*/ 4140200 w 4800600"/>
                <a:gd name="connsiteY3" fmla="*/ 750991 h 990971"/>
                <a:gd name="connsiteX4" fmla="*/ 4800600 w 4800600"/>
                <a:gd name="connsiteY4" fmla="*/ 966891 h 990971"/>
                <a:gd name="connsiteX0" fmla="*/ 0 w 4800600"/>
                <a:gd name="connsiteY0" fmla="*/ 426812 h 1085892"/>
                <a:gd name="connsiteX1" fmla="*/ 1371600 w 4800600"/>
                <a:gd name="connsiteY1" fmla="*/ 210912 h 1085892"/>
                <a:gd name="connsiteX2" fmla="*/ 3124200 w 4800600"/>
                <a:gd name="connsiteY2" fmla="*/ 134712 h 1085892"/>
                <a:gd name="connsiteX3" fmla="*/ 4140200 w 4800600"/>
                <a:gd name="connsiteY3" fmla="*/ 845912 h 1085892"/>
                <a:gd name="connsiteX4" fmla="*/ 4800600 w 4800600"/>
                <a:gd name="connsiteY4" fmla="*/ 1061812 h 1085892"/>
                <a:gd name="connsiteX0" fmla="*/ 0 w 4800600"/>
                <a:gd name="connsiteY0" fmla="*/ 488489 h 1147569"/>
                <a:gd name="connsiteX1" fmla="*/ 1371600 w 4800600"/>
                <a:gd name="connsiteY1" fmla="*/ 272589 h 1147569"/>
                <a:gd name="connsiteX2" fmla="*/ 3124200 w 4800600"/>
                <a:gd name="connsiteY2" fmla="*/ 196389 h 1147569"/>
                <a:gd name="connsiteX3" fmla="*/ 4140200 w 4800600"/>
                <a:gd name="connsiteY3" fmla="*/ 907589 h 1147569"/>
                <a:gd name="connsiteX4" fmla="*/ 4800600 w 4800600"/>
                <a:gd name="connsiteY4" fmla="*/ 1123489 h 1147569"/>
                <a:gd name="connsiteX0" fmla="*/ 0 w 4800600"/>
                <a:gd name="connsiteY0" fmla="*/ 488489 h 1147569"/>
                <a:gd name="connsiteX1" fmla="*/ 1371600 w 4800600"/>
                <a:gd name="connsiteY1" fmla="*/ 272589 h 1147569"/>
                <a:gd name="connsiteX2" fmla="*/ 3124200 w 4800600"/>
                <a:gd name="connsiteY2" fmla="*/ 196389 h 1147569"/>
                <a:gd name="connsiteX3" fmla="*/ 4140200 w 4800600"/>
                <a:gd name="connsiteY3" fmla="*/ 907589 h 1147569"/>
                <a:gd name="connsiteX4" fmla="*/ 4800600 w 4800600"/>
                <a:gd name="connsiteY4" fmla="*/ 1123489 h 114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0" h="1147569">
                  <a:moveTo>
                    <a:pt x="0" y="488489"/>
                  </a:moveTo>
                  <a:cubicBezTo>
                    <a:pt x="495300" y="460972"/>
                    <a:pt x="889000" y="562572"/>
                    <a:pt x="1371600" y="272589"/>
                  </a:cubicBezTo>
                  <a:cubicBezTo>
                    <a:pt x="1854200" y="-17394"/>
                    <a:pt x="2650067" y="-125344"/>
                    <a:pt x="3124200" y="196389"/>
                  </a:cubicBezTo>
                  <a:cubicBezTo>
                    <a:pt x="3598333" y="518122"/>
                    <a:pt x="3860800" y="753072"/>
                    <a:pt x="4140200" y="907589"/>
                  </a:cubicBezTo>
                  <a:cubicBezTo>
                    <a:pt x="4419600" y="1062106"/>
                    <a:pt x="4591050" y="1206039"/>
                    <a:pt x="4800600" y="1123489"/>
                  </a:cubicBezTo>
                </a:path>
              </a:pathLst>
            </a:custGeom>
            <a:ln w="22225">
              <a:solidFill>
                <a:srgbClr val="C0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101" name="Freeform: Shape 106">
              <a:extLst>
                <a:ext uri="{FF2B5EF4-FFF2-40B4-BE49-F238E27FC236}">
                  <a16:creationId xmlns:a16="http://schemas.microsoft.com/office/drawing/2014/main" id="{974CFA81-8998-4519-B198-AAFB04A45518}"/>
                </a:ext>
              </a:extLst>
            </p:cNvPr>
            <p:cNvSpPr/>
            <p:nvPr/>
          </p:nvSpPr>
          <p:spPr>
            <a:xfrm>
              <a:off x="150916" y="1612899"/>
              <a:ext cx="5496735" cy="4158104"/>
            </a:xfrm>
            <a:custGeom>
              <a:avLst/>
              <a:gdLst>
                <a:gd name="connsiteX0" fmla="*/ 791693 w 5572066"/>
                <a:gd name="connsiteY0" fmla="*/ 3098800 h 4312750"/>
                <a:gd name="connsiteX1" fmla="*/ 1312393 w 5572066"/>
                <a:gd name="connsiteY1" fmla="*/ 3784600 h 4312750"/>
                <a:gd name="connsiteX2" fmla="*/ 537693 w 5572066"/>
                <a:gd name="connsiteY2" fmla="*/ 4127500 h 4312750"/>
                <a:gd name="connsiteX3" fmla="*/ 321793 w 5572066"/>
                <a:gd name="connsiteY3" fmla="*/ 736600 h 4312750"/>
                <a:gd name="connsiteX4" fmla="*/ 5122393 w 5572066"/>
                <a:gd name="connsiteY4" fmla="*/ 558800 h 4312750"/>
                <a:gd name="connsiteX5" fmla="*/ 5084293 w 5572066"/>
                <a:gd name="connsiteY5" fmla="*/ 0 h 4312750"/>
                <a:gd name="connsiteX0" fmla="*/ 691513 w 5462865"/>
                <a:gd name="connsiteY0" fmla="*/ 3098800 h 4280237"/>
                <a:gd name="connsiteX1" fmla="*/ 1212213 w 5462865"/>
                <a:gd name="connsiteY1" fmla="*/ 3784600 h 4280237"/>
                <a:gd name="connsiteX2" fmla="*/ 437513 w 5462865"/>
                <a:gd name="connsiteY2" fmla="*/ 4127500 h 4280237"/>
                <a:gd name="connsiteX3" fmla="*/ 348613 w 5462865"/>
                <a:gd name="connsiteY3" fmla="*/ 1193800 h 4280237"/>
                <a:gd name="connsiteX4" fmla="*/ 5022213 w 5462865"/>
                <a:gd name="connsiteY4" fmla="*/ 558800 h 4280237"/>
                <a:gd name="connsiteX5" fmla="*/ 4984113 w 5462865"/>
                <a:gd name="connsiteY5" fmla="*/ 0 h 4280237"/>
                <a:gd name="connsiteX0" fmla="*/ 652011 w 5423363"/>
                <a:gd name="connsiteY0" fmla="*/ 3098800 h 4280237"/>
                <a:gd name="connsiteX1" fmla="*/ 1172711 w 5423363"/>
                <a:gd name="connsiteY1" fmla="*/ 3784600 h 4280237"/>
                <a:gd name="connsiteX2" fmla="*/ 398011 w 5423363"/>
                <a:gd name="connsiteY2" fmla="*/ 4127500 h 4280237"/>
                <a:gd name="connsiteX3" fmla="*/ 309111 w 5423363"/>
                <a:gd name="connsiteY3" fmla="*/ 1193800 h 4280237"/>
                <a:gd name="connsiteX4" fmla="*/ 4982711 w 5423363"/>
                <a:gd name="connsiteY4" fmla="*/ 558800 h 4280237"/>
                <a:gd name="connsiteX5" fmla="*/ 4944611 w 5423363"/>
                <a:gd name="connsiteY5" fmla="*/ 0 h 4280237"/>
                <a:gd name="connsiteX0" fmla="*/ 725383 w 5496735"/>
                <a:gd name="connsiteY0" fmla="*/ 3098800 h 4158104"/>
                <a:gd name="connsiteX1" fmla="*/ 1246083 w 5496735"/>
                <a:gd name="connsiteY1" fmla="*/ 3784600 h 4158104"/>
                <a:gd name="connsiteX2" fmla="*/ 471383 w 5496735"/>
                <a:gd name="connsiteY2" fmla="*/ 4127500 h 4158104"/>
                <a:gd name="connsiteX3" fmla="*/ 382483 w 5496735"/>
                <a:gd name="connsiteY3" fmla="*/ 1193800 h 4158104"/>
                <a:gd name="connsiteX4" fmla="*/ 5056083 w 5496735"/>
                <a:gd name="connsiteY4" fmla="*/ 558800 h 4158104"/>
                <a:gd name="connsiteX5" fmla="*/ 5017983 w 5496735"/>
                <a:gd name="connsiteY5" fmla="*/ 0 h 41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6735" h="4158104">
                  <a:moveTo>
                    <a:pt x="725383" y="3098800"/>
                  </a:moveTo>
                  <a:cubicBezTo>
                    <a:pt x="1006899" y="3355975"/>
                    <a:pt x="1288416" y="3613150"/>
                    <a:pt x="1246083" y="3784600"/>
                  </a:cubicBezTo>
                  <a:cubicBezTo>
                    <a:pt x="1203750" y="3956050"/>
                    <a:pt x="894716" y="4254500"/>
                    <a:pt x="471383" y="4127500"/>
                  </a:cubicBezTo>
                  <a:cubicBezTo>
                    <a:pt x="48050" y="4000500"/>
                    <a:pt x="-292734" y="1979083"/>
                    <a:pt x="382483" y="1193800"/>
                  </a:cubicBezTo>
                  <a:cubicBezTo>
                    <a:pt x="1057700" y="408517"/>
                    <a:pt x="4283500" y="757767"/>
                    <a:pt x="5056083" y="558800"/>
                  </a:cubicBezTo>
                  <a:cubicBezTo>
                    <a:pt x="5828666" y="359833"/>
                    <a:pt x="5433908" y="218016"/>
                    <a:pt x="5017983" y="0"/>
                  </a:cubicBezTo>
                </a:path>
              </a:pathLst>
            </a:custGeom>
            <a:noFill/>
            <a:ln w="25400">
              <a:solidFill>
                <a:srgbClr val="FFC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</p:grpSp>
    </p:spTree>
    <p:extLst>
      <p:ext uri="{BB962C8B-B14F-4D97-AF65-F5344CB8AC3E}">
        <p14:creationId xmlns:p14="http://schemas.microsoft.com/office/powerpoint/2010/main" val="4097235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FCC1-A0AA-E746-996D-2CFADE3F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0" y="360000"/>
            <a:ext cx="11142743" cy="1338478"/>
          </a:xfrm>
        </p:spPr>
        <p:txBody>
          <a:bodyPr>
            <a:normAutofit/>
          </a:bodyPr>
          <a:lstStyle/>
          <a:p>
            <a:r>
              <a:rPr lang="en-US" sz="3600" b="0" dirty="0">
                <a:cs typeface="Calibri"/>
              </a:rPr>
              <a:t>Alternative 5G Network Assessment Strategy</a:t>
            </a:r>
            <a:endParaRPr lang="en-US" sz="36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05E2B-274A-164D-8E57-3FD022E93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23583F-178E-45EB-8C16-ED337F4A27AA}"/>
              </a:ext>
            </a:extLst>
          </p:cNvPr>
          <p:cNvSpPr txBox="1"/>
          <p:nvPr/>
        </p:nvSpPr>
        <p:spPr>
          <a:xfrm>
            <a:off x="604434" y="1146874"/>
            <a:ext cx="10595672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Traffic Generation: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CCAM synthetic traffic, used to compute KPIs;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Background traffic, used to stress the network and compute KPIs;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Enables statistical relevance in results.</a:t>
            </a:r>
          </a:p>
          <a:p>
            <a:pPr marL="914400" lvl="1" indent="-457200">
              <a:buFont typeface="Arial"/>
              <a:buChar char="•"/>
            </a:pPr>
            <a:endParaRPr lang="en-GB" sz="280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5G Performance Measurement Levels: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Radio, using QoS OBU with 5G modems;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MEC (accessing network performance indicators, on both MNOs);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>
                <a:solidFill>
                  <a:schemeClr val="tx2">
                    <a:lumMod val="75000"/>
                  </a:schemeClr>
                </a:solidFill>
              </a:rPr>
              <a:t>ITS Centre (present in both countries).</a:t>
            </a:r>
          </a:p>
          <a:p>
            <a:endParaRPr lang="en-GB" sz="2400">
              <a:solidFill>
                <a:schemeClr val="tx2">
                  <a:lumMod val="75000"/>
                </a:schemeClr>
              </a:solidFill>
            </a:endParaRPr>
          </a:p>
          <a:p>
            <a:endParaRPr lang="en-GB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34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B7D4C-BB10-415E-8A7B-ACBFB498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/>
              <a:t>Index</a:t>
            </a:r>
            <a:endParaRPr lang="es-ES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90135-0687-4973-8226-B6ED1FE5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24" y="1295437"/>
            <a:ext cx="10440000" cy="4320000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s-ES" sz="3200" dirty="0" err="1"/>
              <a:t>Overview</a:t>
            </a:r>
            <a:endParaRPr lang="es-ES" sz="3200" dirty="0"/>
          </a:p>
          <a:p>
            <a:pPr lvl="1">
              <a:lnSpc>
                <a:spcPct val="150000"/>
              </a:lnSpc>
            </a:pPr>
            <a:r>
              <a:rPr lang="es-ES" sz="3200" dirty="0" err="1"/>
              <a:t>Preliminary</a:t>
            </a:r>
            <a:r>
              <a:rPr lang="es-ES" sz="3200" dirty="0"/>
              <a:t> </a:t>
            </a:r>
            <a:r>
              <a:rPr lang="es-ES" sz="3200" dirty="0" err="1"/>
              <a:t>results</a:t>
            </a:r>
            <a:r>
              <a:rPr lang="es-ES" sz="3200" dirty="0"/>
              <a:t>:</a:t>
            </a:r>
          </a:p>
          <a:p>
            <a:pPr lvl="2">
              <a:lnSpc>
                <a:spcPct val="150000"/>
              </a:lnSpc>
            </a:pPr>
            <a:r>
              <a:rPr lang="es-ES" sz="3200" dirty="0" err="1"/>
              <a:t>First</a:t>
            </a:r>
            <a:r>
              <a:rPr lang="es-ES" sz="3200" dirty="0"/>
              <a:t> test in ES </a:t>
            </a:r>
            <a:r>
              <a:rPr lang="es-ES" sz="3200" dirty="0" err="1"/>
              <a:t>side</a:t>
            </a:r>
            <a:r>
              <a:rPr lang="es-ES" sz="3200" dirty="0"/>
              <a:t> and ES-PT </a:t>
            </a:r>
            <a:r>
              <a:rPr lang="es-ES" sz="3200" dirty="0" err="1"/>
              <a:t>border</a:t>
            </a:r>
            <a:endParaRPr lang="es-ES" sz="3200" dirty="0"/>
          </a:p>
          <a:p>
            <a:pPr lvl="2">
              <a:lnSpc>
                <a:spcPct val="150000"/>
              </a:lnSpc>
            </a:pPr>
            <a:r>
              <a:rPr lang="es-ES" sz="3200" dirty="0" err="1"/>
              <a:t>First</a:t>
            </a:r>
            <a:r>
              <a:rPr lang="es-ES" sz="3200" dirty="0"/>
              <a:t> test in PT </a:t>
            </a:r>
            <a:r>
              <a:rPr lang="es-ES" sz="3200" dirty="0" err="1"/>
              <a:t>side</a:t>
            </a:r>
            <a:endParaRPr lang="es-ES" sz="32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D7853A-0DA6-46EE-8714-F66802369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295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FCC1-A0AA-E746-996D-2CFADE3F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cs typeface="Calibri"/>
              </a:rPr>
              <a:t>Dashboard and QoS OBU</a:t>
            </a:r>
            <a:endParaRPr lang="pt-PT" sz="36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05E2B-274A-164D-8E57-3FD022E93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AB903E-B7AD-40F8-BECA-18BE701083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999133" y="912718"/>
            <a:ext cx="8193734" cy="5925826"/>
          </a:xfrm>
          <a:prstGeom prst="rect">
            <a:avLst/>
          </a:prstGeom>
        </p:spPr>
      </p:pic>
      <p:pic>
        <p:nvPicPr>
          <p:cNvPr id="105" name="Imagem 104" descr="Uma imagem com interior, pequeno, cama, sentado&#10;&#10;Descrição gerada automaticamente">
            <a:extLst>
              <a:ext uri="{FF2B5EF4-FFF2-40B4-BE49-F238E27FC236}">
                <a16:creationId xmlns:a16="http://schemas.microsoft.com/office/drawing/2014/main" id="{E1F2EC01-B7B6-4AF3-9C73-6A681011B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25" y="2653109"/>
            <a:ext cx="2619442" cy="349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" name="Imagem 105" descr="Uma imagem com sentado, mesa, metal, balcão&#10;&#10;Descrição gerada automaticamente">
            <a:extLst>
              <a:ext uri="{FF2B5EF4-FFF2-40B4-BE49-F238E27FC236}">
                <a16:creationId xmlns:a16="http://schemas.microsoft.com/office/drawing/2014/main" id="{F0DDC6FC-E064-4E42-AEAE-5C1E9F7EA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3" b="27561"/>
          <a:stretch/>
        </p:blipFill>
        <p:spPr>
          <a:xfrm>
            <a:off x="9367738" y="1989622"/>
            <a:ext cx="2519465" cy="1967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1051B2-820A-4DCF-B343-81A9C962E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869" y="1684465"/>
            <a:ext cx="3923274" cy="2206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AAB3639-1AED-49DF-9C05-79BB4F96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07" y="3426345"/>
            <a:ext cx="5899307" cy="331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860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0E603F-EB19-43EB-B270-0E600E4BD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cs typeface="Calibri"/>
              </a:rPr>
              <a:t>Radio Network Tests Results</a:t>
            </a:r>
            <a:endParaRPr lang="pt-PT" sz="3600" b="0" dirty="0">
              <a:cs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5A31B0-6CC9-4169-A3F6-3D15E325A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D2444-33BD-4F1F-ABA1-0E83D286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00" y="915342"/>
            <a:ext cx="9792289" cy="55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07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97E955-B440-684A-9474-969819B2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99" y="360000"/>
            <a:ext cx="10411509" cy="1106323"/>
          </a:xfrm>
        </p:spPr>
        <p:txBody>
          <a:bodyPr>
            <a:normAutofit/>
          </a:bodyPr>
          <a:lstStyle/>
          <a:p>
            <a:r>
              <a:rPr lang="en-US" sz="3600" b="0" dirty="0"/>
              <a:t>CCAM Preliminary Tests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250832-8E17-4446-AA06-AC03D971EE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7F7F3-6940-4C49-812A-014A39A0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91" y="913160"/>
            <a:ext cx="9540635" cy="542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5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97E955-B440-684A-9474-969819B2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99" y="360000"/>
            <a:ext cx="10411509" cy="1106323"/>
          </a:xfrm>
        </p:spPr>
        <p:txBody>
          <a:bodyPr>
            <a:normAutofit/>
          </a:bodyPr>
          <a:lstStyle/>
          <a:p>
            <a:r>
              <a:rPr lang="en-US" sz="3600" dirty="0"/>
              <a:t>CCAM Preliminary Tests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250832-8E17-4446-AA06-AC03D971EE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6ED82-BA85-4CED-AC84-A74E73B8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99" y="1027529"/>
            <a:ext cx="9596032" cy="542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32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motional_video">
            <a:hlinkClick r:id="" action="ppaction://media"/>
            <a:extLst>
              <a:ext uri="{FF2B5EF4-FFF2-40B4-BE49-F238E27FC236}">
                <a16:creationId xmlns:a16="http://schemas.microsoft.com/office/drawing/2014/main" id="{0BA5DDCC-02F2-41B7-9D99-BD72692C4D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81784" cy="68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6AC19-FDAF-405C-B07D-A5174DBBD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Technical</a:t>
            </a:r>
            <a:r>
              <a:rPr lang="es-ES" dirty="0"/>
              <a:t> </a:t>
            </a:r>
            <a:r>
              <a:rPr lang="es-ES" dirty="0" err="1"/>
              <a:t>Evaluation</a:t>
            </a:r>
            <a:r>
              <a:rPr lang="es-ES" dirty="0"/>
              <a:t> </a:t>
            </a:r>
            <a:r>
              <a:rPr lang="es-ES" dirty="0" err="1"/>
              <a:t>Overview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959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8A523-DDE4-43ED-AA65-0C39DFF98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/>
              <a:t>Overview</a:t>
            </a:r>
            <a:endParaRPr lang="es-ES" sz="36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96E583-3C27-4974-8CFE-F32B9A7C6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F1BDD66-7527-42C6-88C4-79CD22403B12}"/>
              </a:ext>
            </a:extLst>
          </p:cNvPr>
          <p:cNvSpPr/>
          <p:nvPr/>
        </p:nvSpPr>
        <p:spPr>
          <a:xfrm>
            <a:off x="1041444" y="3114656"/>
            <a:ext cx="10967676" cy="353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GB" sz="8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D8437A3-2966-4DEB-AA93-CE9F9F4ED42D}"/>
              </a:ext>
            </a:extLst>
          </p:cNvPr>
          <p:cNvSpPr/>
          <p:nvPr/>
        </p:nvSpPr>
        <p:spPr>
          <a:xfrm>
            <a:off x="337681" y="3067006"/>
            <a:ext cx="58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chemeClr val="tx2"/>
                </a:solidFill>
              </a:rPr>
              <a:t>T3.5</a:t>
            </a:r>
            <a:endParaRPr lang="en-GB" i="1">
              <a:solidFill>
                <a:schemeClr val="tx2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EC72E29-D4AC-45F3-8BE6-DB44F0D00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1933" y="2639151"/>
            <a:ext cx="548918" cy="3980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FAEA63-278A-4196-98B9-154EA696B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525"/>
          <a:stretch/>
        </p:blipFill>
        <p:spPr>
          <a:xfrm>
            <a:off x="8996114" y="2824235"/>
            <a:ext cx="844086" cy="17751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EC11E13-ACE3-4116-8118-F9140A7FA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897" y="2697874"/>
            <a:ext cx="760597" cy="280650"/>
          </a:xfrm>
          <a:prstGeom prst="rect">
            <a:avLst/>
          </a:prstGeom>
        </p:spPr>
      </p:pic>
      <p:pic>
        <p:nvPicPr>
          <p:cNvPr id="16" name="Picture 2" descr="esultado de imagen de logo infraestruturas de portugal">
            <a:extLst>
              <a:ext uri="{FF2B5EF4-FFF2-40B4-BE49-F238E27FC236}">
                <a16:creationId xmlns:a16="http://schemas.microsoft.com/office/drawing/2014/main" id="{E16C3D38-38B6-4661-8809-3F12B2F6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793" y="2744937"/>
            <a:ext cx="943349" cy="2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B928332-112A-450C-BA6D-94E9E529C5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73" y="2845509"/>
            <a:ext cx="990739" cy="13467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B205E02-C870-4CD3-B7A4-7E809A2F7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491" y="2799051"/>
            <a:ext cx="792828" cy="16248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CDF4F69-A303-473B-B47D-3D6EB29E9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888" y="2474017"/>
            <a:ext cx="763072" cy="602347"/>
          </a:xfrm>
          <a:prstGeom prst="rect">
            <a:avLst/>
          </a:prstGeom>
        </p:spPr>
      </p:pic>
      <p:pic>
        <p:nvPicPr>
          <p:cNvPr id="25" name="Picture 6" descr="Image result for ccg guimarÃ£es">
            <a:extLst>
              <a:ext uri="{FF2B5EF4-FFF2-40B4-BE49-F238E27FC236}">
                <a16:creationId xmlns:a16="http://schemas.microsoft.com/office/drawing/2014/main" id="{E75DB972-76B2-41EC-824E-029F5218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90" y="2686289"/>
            <a:ext cx="304225" cy="30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97">
            <a:extLst>
              <a:ext uri="{FF2B5EF4-FFF2-40B4-BE49-F238E27FC236}">
                <a16:creationId xmlns:a16="http://schemas.microsoft.com/office/drawing/2014/main" id="{90BDB001-970F-46F5-A2A9-C6F7A35CDF8C}"/>
              </a:ext>
            </a:extLst>
          </p:cNvPr>
          <p:cNvSpPr txBox="1"/>
          <p:nvPr/>
        </p:nvSpPr>
        <p:spPr>
          <a:xfrm>
            <a:off x="4520000" y="2718661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>
                <a:solidFill>
                  <a:srgbClr val="002060"/>
                </a:solidFill>
                <a:latin typeface="Arial Black" panose="020B0A04020102020204" pitchFamily="34" charset="0"/>
              </a:rPr>
              <a:t>CCG</a:t>
            </a:r>
          </a:p>
        </p:txBody>
      </p:sp>
      <p:sp>
        <p:nvSpPr>
          <p:cNvPr id="28" name="Rectángulo 84">
            <a:extLst>
              <a:ext uri="{FF2B5EF4-FFF2-40B4-BE49-F238E27FC236}">
                <a16:creationId xmlns:a16="http://schemas.microsoft.com/office/drawing/2014/main" id="{A58635FC-BC67-47DC-8E00-37A88D0C29E6}"/>
              </a:ext>
            </a:extLst>
          </p:cNvPr>
          <p:cNvSpPr/>
          <p:nvPr/>
        </p:nvSpPr>
        <p:spPr>
          <a:xfrm>
            <a:off x="345596" y="3425586"/>
            <a:ext cx="2773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>
                <a:solidFill>
                  <a:schemeClr val="tx2"/>
                </a:solidFill>
              </a:rPr>
              <a:t>Evaluation data collection &amp; management</a:t>
            </a:r>
            <a:endParaRPr lang="en-GB" sz="1200" i="1">
              <a:solidFill>
                <a:schemeClr val="tx2"/>
              </a:solidFill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36636A9E-4E06-4895-A993-ABD206B59DA4}"/>
              </a:ext>
            </a:extLst>
          </p:cNvPr>
          <p:cNvSpPr/>
          <p:nvPr/>
        </p:nvSpPr>
        <p:spPr>
          <a:xfrm>
            <a:off x="1041444" y="1899565"/>
            <a:ext cx="10967676" cy="353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GB" sz="80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B972603-1D6B-4E0F-9800-0100C69E90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525"/>
          <a:stretch/>
        </p:blipFill>
        <p:spPr>
          <a:xfrm>
            <a:off x="9751126" y="1529247"/>
            <a:ext cx="943349" cy="19839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446B237-F2ED-41D0-8687-7D7669875BF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6" t="16206" r="8996" b="15991"/>
          <a:stretch/>
        </p:blipFill>
        <p:spPr>
          <a:xfrm>
            <a:off x="4674226" y="1417451"/>
            <a:ext cx="683976" cy="33901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4B5A34E8-5A05-455D-AB57-A5EEB5AD4A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07" y="1396793"/>
            <a:ext cx="987217" cy="36101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D3BB1F0C-3877-4588-8828-685ECA0BB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045" y="1531835"/>
            <a:ext cx="792828" cy="162485"/>
          </a:xfrm>
          <a:prstGeom prst="rect">
            <a:avLst/>
          </a:prstGeom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E131C6D8-8428-49C9-BC56-75A31BC5D16F}"/>
              </a:ext>
            </a:extLst>
          </p:cNvPr>
          <p:cNvSpPr/>
          <p:nvPr/>
        </p:nvSpPr>
        <p:spPr>
          <a:xfrm>
            <a:off x="321651" y="1851915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chemeClr val="tx2"/>
                </a:solidFill>
              </a:rPr>
              <a:t>T2.5</a:t>
            </a:r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46" name="Rectángulo 84">
            <a:extLst>
              <a:ext uri="{FF2B5EF4-FFF2-40B4-BE49-F238E27FC236}">
                <a16:creationId xmlns:a16="http://schemas.microsoft.com/office/drawing/2014/main" id="{A9757DFF-0B53-4E0A-B9C1-9F01E13D508A}"/>
              </a:ext>
            </a:extLst>
          </p:cNvPr>
          <p:cNvSpPr/>
          <p:nvPr/>
        </p:nvSpPr>
        <p:spPr>
          <a:xfrm>
            <a:off x="308245" y="2237809"/>
            <a:ext cx="2274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tx2"/>
                </a:solidFill>
              </a:rPr>
              <a:t>Initial evaluation KPIs and metrics</a:t>
            </a:r>
            <a:endParaRPr lang="en-GB" sz="1200" i="1">
              <a:solidFill>
                <a:schemeClr val="tx2"/>
              </a:solidFill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F79AFC2B-9142-45BF-B2EF-7BBB525EB6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960" y="1285255"/>
            <a:ext cx="763072" cy="602347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241E1AEE-4B02-45C9-BB15-3CB9F9AF44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815" y="1248065"/>
            <a:ext cx="860178" cy="607185"/>
          </a:xfrm>
          <a:prstGeom prst="rect">
            <a:avLst/>
          </a:prstGeom>
        </p:spPr>
      </p:pic>
      <p:sp>
        <p:nvSpPr>
          <p:cNvPr id="49" name="Rectangle 2">
            <a:extLst>
              <a:ext uri="{FF2B5EF4-FFF2-40B4-BE49-F238E27FC236}">
                <a16:creationId xmlns:a16="http://schemas.microsoft.com/office/drawing/2014/main" id="{70D2D92F-2A9D-4C65-9389-0874F67B17F5}"/>
              </a:ext>
            </a:extLst>
          </p:cNvPr>
          <p:cNvSpPr/>
          <p:nvPr/>
        </p:nvSpPr>
        <p:spPr>
          <a:xfrm>
            <a:off x="1042925" y="4395678"/>
            <a:ext cx="10967676" cy="353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GB" sz="800"/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5185AFB5-5BB9-43DA-B1A4-BBD28CE827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525"/>
          <a:stretch/>
        </p:blipFill>
        <p:spPr>
          <a:xfrm>
            <a:off x="8607198" y="4025360"/>
            <a:ext cx="943349" cy="198395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567FC98-8E56-4484-B271-4272DF953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6" t="16206" r="8996" b="15991"/>
          <a:stretch/>
        </p:blipFill>
        <p:spPr>
          <a:xfrm>
            <a:off x="5181546" y="3913564"/>
            <a:ext cx="683976" cy="339015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E3A49AAB-7DD5-4417-A47E-FF5FF3AFF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5160" y="4027948"/>
            <a:ext cx="792828" cy="162485"/>
          </a:xfrm>
          <a:prstGeom prst="rect">
            <a:avLst/>
          </a:prstGeom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E048E07B-1424-4BA4-BF21-FA36546B3BD4}"/>
              </a:ext>
            </a:extLst>
          </p:cNvPr>
          <p:cNvSpPr/>
          <p:nvPr/>
        </p:nvSpPr>
        <p:spPr>
          <a:xfrm>
            <a:off x="339161" y="4348028"/>
            <a:ext cx="58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chemeClr val="tx2"/>
                </a:solidFill>
              </a:rPr>
              <a:t>T5.1</a:t>
            </a:r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55" name="Rectángulo 84">
            <a:extLst>
              <a:ext uri="{FF2B5EF4-FFF2-40B4-BE49-F238E27FC236}">
                <a16:creationId xmlns:a16="http://schemas.microsoft.com/office/drawing/2014/main" id="{206FF8DC-AC4C-488D-B8EF-C15A61C721DF}"/>
              </a:ext>
            </a:extLst>
          </p:cNvPr>
          <p:cNvSpPr/>
          <p:nvPr/>
        </p:nvSpPr>
        <p:spPr>
          <a:xfrm>
            <a:off x="309726" y="4733922"/>
            <a:ext cx="2324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tx2"/>
                </a:solidFill>
              </a:rPr>
              <a:t>Evaluation methodology and plans</a:t>
            </a:r>
            <a:endParaRPr lang="en-GB" sz="1200" i="1">
              <a:solidFill>
                <a:schemeClr val="tx2"/>
              </a:solidFill>
            </a:endParaRP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80E81C63-5681-40AF-A03E-C51B78D65A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280" y="3781368"/>
            <a:ext cx="763072" cy="60234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CD0C9200-1134-4108-A901-F199DF33FE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135" y="3744178"/>
            <a:ext cx="860178" cy="607185"/>
          </a:xfrm>
          <a:prstGeom prst="rect">
            <a:avLst/>
          </a:prstGeom>
        </p:spPr>
      </p:pic>
      <p:sp>
        <p:nvSpPr>
          <p:cNvPr id="58" name="Rectangle 2">
            <a:extLst>
              <a:ext uri="{FF2B5EF4-FFF2-40B4-BE49-F238E27FC236}">
                <a16:creationId xmlns:a16="http://schemas.microsoft.com/office/drawing/2014/main" id="{0FB0E8A9-C98D-42FF-89ED-6ABB9AE1669F}"/>
              </a:ext>
            </a:extLst>
          </p:cNvPr>
          <p:cNvSpPr/>
          <p:nvPr/>
        </p:nvSpPr>
        <p:spPr>
          <a:xfrm>
            <a:off x="1016291" y="5647431"/>
            <a:ext cx="10967676" cy="353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GB" sz="800"/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11209BCD-8858-4EBC-B973-DFA10DC94E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525"/>
          <a:stretch/>
        </p:blipFill>
        <p:spPr>
          <a:xfrm>
            <a:off x="8260779" y="5206089"/>
            <a:ext cx="943349" cy="198395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933AA6FF-0982-46C3-B2A7-105ADCD71C4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6" t="16206" r="8996" b="15991"/>
          <a:stretch/>
        </p:blipFill>
        <p:spPr>
          <a:xfrm>
            <a:off x="3627764" y="5165317"/>
            <a:ext cx="683976" cy="339015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324A30F8-4397-4BCA-955D-1D0031C4F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496" y="5226433"/>
            <a:ext cx="792828" cy="162485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2699E6E3-4799-4707-A5A6-5713E475A712}"/>
              </a:ext>
            </a:extLst>
          </p:cNvPr>
          <p:cNvSpPr/>
          <p:nvPr/>
        </p:nvSpPr>
        <p:spPr>
          <a:xfrm>
            <a:off x="306115" y="5599781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chemeClr val="tx2"/>
                </a:solidFill>
              </a:rPr>
              <a:t>T5.2</a:t>
            </a:r>
            <a:endParaRPr lang="en-GB" i="1">
              <a:solidFill>
                <a:schemeClr val="tx2"/>
              </a:solidFill>
            </a:endParaRPr>
          </a:p>
        </p:txBody>
      </p:sp>
      <p:sp>
        <p:nvSpPr>
          <p:cNvPr id="64" name="Rectángulo 84">
            <a:extLst>
              <a:ext uri="{FF2B5EF4-FFF2-40B4-BE49-F238E27FC236}">
                <a16:creationId xmlns:a16="http://schemas.microsoft.com/office/drawing/2014/main" id="{BA5409AB-5585-4193-A64F-6A78038FD72F}"/>
              </a:ext>
            </a:extLst>
          </p:cNvPr>
          <p:cNvSpPr/>
          <p:nvPr/>
        </p:nvSpPr>
        <p:spPr>
          <a:xfrm>
            <a:off x="283092" y="5985675"/>
            <a:ext cx="1459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tx2"/>
                </a:solidFill>
              </a:rPr>
              <a:t>Technical Evaluation</a:t>
            </a:r>
            <a:endParaRPr lang="en-GB" sz="1200" i="1">
              <a:solidFill>
                <a:schemeClr val="tx2"/>
              </a:solidFill>
            </a:endParaRPr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FC418E4B-2A3C-4E5C-9B32-21FAB7C34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195" y="5033121"/>
            <a:ext cx="763072" cy="602347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74EEE53F-96F8-4EFB-9428-2B89FD3A91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716" y="4995931"/>
            <a:ext cx="860178" cy="607185"/>
          </a:xfrm>
          <a:prstGeom prst="rect">
            <a:avLst/>
          </a:prstGeom>
        </p:spPr>
      </p:pic>
      <p:pic>
        <p:nvPicPr>
          <p:cNvPr id="67" name="Picture 6" descr="Image result for ccg guimarÃ£es">
            <a:extLst>
              <a:ext uri="{FF2B5EF4-FFF2-40B4-BE49-F238E27FC236}">
                <a16:creationId xmlns:a16="http://schemas.microsoft.com/office/drawing/2014/main" id="{BA712A44-4805-42F3-8E58-1E2D21FD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40" y="3930641"/>
            <a:ext cx="304225" cy="30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aixaDeTexto 97">
            <a:extLst>
              <a:ext uri="{FF2B5EF4-FFF2-40B4-BE49-F238E27FC236}">
                <a16:creationId xmlns:a16="http://schemas.microsoft.com/office/drawing/2014/main" id="{95F205A3-64C9-4ADD-99D3-180D360A56BA}"/>
              </a:ext>
            </a:extLst>
          </p:cNvPr>
          <p:cNvSpPr txBox="1"/>
          <p:nvPr/>
        </p:nvSpPr>
        <p:spPr>
          <a:xfrm>
            <a:off x="3136750" y="3963013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rgbClr val="002060"/>
                </a:solidFill>
                <a:latin typeface="Arial Black" panose="020B0A04020102020204" pitchFamily="34" charset="0"/>
              </a:rPr>
              <a:t>CCG</a:t>
            </a: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A7D4FC5D-52CB-4D41-9411-6CC0715B1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6048" y="3952994"/>
            <a:ext cx="972132" cy="287025"/>
          </a:xfrm>
          <a:prstGeom prst="rect">
            <a:avLst/>
          </a:prstGeom>
        </p:spPr>
      </p:pic>
      <p:pic>
        <p:nvPicPr>
          <p:cNvPr id="70" name="Picture 2" descr="esultado de imagen de logo infraestruturas de portugal">
            <a:extLst>
              <a:ext uri="{FF2B5EF4-FFF2-40B4-BE49-F238E27FC236}">
                <a16:creationId xmlns:a16="http://schemas.microsoft.com/office/drawing/2014/main" id="{DBE00C35-2C63-42FD-9A76-344FB9C8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719" y="5213409"/>
            <a:ext cx="943349" cy="2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C09E1223-C5B5-44B7-A25A-FEB34F67CD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274" y="5215570"/>
            <a:ext cx="990739" cy="134673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686EB050-F240-4026-A33F-84CF163C88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3322" y="5114271"/>
            <a:ext cx="972132" cy="28702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7090EB9-46C4-4D44-93EF-391E04B225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67014" y="1277795"/>
            <a:ext cx="676247" cy="5207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03F8C6-32EE-44AB-9C7A-08A8CDC905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38230" y="3872255"/>
            <a:ext cx="640135" cy="4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o 160">
            <a:extLst>
              <a:ext uri="{FF2B5EF4-FFF2-40B4-BE49-F238E27FC236}">
                <a16:creationId xmlns:a16="http://schemas.microsoft.com/office/drawing/2014/main" id="{A49BC685-4B44-4C11-9C15-1EB1B56FA9F7}"/>
              </a:ext>
            </a:extLst>
          </p:cNvPr>
          <p:cNvGrpSpPr/>
          <p:nvPr/>
        </p:nvGrpSpPr>
        <p:grpSpPr>
          <a:xfrm>
            <a:off x="6" y="5569013"/>
            <a:ext cx="12193375" cy="828868"/>
            <a:chOff x="0" y="7048982"/>
            <a:chExt cx="17070725" cy="1412111"/>
          </a:xfrm>
        </p:grpSpPr>
        <p:sp>
          <p:nvSpPr>
            <p:cNvPr id="162" name="Rectángulo 161">
              <a:extLst>
                <a:ext uri="{FF2B5EF4-FFF2-40B4-BE49-F238E27FC236}">
                  <a16:creationId xmlns:a16="http://schemas.microsoft.com/office/drawing/2014/main" id="{2BA1C30A-E0E8-4C81-841D-96AFF00CD5D4}"/>
                </a:ext>
              </a:extLst>
            </p:cNvPr>
            <p:cNvSpPr/>
            <p:nvPr/>
          </p:nvSpPr>
          <p:spPr>
            <a:xfrm>
              <a:off x="0" y="7048982"/>
              <a:ext cx="17068800" cy="1412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86"/>
            </a:p>
          </p:txBody>
        </p:sp>
        <p:cxnSp>
          <p:nvCxnSpPr>
            <p:cNvPr id="164" name="Conector recto 163">
              <a:extLst>
                <a:ext uri="{FF2B5EF4-FFF2-40B4-BE49-F238E27FC236}">
                  <a16:creationId xmlns:a16="http://schemas.microsoft.com/office/drawing/2014/main" id="{D9C94B7B-CC07-4FAD-99C2-81C90AC807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95280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BEF62013-DAD6-4044-A91F-D3A43CED0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8405150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C773711E-3DA8-412F-9842-8CADDF4C368E}"/>
                </a:ext>
              </a:extLst>
            </p:cNvPr>
            <p:cNvCxnSpPr>
              <a:cxnSpLocks/>
            </p:cNvCxnSpPr>
            <p:nvPr/>
          </p:nvCxnSpPr>
          <p:spPr>
            <a:xfrm>
              <a:off x="1925" y="7733819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F3068730-5077-4AD9-839C-48C6B8A5B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" r="4624"/>
          <a:stretch/>
        </p:blipFill>
        <p:spPr>
          <a:xfrm>
            <a:off x="0" y="4671602"/>
            <a:ext cx="12193375" cy="2121841"/>
          </a:xfrm>
          <a:prstGeom prst="rect">
            <a:avLst/>
          </a:prstGeom>
        </p:spPr>
      </p:pic>
      <p:cxnSp>
        <p:nvCxnSpPr>
          <p:cNvPr id="297" name="Conector recto 296">
            <a:extLst>
              <a:ext uri="{FF2B5EF4-FFF2-40B4-BE49-F238E27FC236}">
                <a16:creationId xmlns:a16="http://schemas.microsoft.com/office/drawing/2014/main" id="{EB868885-446B-4720-91D3-39941BE613B2}"/>
              </a:ext>
            </a:extLst>
          </p:cNvPr>
          <p:cNvCxnSpPr>
            <a:cxnSpLocks/>
          </p:cNvCxnSpPr>
          <p:nvPr/>
        </p:nvCxnSpPr>
        <p:spPr>
          <a:xfrm flipH="1">
            <a:off x="6537653" y="1481607"/>
            <a:ext cx="1561" cy="4050740"/>
          </a:xfrm>
          <a:prstGeom prst="line">
            <a:avLst/>
          </a:prstGeom>
          <a:ln w="19050">
            <a:solidFill>
              <a:srgbClr val="5C8E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3CD6C44F-7931-472C-BF1D-7B1316BFA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77750" r="62236" b="12938"/>
          <a:stretch/>
        </p:blipFill>
        <p:spPr bwMode="auto">
          <a:xfrm>
            <a:off x="5987107" y="1553792"/>
            <a:ext cx="454287" cy="2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FD3E8F60-7AA0-4814-B30E-35F18CDDF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3" t="62546" r="42329" b="28142"/>
          <a:stretch/>
        </p:blipFill>
        <p:spPr bwMode="auto">
          <a:xfrm>
            <a:off x="6628434" y="1546799"/>
            <a:ext cx="454288" cy="2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Imagen 115">
            <a:extLst>
              <a:ext uri="{FF2B5EF4-FFF2-40B4-BE49-F238E27FC236}">
                <a16:creationId xmlns:a16="http://schemas.microsoft.com/office/drawing/2014/main" id="{EDCA45EF-02CF-458E-933F-2E6F96759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652" y="983024"/>
            <a:ext cx="1097118" cy="970204"/>
          </a:xfrm>
          <a:prstGeom prst="rect">
            <a:avLst/>
          </a:prstGeom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9085CACC-BA5C-49B8-9AC0-DD41A3841269}"/>
              </a:ext>
            </a:extLst>
          </p:cNvPr>
          <p:cNvSpPr/>
          <p:nvPr/>
        </p:nvSpPr>
        <p:spPr>
          <a:xfrm>
            <a:off x="2347840" y="2293298"/>
            <a:ext cx="3162123" cy="1419662"/>
          </a:xfrm>
          <a:prstGeom prst="roundRect">
            <a:avLst>
              <a:gd name="adj" fmla="val 93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EBD71A2-5E2F-4B8B-84A7-ED6580BDA015}"/>
              </a:ext>
            </a:extLst>
          </p:cNvPr>
          <p:cNvSpPr/>
          <p:nvPr/>
        </p:nvSpPr>
        <p:spPr>
          <a:xfrm>
            <a:off x="2488038" y="2888251"/>
            <a:ext cx="2881725" cy="684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8CB562C9-A805-4B23-922E-6CD3EDF95CF1}"/>
              </a:ext>
            </a:extLst>
          </p:cNvPr>
          <p:cNvSpPr txBox="1"/>
          <p:nvPr/>
        </p:nvSpPr>
        <p:spPr>
          <a:xfrm>
            <a:off x="2347839" y="1990156"/>
            <a:ext cx="3162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noProof="1">
                <a:solidFill>
                  <a:srgbClr val="3E535F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t>MEC</a:t>
            </a: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BD1ECD23-45DA-4D22-B035-E766ADCB2A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9" t="26570" r="5425" b="13623"/>
          <a:stretch/>
        </p:blipFill>
        <p:spPr>
          <a:xfrm>
            <a:off x="3996826" y="2913986"/>
            <a:ext cx="943005" cy="650355"/>
          </a:xfrm>
          <a:prstGeom prst="rect">
            <a:avLst/>
          </a:prstGeom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324F8A-C5F1-4812-83F6-32C37F8E2A42}"/>
              </a:ext>
            </a:extLst>
          </p:cNvPr>
          <p:cNvSpPr txBox="1"/>
          <p:nvPr/>
        </p:nvSpPr>
        <p:spPr>
          <a:xfrm>
            <a:off x="2662295" y="2904253"/>
            <a:ext cx="129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chemeClr val="bg1"/>
                </a:solidFill>
              </a:rPr>
              <a:t>MQTT Broker</a:t>
            </a:r>
            <a:endParaRPr lang="en-GB" b="1" err="1">
              <a:solidFill>
                <a:schemeClr val="bg1"/>
              </a:solidFill>
            </a:endParaRP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178417C1-789B-4F00-ADFC-C09089538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834" y="965095"/>
            <a:ext cx="1097118" cy="970204"/>
          </a:xfrm>
          <a:prstGeom prst="rect">
            <a:avLst/>
          </a:prstGeom>
        </p:spPr>
      </p:pic>
      <p:pic>
        <p:nvPicPr>
          <p:cNvPr id="119" name="Picture 8">
            <a:extLst>
              <a:ext uri="{FF2B5EF4-FFF2-40B4-BE49-F238E27FC236}">
                <a16:creationId xmlns:a16="http://schemas.microsoft.com/office/drawing/2014/main" id="{CA0ED8B5-0F46-4FC3-B7C0-5E9C398F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8763" y="5898900"/>
            <a:ext cx="959492" cy="429432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4FCFBC32-D8A6-4060-95D2-851C1F70C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5"/>
          <a:stretch/>
        </p:blipFill>
        <p:spPr bwMode="auto">
          <a:xfrm>
            <a:off x="7304033" y="5534604"/>
            <a:ext cx="1055921" cy="43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>
            <a:extLst>
              <a:ext uri="{FF2B5EF4-FFF2-40B4-BE49-F238E27FC236}">
                <a16:creationId xmlns:a16="http://schemas.microsoft.com/office/drawing/2014/main" id="{13499C78-45B9-415C-924C-B1424037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052" y="5894004"/>
            <a:ext cx="959492" cy="429432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28" name="Picture 4">
            <a:extLst>
              <a:ext uri="{FF2B5EF4-FFF2-40B4-BE49-F238E27FC236}">
                <a16:creationId xmlns:a16="http://schemas.microsoft.com/office/drawing/2014/main" id="{A013F35C-8C28-4338-A37A-5FF86E556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5"/>
          <a:stretch/>
        </p:blipFill>
        <p:spPr bwMode="auto">
          <a:xfrm>
            <a:off x="10968312" y="5532348"/>
            <a:ext cx="1055921" cy="43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99FFA3B-B7BA-476A-8EDE-2AF80448E6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4310" y="5687112"/>
            <a:ext cx="1263560" cy="935775"/>
          </a:xfrm>
          <a:prstGeom prst="rect">
            <a:avLst/>
          </a:prstGeom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EB4FC36E-C85D-492D-8C59-7CE204528D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7123" y="5215134"/>
            <a:ext cx="374003" cy="723022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0367EBF4-42B7-4A69-820E-B273E49EAF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10" t="13441" r="4618" b="12795"/>
          <a:stretch/>
        </p:blipFill>
        <p:spPr>
          <a:xfrm>
            <a:off x="651909" y="5597223"/>
            <a:ext cx="1263560" cy="721336"/>
          </a:xfrm>
          <a:prstGeom prst="rect">
            <a:avLst/>
          </a:prstGeom>
        </p:spPr>
      </p:pic>
      <p:sp>
        <p:nvSpPr>
          <p:cNvPr id="145" name="Rectángulo: esquinas redondeadas 144">
            <a:extLst>
              <a:ext uri="{FF2B5EF4-FFF2-40B4-BE49-F238E27FC236}">
                <a16:creationId xmlns:a16="http://schemas.microsoft.com/office/drawing/2014/main" id="{42FD2D55-2940-49D1-95E2-6994F655140B}"/>
              </a:ext>
            </a:extLst>
          </p:cNvPr>
          <p:cNvSpPr/>
          <p:nvPr/>
        </p:nvSpPr>
        <p:spPr>
          <a:xfrm>
            <a:off x="7493796" y="2293297"/>
            <a:ext cx="3162123" cy="1419663"/>
          </a:xfrm>
          <a:prstGeom prst="roundRect">
            <a:avLst>
              <a:gd name="adj" fmla="val 93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ángulo: esquinas redondeadas 145">
            <a:extLst>
              <a:ext uri="{FF2B5EF4-FFF2-40B4-BE49-F238E27FC236}">
                <a16:creationId xmlns:a16="http://schemas.microsoft.com/office/drawing/2014/main" id="{553D1C15-3ECE-4573-B953-5532D66B1DF2}"/>
              </a:ext>
            </a:extLst>
          </p:cNvPr>
          <p:cNvSpPr/>
          <p:nvPr/>
        </p:nvSpPr>
        <p:spPr>
          <a:xfrm>
            <a:off x="7633994" y="2888250"/>
            <a:ext cx="2881725" cy="684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TextBox 6">
            <a:extLst>
              <a:ext uri="{FF2B5EF4-FFF2-40B4-BE49-F238E27FC236}">
                <a16:creationId xmlns:a16="http://schemas.microsoft.com/office/drawing/2014/main" id="{4DFBF687-F616-4EAE-BC21-2EE4047D4A60}"/>
              </a:ext>
            </a:extLst>
          </p:cNvPr>
          <p:cNvSpPr txBox="1"/>
          <p:nvPr/>
        </p:nvSpPr>
        <p:spPr>
          <a:xfrm>
            <a:off x="7493795" y="1990155"/>
            <a:ext cx="316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noProof="1">
                <a:solidFill>
                  <a:srgbClr val="3E535F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t>MEC</a:t>
            </a:r>
          </a:p>
        </p:txBody>
      </p:sp>
      <p:pic>
        <p:nvPicPr>
          <p:cNvPr id="148" name="Imagen 147">
            <a:extLst>
              <a:ext uri="{FF2B5EF4-FFF2-40B4-BE49-F238E27FC236}">
                <a16:creationId xmlns:a16="http://schemas.microsoft.com/office/drawing/2014/main" id="{0614016D-CB88-43E8-9F08-2F1FEBCDF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9" t="26570" r="5425" b="13623"/>
          <a:stretch/>
        </p:blipFill>
        <p:spPr>
          <a:xfrm>
            <a:off x="9142782" y="2913985"/>
            <a:ext cx="943005" cy="650355"/>
          </a:xfrm>
          <a:prstGeom prst="rect">
            <a:avLst/>
          </a:prstGeom>
          <a:ln>
            <a:noFill/>
          </a:ln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D512D6C-4A43-44CE-AA57-0A0EAB145DD8}"/>
              </a:ext>
            </a:extLst>
          </p:cNvPr>
          <p:cNvSpPr txBox="1"/>
          <p:nvPr/>
        </p:nvSpPr>
        <p:spPr>
          <a:xfrm>
            <a:off x="7808251" y="2904252"/>
            <a:ext cx="129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>
                <a:solidFill>
                  <a:schemeClr val="bg1"/>
                </a:solidFill>
              </a:rPr>
              <a:t>MQTT Broker</a:t>
            </a:r>
            <a:endParaRPr lang="en-GB" b="1" err="1">
              <a:solidFill>
                <a:schemeClr val="bg1"/>
              </a:solidFill>
            </a:endParaRPr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2FC556BA-FB71-41DF-B73F-5F528A5C5EB4}"/>
              </a:ext>
            </a:extLst>
          </p:cNvPr>
          <p:cNvCxnSpPr>
            <a:cxnSpLocks/>
            <a:stCxn id="177" idx="0"/>
            <a:endCxn id="116" idx="3"/>
          </p:cNvCxnSpPr>
          <p:nvPr/>
        </p:nvCxnSpPr>
        <p:spPr>
          <a:xfrm rot="16200000" flipV="1">
            <a:off x="4169463" y="1891434"/>
            <a:ext cx="1420863" cy="574247"/>
          </a:xfrm>
          <a:prstGeom prst="bentConnector2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1" name="Conector: angular 80">
            <a:extLst>
              <a:ext uri="{FF2B5EF4-FFF2-40B4-BE49-F238E27FC236}">
                <a16:creationId xmlns:a16="http://schemas.microsoft.com/office/drawing/2014/main" id="{07B8665C-495E-4F0E-9365-1A81FD2F38B8}"/>
              </a:ext>
            </a:extLst>
          </p:cNvPr>
          <p:cNvCxnSpPr>
            <a:cxnSpLocks/>
            <a:stCxn id="179" idx="0"/>
            <a:endCxn id="73" idx="1"/>
          </p:cNvCxnSpPr>
          <p:nvPr/>
        </p:nvCxnSpPr>
        <p:spPr>
          <a:xfrm rot="5400000" flipH="1" flipV="1">
            <a:off x="7592579" y="1680993"/>
            <a:ext cx="1443051" cy="981460"/>
          </a:xfrm>
          <a:prstGeom prst="bentConnector2">
            <a:avLst/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0" name="Conector: angular 149">
            <a:extLst>
              <a:ext uri="{FF2B5EF4-FFF2-40B4-BE49-F238E27FC236}">
                <a16:creationId xmlns:a16="http://schemas.microsoft.com/office/drawing/2014/main" id="{6CFA4690-4695-43ED-A462-74C1C2F3AEB3}"/>
              </a:ext>
            </a:extLst>
          </p:cNvPr>
          <p:cNvCxnSpPr>
            <a:cxnSpLocks/>
            <a:stCxn id="142" idx="0"/>
            <a:endCxn id="153" idx="2"/>
          </p:cNvCxnSpPr>
          <p:nvPr/>
        </p:nvCxnSpPr>
        <p:spPr>
          <a:xfrm rot="5400000" flipH="1" flipV="1">
            <a:off x="2098553" y="4223272"/>
            <a:ext cx="1647435" cy="336291"/>
          </a:xfrm>
          <a:prstGeom prst="bentConnector3">
            <a:avLst>
              <a:gd name="adj1" fmla="val 50000"/>
            </a:avLst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1" name="Conector: angular 150">
            <a:extLst>
              <a:ext uri="{FF2B5EF4-FFF2-40B4-BE49-F238E27FC236}">
                <a16:creationId xmlns:a16="http://schemas.microsoft.com/office/drawing/2014/main" id="{62D159FD-96E4-4602-A102-21E46D1C4D73}"/>
              </a:ext>
            </a:extLst>
          </p:cNvPr>
          <p:cNvCxnSpPr>
            <a:cxnSpLocks/>
            <a:stCxn id="35" idx="0"/>
            <a:endCxn id="154" idx="2"/>
          </p:cNvCxnSpPr>
          <p:nvPr/>
        </p:nvCxnSpPr>
        <p:spPr>
          <a:xfrm rot="16200000" flipV="1">
            <a:off x="2494674" y="4565695"/>
            <a:ext cx="2121801" cy="121033"/>
          </a:xfrm>
          <a:prstGeom prst="bentConnector3">
            <a:avLst>
              <a:gd name="adj1" fmla="val 50000"/>
            </a:avLst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2" name="Conector: angular 151">
            <a:extLst>
              <a:ext uri="{FF2B5EF4-FFF2-40B4-BE49-F238E27FC236}">
                <a16:creationId xmlns:a16="http://schemas.microsoft.com/office/drawing/2014/main" id="{4F2163AF-F64F-40C5-A0D3-E64D066A8518}"/>
              </a:ext>
            </a:extLst>
          </p:cNvPr>
          <p:cNvCxnSpPr>
            <a:cxnSpLocks/>
            <a:stCxn id="48" idx="2"/>
            <a:endCxn id="87" idx="0"/>
          </p:cNvCxnSpPr>
          <p:nvPr/>
        </p:nvCxnSpPr>
        <p:spPr>
          <a:xfrm rot="5400000">
            <a:off x="1082906" y="4048198"/>
            <a:ext cx="2086973" cy="1128786"/>
          </a:xfrm>
          <a:prstGeom prst="bentConnector3">
            <a:avLst>
              <a:gd name="adj1" fmla="val 50000"/>
            </a:avLst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ángulo 47">
            <a:extLst>
              <a:ext uri="{FF2B5EF4-FFF2-40B4-BE49-F238E27FC236}">
                <a16:creationId xmlns:a16="http://schemas.microsoft.com/office/drawing/2014/main" id="{54375511-03B6-4AD2-8B58-2B25BE7013CF}"/>
              </a:ext>
            </a:extLst>
          </p:cNvPr>
          <p:cNvSpPr/>
          <p:nvPr/>
        </p:nvSpPr>
        <p:spPr>
          <a:xfrm>
            <a:off x="2488038" y="3230479"/>
            <a:ext cx="405493" cy="338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ángulo 152">
            <a:extLst>
              <a:ext uri="{FF2B5EF4-FFF2-40B4-BE49-F238E27FC236}">
                <a16:creationId xmlns:a16="http://schemas.microsoft.com/office/drawing/2014/main" id="{AC6BD63E-AB27-46F0-BE28-D3CF52D8AFF2}"/>
              </a:ext>
            </a:extLst>
          </p:cNvPr>
          <p:cNvSpPr/>
          <p:nvPr/>
        </p:nvSpPr>
        <p:spPr>
          <a:xfrm>
            <a:off x="2887669" y="3230479"/>
            <a:ext cx="405493" cy="337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ángulo 153">
            <a:extLst>
              <a:ext uri="{FF2B5EF4-FFF2-40B4-BE49-F238E27FC236}">
                <a16:creationId xmlns:a16="http://schemas.microsoft.com/office/drawing/2014/main" id="{6C47D9A7-504F-448E-9494-E780A817EE35}"/>
              </a:ext>
            </a:extLst>
          </p:cNvPr>
          <p:cNvSpPr/>
          <p:nvPr/>
        </p:nvSpPr>
        <p:spPr>
          <a:xfrm>
            <a:off x="3292310" y="3230478"/>
            <a:ext cx="405493" cy="33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BB1088F7-B389-43EF-866C-BC1D8BD6C052}"/>
              </a:ext>
            </a:extLst>
          </p:cNvPr>
          <p:cNvSpPr/>
          <p:nvPr/>
        </p:nvSpPr>
        <p:spPr>
          <a:xfrm>
            <a:off x="4960913" y="3230478"/>
            <a:ext cx="405493" cy="33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92B09424-FB1D-4BD3-96E3-548DE60CF341}"/>
              </a:ext>
            </a:extLst>
          </p:cNvPr>
          <p:cNvSpPr/>
          <p:nvPr/>
        </p:nvSpPr>
        <p:spPr>
          <a:xfrm>
            <a:off x="7618809" y="3230478"/>
            <a:ext cx="405493" cy="33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Triángulo isósceles 67">
            <a:extLst>
              <a:ext uri="{FF2B5EF4-FFF2-40B4-BE49-F238E27FC236}">
                <a16:creationId xmlns:a16="http://schemas.microsoft.com/office/drawing/2014/main" id="{F0F45B0A-DE38-49AF-BB18-D563FF5F904A}"/>
              </a:ext>
            </a:extLst>
          </p:cNvPr>
          <p:cNvSpPr/>
          <p:nvPr/>
        </p:nvSpPr>
        <p:spPr>
          <a:xfrm rot="6077320">
            <a:off x="9424931" y="5446312"/>
            <a:ext cx="565149" cy="1575550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34273"/>
              <a:gd name="connsiteY0" fmla="*/ 1530253 h 1530253"/>
              <a:gd name="connsiteX1" fmla="*/ 503921 w 1034273"/>
              <a:gd name="connsiteY1" fmla="*/ 0 h 1530253"/>
              <a:gd name="connsiteX2" fmla="*/ 1034273 w 1034273"/>
              <a:gd name="connsiteY2" fmla="*/ 914400 h 1530253"/>
              <a:gd name="connsiteX3" fmla="*/ 0 w 1034273"/>
              <a:gd name="connsiteY3" fmla="*/ 1530253 h 1530253"/>
              <a:gd name="connsiteX0" fmla="*/ 0 w 833029"/>
              <a:gd name="connsiteY0" fmla="*/ 1530253 h 1530253"/>
              <a:gd name="connsiteX1" fmla="*/ 503921 w 833029"/>
              <a:gd name="connsiteY1" fmla="*/ 0 h 1530253"/>
              <a:gd name="connsiteX2" fmla="*/ 833029 w 833029"/>
              <a:gd name="connsiteY2" fmla="*/ 1357116 h 1530253"/>
              <a:gd name="connsiteX3" fmla="*/ 0 w 833029"/>
              <a:gd name="connsiteY3" fmla="*/ 1530253 h 1530253"/>
              <a:gd name="connsiteX0" fmla="*/ 0 w 833029"/>
              <a:gd name="connsiteY0" fmla="*/ 2087934 h 2087934"/>
              <a:gd name="connsiteX1" fmla="*/ 457735 w 833029"/>
              <a:gd name="connsiteY1" fmla="*/ 0 h 2087934"/>
              <a:gd name="connsiteX2" fmla="*/ 833029 w 833029"/>
              <a:gd name="connsiteY2" fmla="*/ 1914797 h 2087934"/>
              <a:gd name="connsiteX3" fmla="*/ 0 w 833029"/>
              <a:gd name="connsiteY3" fmla="*/ 2087934 h 2087934"/>
              <a:gd name="connsiteX0" fmla="*/ 0 w 907832"/>
              <a:gd name="connsiteY0" fmla="*/ 2102459 h 2102459"/>
              <a:gd name="connsiteX1" fmla="*/ 532538 w 907832"/>
              <a:gd name="connsiteY1" fmla="*/ 0 h 2102459"/>
              <a:gd name="connsiteX2" fmla="*/ 907832 w 907832"/>
              <a:gd name="connsiteY2" fmla="*/ 1914797 h 2102459"/>
              <a:gd name="connsiteX3" fmla="*/ 0 w 907832"/>
              <a:gd name="connsiteY3" fmla="*/ 2102459 h 2102459"/>
              <a:gd name="connsiteX0" fmla="*/ 0 w 984087"/>
              <a:gd name="connsiteY0" fmla="*/ 2102459 h 2102459"/>
              <a:gd name="connsiteX1" fmla="*/ 532538 w 984087"/>
              <a:gd name="connsiteY1" fmla="*/ 0 h 2102459"/>
              <a:gd name="connsiteX2" fmla="*/ 984087 w 984087"/>
              <a:gd name="connsiteY2" fmla="*/ 1907753 h 2102459"/>
              <a:gd name="connsiteX3" fmla="*/ 0 w 984087"/>
              <a:gd name="connsiteY3" fmla="*/ 2102459 h 2102459"/>
              <a:gd name="connsiteX0" fmla="*/ 0 w 1240371"/>
              <a:gd name="connsiteY0" fmla="*/ 2102459 h 3107723"/>
              <a:gd name="connsiteX1" fmla="*/ 532538 w 1240371"/>
              <a:gd name="connsiteY1" fmla="*/ 0 h 3107723"/>
              <a:gd name="connsiteX2" fmla="*/ 1240371 w 1240371"/>
              <a:gd name="connsiteY2" fmla="*/ 3107723 h 3107723"/>
              <a:gd name="connsiteX3" fmla="*/ 0 w 1240371"/>
              <a:gd name="connsiteY3" fmla="*/ 2102459 h 3107723"/>
              <a:gd name="connsiteX0" fmla="*/ 0 w 1196440"/>
              <a:gd name="connsiteY0" fmla="*/ 3328137 h 3328137"/>
              <a:gd name="connsiteX1" fmla="*/ 488607 w 1196440"/>
              <a:gd name="connsiteY1" fmla="*/ 0 h 3328137"/>
              <a:gd name="connsiteX2" fmla="*/ 1196440 w 1196440"/>
              <a:gd name="connsiteY2" fmla="*/ 3107723 h 3328137"/>
              <a:gd name="connsiteX3" fmla="*/ 0 w 1196440"/>
              <a:gd name="connsiteY3" fmla="*/ 3328137 h 3328137"/>
              <a:gd name="connsiteX0" fmla="*/ 0 w 844210"/>
              <a:gd name="connsiteY0" fmla="*/ 943873 h 3107723"/>
              <a:gd name="connsiteX1" fmla="*/ 136377 w 844210"/>
              <a:gd name="connsiteY1" fmla="*/ 0 h 3107723"/>
              <a:gd name="connsiteX2" fmla="*/ 844210 w 844210"/>
              <a:gd name="connsiteY2" fmla="*/ 3107723 h 3107723"/>
              <a:gd name="connsiteX3" fmla="*/ 0 w 844210"/>
              <a:gd name="connsiteY3" fmla="*/ 943873 h 3107723"/>
              <a:gd name="connsiteX0" fmla="*/ 0 w 384381"/>
              <a:gd name="connsiteY0" fmla="*/ 943873 h 943873"/>
              <a:gd name="connsiteX1" fmla="*/ 136377 w 384381"/>
              <a:gd name="connsiteY1" fmla="*/ 0 h 943873"/>
              <a:gd name="connsiteX2" fmla="*/ 384381 w 384381"/>
              <a:gd name="connsiteY2" fmla="*/ 871410 h 943873"/>
              <a:gd name="connsiteX3" fmla="*/ 0 w 384381"/>
              <a:gd name="connsiteY3" fmla="*/ 943873 h 94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381" h="943873">
                <a:moveTo>
                  <a:pt x="0" y="943873"/>
                </a:moveTo>
                <a:lnTo>
                  <a:pt x="136377" y="0"/>
                </a:lnTo>
                <a:lnTo>
                  <a:pt x="384381" y="871410"/>
                </a:lnTo>
                <a:lnTo>
                  <a:pt x="0" y="943873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8" name="Imagen 167">
            <a:extLst>
              <a:ext uri="{FF2B5EF4-FFF2-40B4-BE49-F238E27FC236}">
                <a16:creationId xmlns:a16="http://schemas.microsoft.com/office/drawing/2014/main" id="{5D61D0F2-519F-44FA-BB26-7BD7D3D38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4618" y="6061439"/>
            <a:ext cx="575176" cy="362803"/>
          </a:xfrm>
          <a:prstGeom prst="rect">
            <a:avLst/>
          </a:prstGeom>
        </p:spPr>
      </p:pic>
      <p:sp>
        <p:nvSpPr>
          <p:cNvPr id="169" name="Rectángulo 168">
            <a:extLst>
              <a:ext uri="{FF2B5EF4-FFF2-40B4-BE49-F238E27FC236}">
                <a16:creationId xmlns:a16="http://schemas.microsoft.com/office/drawing/2014/main" id="{0ED55C96-3E7E-4431-A0E1-A307367012B9}"/>
              </a:ext>
            </a:extLst>
          </p:cNvPr>
          <p:cNvSpPr/>
          <p:nvPr/>
        </p:nvSpPr>
        <p:spPr>
          <a:xfrm>
            <a:off x="9695410" y="3223875"/>
            <a:ext cx="405493" cy="338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ángulo 169">
            <a:extLst>
              <a:ext uri="{FF2B5EF4-FFF2-40B4-BE49-F238E27FC236}">
                <a16:creationId xmlns:a16="http://schemas.microsoft.com/office/drawing/2014/main" id="{47996E3E-A851-4416-BC8A-227495E93EE9}"/>
              </a:ext>
            </a:extLst>
          </p:cNvPr>
          <p:cNvSpPr/>
          <p:nvPr/>
        </p:nvSpPr>
        <p:spPr>
          <a:xfrm>
            <a:off x="10095041" y="3223875"/>
            <a:ext cx="405493" cy="337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2" name="Conector: angular 171">
            <a:extLst>
              <a:ext uri="{FF2B5EF4-FFF2-40B4-BE49-F238E27FC236}">
                <a16:creationId xmlns:a16="http://schemas.microsoft.com/office/drawing/2014/main" id="{E48F2E2B-66B7-4C36-B766-A4D65CAE8FB3}"/>
              </a:ext>
            </a:extLst>
          </p:cNvPr>
          <p:cNvCxnSpPr>
            <a:cxnSpLocks/>
          </p:cNvCxnSpPr>
          <p:nvPr/>
        </p:nvCxnSpPr>
        <p:spPr>
          <a:xfrm rot="16200000" flipV="1">
            <a:off x="8828356" y="4421443"/>
            <a:ext cx="2498938" cy="804049"/>
          </a:xfrm>
          <a:prstGeom prst="bentConnector3">
            <a:avLst>
              <a:gd name="adj1" fmla="val 50000"/>
            </a:avLst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3" name="Conector: angular 172">
            <a:extLst>
              <a:ext uri="{FF2B5EF4-FFF2-40B4-BE49-F238E27FC236}">
                <a16:creationId xmlns:a16="http://schemas.microsoft.com/office/drawing/2014/main" id="{4ADD721E-0AD3-4084-9925-ABC62FA0276F}"/>
              </a:ext>
            </a:extLst>
          </p:cNvPr>
          <p:cNvCxnSpPr>
            <a:cxnSpLocks/>
            <a:stCxn id="170" idx="2"/>
            <a:endCxn id="128" idx="0"/>
          </p:cNvCxnSpPr>
          <p:nvPr/>
        </p:nvCxnSpPr>
        <p:spPr>
          <a:xfrm rot="16200000" flipH="1">
            <a:off x="9911404" y="3947478"/>
            <a:ext cx="1971253" cy="1198485"/>
          </a:xfrm>
          <a:prstGeom prst="bentConnector3">
            <a:avLst>
              <a:gd name="adj1" fmla="val 50000"/>
            </a:avLst>
          </a:prstGeom>
          <a:ln w="6350">
            <a:solidFill>
              <a:srgbClr val="C0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7" name="Rectángulo 176">
            <a:extLst>
              <a:ext uri="{FF2B5EF4-FFF2-40B4-BE49-F238E27FC236}">
                <a16:creationId xmlns:a16="http://schemas.microsoft.com/office/drawing/2014/main" id="{0A175B96-01C9-4B6A-846B-000BDA5A2BA3}"/>
              </a:ext>
            </a:extLst>
          </p:cNvPr>
          <p:cNvSpPr/>
          <p:nvPr/>
        </p:nvSpPr>
        <p:spPr>
          <a:xfrm>
            <a:off x="4964270" y="2888989"/>
            <a:ext cx="405493" cy="33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ángulo 178">
            <a:extLst>
              <a:ext uri="{FF2B5EF4-FFF2-40B4-BE49-F238E27FC236}">
                <a16:creationId xmlns:a16="http://schemas.microsoft.com/office/drawing/2014/main" id="{2382DBCE-864B-4BF3-8F4C-AF7D71EC6A57}"/>
              </a:ext>
            </a:extLst>
          </p:cNvPr>
          <p:cNvSpPr/>
          <p:nvPr/>
        </p:nvSpPr>
        <p:spPr>
          <a:xfrm>
            <a:off x="7620627" y="2893248"/>
            <a:ext cx="405493" cy="334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CuadroTexto 195">
            <a:extLst>
              <a:ext uri="{FF2B5EF4-FFF2-40B4-BE49-F238E27FC236}">
                <a16:creationId xmlns:a16="http://schemas.microsoft.com/office/drawing/2014/main" id="{23DC88D1-86E7-4317-80B2-8EC97B8D9470}"/>
              </a:ext>
            </a:extLst>
          </p:cNvPr>
          <p:cNvSpPr txBox="1"/>
          <p:nvPr/>
        </p:nvSpPr>
        <p:spPr>
          <a:xfrm>
            <a:off x="2436509" y="4795262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CAM</a:t>
            </a:r>
            <a:endParaRPr lang="en-GB" dirty="0"/>
          </a:p>
        </p:txBody>
      </p:sp>
      <p:sp>
        <p:nvSpPr>
          <p:cNvPr id="197" name="CuadroTexto 196">
            <a:extLst>
              <a:ext uri="{FF2B5EF4-FFF2-40B4-BE49-F238E27FC236}">
                <a16:creationId xmlns:a16="http://schemas.microsoft.com/office/drawing/2014/main" id="{0701F679-2C11-491B-8448-E5DF2E010EF5}"/>
              </a:ext>
            </a:extLst>
          </p:cNvPr>
          <p:cNvSpPr txBox="1"/>
          <p:nvPr/>
        </p:nvSpPr>
        <p:spPr>
          <a:xfrm>
            <a:off x="3314408" y="4453038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/>
              <a:t>DENM</a:t>
            </a:r>
            <a:endParaRPr lang="en-GB" err="1"/>
          </a:p>
        </p:txBody>
      </p:sp>
      <p:sp>
        <p:nvSpPr>
          <p:cNvPr id="199" name="CuadroTexto 198">
            <a:extLst>
              <a:ext uri="{FF2B5EF4-FFF2-40B4-BE49-F238E27FC236}">
                <a16:creationId xmlns:a16="http://schemas.microsoft.com/office/drawing/2014/main" id="{3674638A-56AA-48BB-82E9-FD529BE951E3}"/>
              </a:ext>
            </a:extLst>
          </p:cNvPr>
          <p:cNvSpPr txBox="1"/>
          <p:nvPr/>
        </p:nvSpPr>
        <p:spPr>
          <a:xfrm>
            <a:off x="9371924" y="4346504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/>
              <a:t>CPM</a:t>
            </a:r>
            <a:endParaRPr lang="en-GB" err="1"/>
          </a:p>
        </p:txBody>
      </p:sp>
      <p:sp>
        <p:nvSpPr>
          <p:cNvPr id="201" name="CuadroTexto 200">
            <a:extLst>
              <a:ext uri="{FF2B5EF4-FFF2-40B4-BE49-F238E27FC236}">
                <a16:creationId xmlns:a16="http://schemas.microsoft.com/office/drawing/2014/main" id="{EA138A32-D649-464A-949B-609D2A42DE0F}"/>
              </a:ext>
            </a:extLst>
          </p:cNvPr>
          <p:cNvSpPr txBox="1"/>
          <p:nvPr/>
        </p:nvSpPr>
        <p:spPr>
          <a:xfrm>
            <a:off x="1251082" y="4564736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CAM</a:t>
            </a:r>
            <a:endParaRPr lang="en-GB" sz="1100" b="0" dirty="0">
              <a:solidFill>
                <a:schemeClr val="bg1"/>
              </a:solidFill>
            </a:endParaRPr>
          </a:p>
        </p:txBody>
      </p:sp>
      <p:sp>
        <p:nvSpPr>
          <p:cNvPr id="202" name="CuadroTexto 201">
            <a:extLst>
              <a:ext uri="{FF2B5EF4-FFF2-40B4-BE49-F238E27FC236}">
                <a16:creationId xmlns:a16="http://schemas.microsoft.com/office/drawing/2014/main" id="{56CB441C-903B-4E80-92D4-8F8F6645D8F7}"/>
              </a:ext>
            </a:extLst>
          </p:cNvPr>
          <p:cNvSpPr txBox="1"/>
          <p:nvPr/>
        </p:nvSpPr>
        <p:spPr>
          <a:xfrm>
            <a:off x="1252572" y="4909923"/>
            <a:ext cx="623648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DENM</a:t>
            </a:r>
            <a:endParaRPr lang="en-GB" dirty="0"/>
          </a:p>
        </p:txBody>
      </p:sp>
      <p:sp>
        <p:nvSpPr>
          <p:cNvPr id="203" name="CuadroTexto 202">
            <a:extLst>
              <a:ext uri="{FF2B5EF4-FFF2-40B4-BE49-F238E27FC236}">
                <a16:creationId xmlns:a16="http://schemas.microsoft.com/office/drawing/2014/main" id="{5CE796A0-ABEF-4140-B332-B67B5DFFA0BA}"/>
              </a:ext>
            </a:extLst>
          </p:cNvPr>
          <p:cNvSpPr txBox="1"/>
          <p:nvPr/>
        </p:nvSpPr>
        <p:spPr>
          <a:xfrm>
            <a:off x="11212298" y="5117846"/>
            <a:ext cx="623648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/>
              <a:t>CPM</a:t>
            </a:r>
            <a:endParaRPr lang="en-GB" err="1"/>
          </a:p>
        </p:txBody>
      </p:sp>
      <p:sp>
        <p:nvSpPr>
          <p:cNvPr id="206" name="CuadroTexto 205">
            <a:extLst>
              <a:ext uri="{FF2B5EF4-FFF2-40B4-BE49-F238E27FC236}">
                <a16:creationId xmlns:a16="http://schemas.microsoft.com/office/drawing/2014/main" id="{07D3C763-1B94-4677-85ED-488E026D2282}"/>
              </a:ext>
            </a:extLst>
          </p:cNvPr>
          <p:cNvSpPr txBox="1"/>
          <p:nvPr/>
        </p:nvSpPr>
        <p:spPr>
          <a:xfrm>
            <a:off x="4864525" y="1861573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/>
              <a:t>CAM</a:t>
            </a:r>
            <a:endParaRPr lang="en-GB" err="1"/>
          </a:p>
        </p:txBody>
      </p:sp>
      <p:sp>
        <p:nvSpPr>
          <p:cNvPr id="207" name="CuadroTexto 206">
            <a:extLst>
              <a:ext uri="{FF2B5EF4-FFF2-40B4-BE49-F238E27FC236}">
                <a16:creationId xmlns:a16="http://schemas.microsoft.com/office/drawing/2014/main" id="{16D160E4-8DBA-4A16-A168-F86D664E8799}"/>
              </a:ext>
            </a:extLst>
          </p:cNvPr>
          <p:cNvSpPr txBox="1"/>
          <p:nvPr/>
        </p:nvSpPr>
        <p:spPr>
          <a:xfrm>
            <a:off x="7516072" y="1863523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/>
              <a:t>CAM</a:t>
            </a:r>
            <a:endParaRPr lang="en-GB" err="1"/>
          </a:p>
        </p:txBody>
      </p: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0C2F89C9-D5D8-498A-BD5F-63AA2D13F9C5}"/>
              </a:ext>
            </a:extLst>
          </p:cNvPr>
          <p:cNvCxnSpPr>
            <a:cxnSpLocks/>
            <a:stCxn id="119" idx="0"/>
            <a:endCxn id="155" idx="2"/>
          </p:cNvCxnSpPr>
          <p:nvPr/>
        </p:nvCxnSpPr>
        <p:spPr>
          <a:xfrm flipV="1">
            <a:off x="5158509" y="3565311"/>
            <a:ext cx="5151" cy="23335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CuadroTexto 197">
            <a:extLst>
              <a:ext uri="{FF2B5EF4-FFF2-40B4-BE49-F238E27FC236}">
                <a16:creationId xmlns:a16="http://schemas.microsoft.com/office/drawing/2014/main" id="{2EF08ABF-C174-4EE2-97F2-B55EFF13AE18}"/>
              </a:ext>
            </a:extLst>
          </p:cNvPr>
          <p:cNvSpPr txBox="1"/>
          <p:nvPr/>
        </p:nvSpPr>
        <p:spPr>
          <a:xfrm>
            <a:off x="4846685" y="4346504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CAM</a:t>
            </a:r>
            <a:endParaRPr lang="en-GB" dirty="0"/>
          </a:p>
        </p:txBody>
      </p: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6EDE47B9-13F8-49C7-8E2A-17D35E723AD5}"/>
              </a:ext>
            </a:extLst>
          </p:cNvPr>
          <p:cNvCxnSpPr>
            <a:cxnSpLocks/>
            <a:stCxn id="160" idx="2"/>
            <a:endCxn id="123" idx="0"/>
          </p:cNvCxnSpPr>
          <p:nvPr/>
        </p:nvCxnSpPr>
        <p:spPr>
          <a:xfrm>
            <a:off x="7821556" y="3565311"/>
            <a:ext cx="10438" cy="19692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CuadroTexto 204">
            <a:extLst>
              <a:ext uri="{FF2B5EF4-FFF2-40B4-BE49-F238E27FC236}">
                <a16:creationId xmlns:a16="http://schemas.microsoft.com/office/drawing/2014/main" id="{C5624A1F-9692-46CE-971D-328BCBC2FE8F}"/>
              </a:ext>
            </a:extLst>
          </p:cNvPr>
          <p:cNvSpPr txBox="1"/>
          <p:nvPr/>
        </p:nvSpPr>
        <p:spPr>
          <a:xfrm>
            <a:off x="7510421" y="4346504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/>
              <a:t>CAM</a:t>
            </a:r>
            <a:endParaRPr lang="en-GB" err="1"/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F9C3C02B-F907-452C-829E-D7399E6E3F04}"/>
              </a:ext>
            </a:extLst>
          </p:cNvPr>
          <p:cNvSpPr/>
          <p:nvPr/>
        </p:nvSpPr>
        <p:spPr>
          <a:xfrm>
            <a:off x="2488039" y="2439252"/>
            <a:ext cx="2476232" cy="380595"/>
          </a:xfrm>
          <a:prstGeom prst="roundRect">
            <a:avLst>
              <a:gd name="adj" fmla="val 27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Remote Driving Interface</a:t>
            </a:r>
            <a:endParaRPr lang="en-GB" sz="1600" b="1"/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id="{5ABD4806-D5BA-495C-A19E-09F5A1EAFE3E}"/>
              </a:ext>
            </a:extLst>
          </p:cNvPr>
          <p:cNvSpPr/>
          <p:nvPr/>
        </p:nvSpPr>
        <p:spPr>
          <a:xfrm>
            <a:off x="8026120" y="2441557"/>
            <a:ext cx="2476232" cy="380595"/>
          </a:xfrm>
          <a:prstGeom prst="roundRect">
            <a:avLst>
              <a:gd name="adj" fmla="val 27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Remote Driving Interface</a:t>
            </a:r>
            <a:endParaRPr lang="en-GB" sz="1600" b="1"/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B1095825-B4A4-4825-A3E8-7A6C1833927D}"/>
              </a:ext>
            </a:extLst>
          </p:cNvPr>
          <p:cNvSpPr/>
          <p:nvPr/>
        </p:nvSpPr>
        <p:spPr>
          <a:xfrm>
            <a:off x="919043" y="5647765"/>
            <a:ext cx="247732" cy="452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5DE5AE42-0E08-4C1E-9FED-9A9778030B2D}"/>
              </a:ext>
            </a:extLst>
          </p:cNvPr>
          <p:cNvSpPr/>
          <p:nvPr/>
        </p:nvSpPr>
        <p:spPr>
          <a:xfrm>
            <a:off x="1438133" y="5656078"/>
            <a:ext cx="247732" cy="452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7" name="Imagen 96">
            <a:extLst>
              <a:ext uri="{FF2B5EF4-FFF2-40B4-BE49-F238E27FC236}">
                <a16:creationId xmlns:a16="http://schemas.microsoft.com/office/drawing/2014/main" id="{C467E9F7-648A-4C81-9423-D3DBBE4EDC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853" y="858705"/>
            <a:ext cx="789605" cy="102280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F9471F80-D0F5-4A75-945F-5459CC005CA6}"/>
              </a:ext>
            </a:extLst>
          </p:cNvPr>
          <p:cNvSpPr/>
          <p:nvPr/>
        </p:nvSpPr>
        <p:spPr>
          <a:xfrm>
            <a:off x="2488038" y="2433839"/>
            <a:ext cx="520069" cy="17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91F4AB14-5CD7-4FC1-80B3-DB8B2EE4D4B4}"/>
              </a:ext>
            </a:extLst>
          </p:cNvPr>
          <p:cNvSpPr/>
          <p:nvPr/>
        </p:nvSpPr>
        <p:spPr>
          <a:xfrm>
            <a:off x="2490806" y="2644430"/>
            <a:ext cx="520069" cy="17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ED26FA21-7E55-4F59-B720-2B8E5F766E85}"/>
              </a:ext>
            </a:extLst>
          </p:cNvPr>
          <p:cNvCxnSpPr>
            <a:cxnSpLocks/>
            <a:stCxn id="30" idx="1"/>
            <a:endCxn id="97" idx="3"/>
          </p:cNvCxnSpPr>
          <p:nvPr/>
        </p:nvCxnSpPr>
        <p:spPr>
          <a:xfrm rot="10800000">
            <a:off x="920458" y="1370107"/>
            <a:ext cx="1567580" cy="1153196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: angular 106">
            <a:extLst>
              <a:ext uri="{FF2B5EF4-FFF2-40B4-BE49-F238E27FC236}">
                <a16:creationId xmlns:a16="http://schemas.microsoft.com/office/drawing/2014/main" id="{24B49D05-71AE-4D31-BF3C-BB6367602DD0}"/>
              </a:ext>
            </a:extLst>
          </p:cNvPr>
          <p:cNvCxnSpPr>
            <a:cxnSpLocks/>
            <a:stCxn id="101" idx="1"/>
            <a:endCxn id="86" idx="0"/>
          </p:cNvCxnSpPr>
          <p:nvPr/>
        </p:nvCxnSpPr>
        <p:spPr>
          <a:xfrm rot="10800000" flipV="1">
            <a:off x="1042910" y="2733893"/>
            <a:ext cx="1447897" cy="2913871"/>
          </a:xfrm>
          <a:prstGeom prst="bentConnector2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B0DE952C-CF44-40CE-AEF0-5F8D173CD492}"/>
              </a:ext>
            </a:extLst>
          </p:cNvPr>
          <p:cNvCxnSpPr>
            <a:cxnSpLocks/>
            <a:stCxn id="76" idx="3"/>
            <a:endCxn id="77" idx="1"/>
          </p:cNvCxnSpPr>
          <p:nvPr/>
        </p:nvCxnSpPr>
        <p:spPr>
          <a:xfrm>
            <a:off x="4964271" y="2629550"/>
            <a:ext cx="3061849" cy="2305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7C9A72FF-1A19-4A68-A5C2-BE52E2D719E6}"/>
              </a:ext>
            </a:extLst>
          </p:cNvPr>
          <p:cNvSpPr txBox="1"/>
          <p:nvPr/>
        </p:nvSpPr>
        <p:spPr>
          <a:xfrm>
            <a:off x="630961" y="2863225"/>
            <a:ext cx="827557" cy="43088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Video </a:t>
            </a:r>
            <a:r>
              <a:rPr lang="es-ES" dirty="0" err="1"/>
              <a:t>Streaming</a:t>
            </a:r>
            <a:endParaRPr lang="es-ES" dirty="0"/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66C26FD2-F4E3-4C4D-AADB-EF1D3165CF70}"/>
              </a:ext>
            </a:extLst>
          </p:cNvPr>
          <p:cNvSpPr txBox="1"/>
          <p:nvPr/>
        </p:nvSpPr>
        <p:spPr>
          <a:xfrm>
            <a:off x="634053" y="3468646"/>
            <a:ext cx="827557" cy="43088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Control </a:t>
            </a:r>
            <a:r>
              <a:rPr lang="es-ES" dirty="0" err="1"/>
              <a:t>commands</a:t>
            </a:r>
            <a:endParaRPr lang="es-ES" dirty="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4C4243A9-89ED-4651-A84C-D78B6BEBD5F0}"/>
              </a:ext>
            </a:extLst>
          </p:cNvPr>
          <p:cNvSpPr txBox="1">
            <a:spLocks/>
          </p:cNvSpPr>
          <p:nvPr/>
        </p:nvSpPr>
        <p:spPr>
          <a:xfrm>
            <a:off x="874800" y="274422"/>
            <a:ext cx="8947150" cy="67273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Data flows in Edge Infrastructure</a:t>
            </a:r>
          </a:p>
        </p:txBody>
      </p:sp>
      <p:sp>
        <p:nvSpPr>
          <p:cNvPr id="75" name="Flecha: hacia abajo 74">
            <a:extLst>
              <a:ext uri="{FF2B5EF4-FFF2-40B4-BE49-F238E27FC236}">
                <a16:creationId xmlns:a16="http://schemas.microsoft.com/office/drawing/2014/main" id="{ACC94EA4-5412-4F12-ABDA-C2B00D93DC0D}"/>
              </a:ext>
            </a:extLst>
          </p:cNvPr>
          <p:cNvSpPr/>
          <p:nvPr/>
        </p:nvSpPr>
        <p:spPr>
          <a:xfrm rot="10800000">
            <a:off x="1923091" y="4544734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2" name="Flecha: hacia abajo 81">
            <a:extLst>
              <a:ext uri="{FF2B5EF4-FFF2-40B4-BE49-F238E27FC236}">
                <a16:creationId xmlns:a16="http://schemas.microsoft.com/office/drawing/2014/main" id="{961173B3-E819-454E-8E95-B1E248CB004B}"/>
              </a:ext>
            </a:extLst>
          </p:cNvPr>
          <p:cNvSpPr/>
          <p:nvPr/>
        </p:nvSpPr>
        <p:spPr>
          <a:xfrm rot="10800000">
            <a:off x="3106875" y="4769625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3" name="Flecha: hacia abajo 82">
            <a:extLst>
              <a:ext uri="{FF2B5EF4-FFF2-40B4-BE49-F238E27FC236}">
                <a16:creationId xmlns:a16="http://schemas.microsoft.com/office/drawing/2014/main" id="{6298BEC2-F2BF-4CD5-98EC-E674D2CAC96B}"/>
              </a:ext>
            </a:extLst>
          </p:cNvPr>
          <p:cNvSpPr/>
          <p:nvPr/>
        </p:nvSpPr>
        <p:spPr>
          <a:xfrm rot="10800000">
            <a:off x="3996116" y="4448097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4" name="Flecha: hacia abajo 83">
            <a:extLst>
              <a:ext uri="{FF2B5EF4-FFF2-40B4-BE49-F238E27FC236}">
                <a16:creationId xmlns:a16="http://schemas.microsoft.com/office/drawing/2014/main" id="{C0BA8268-EA23-4FFE-BD16-DB20C34E38CA}"/>
              </a:ext>
            </a:extLst>
          </p:cNvPr>
          <p:cNvSpPr/>
          <p:nvPr/>
        </p:nvSpPr>
        <p:spPr>
          <a:xfrm rot="10800000">
            <a:off x="5522245" y="4340912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5" name="Flecha: hacia abajo 84">
            <a:extLst>
              <a:ext uri="{FF2B5EF4-FFF2-40B4-BE49-F238E27FC236}">
                <a16:creationId xmlns:a16="http://schemas.microsoft.com/office/drawing/2014/main" id="{3D97B8C9-C683-4DC7-ADAB-DE5AC6BA391E}"/>
              </a:ext>
            </a:extLst>
          </p:cNvPr>
          <p:cNvSpPr/>
          <p:nvPr/>
        </p:nvSpPr>
        <p:spPr>
          <a:xfrm rot="10800000">
            <a:off x="5547352" y="1848936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8" name="Flecha: hacia abajo 87">
            <a:extLst>
              <a:ext uri="{FF2B5EF4-FFF2-40B4-BE49-F238E27FC236}">
                <a16:creationId xmlns:a16="http://schemas.microsoft.com/office/drawing/2014/main" id="{DECE800C-ACC3-4C72-A30A-943FD2746DD2}"/>
              </a:ext>
            </a:extLst>
          </p:cNvPr>
          <p:cNvSpPr/>
          <p:nvPr/>
        </p:nvSpPr>
        <p:spPr>
          <a:xfrm rot="10800000">
            <a:off x="7275494" y="4322617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9" name="Flecha: hacia abajo 88">
            <a:extLst>
              <a:ext uri="{FF2B5EF4-FFF2-40B4-BE49-F238E27FC236}">
                <a16:creationId xmlns:a16="http://schemas.microsoft.com/office/drawing/2014/main" id="{2021FBE7-06EE-4787-9B4D-179342E656C8}"/>
              </a:ext>
            </a:extLst>
          </p:cNvPr>
          <p:cNvSpPr/>
          <p:nvPr/>
        </p:nvSpPr>
        <p:spPr>
          <a:xfrm rot="10800000">
            <a:off x="7286277" y="1827907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1" name="Flecha: hacia abajo 90">
            <a:extLst>
              <a:ext uri="{FF2B5EF4-FFF2-40B4-BE49-F238E27FC236}">
                <a16:creationId xmlns:a16="http://schemas.microsoft.com/office/drawing/2014/main" id="{1B5D4889-4E94-472C-B92F-958520835401}"/>
              </a:ext>
            </a:extLst>
          </p:cNvPr>
          <p:cNvSpPr/>
          <p:nvPr/>
        </p:nvSpPr>
        <p:spPr>
          <a:xfrm>
            <a:off x="1508248" y="3549682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33FF337C-A8FC-44F4-8A45-D70247284AE3}"/>
              </a:ext>
            </a:extLst>
          </p:cNvPr>
          <p:cNvSpPr txBox="1"/>
          <p:nvPr/>
        </p:nvSpPr>
        <p:spPr>
          <a:xfrm>
            <a:off x="617785" y="4030405"/>
            <a:ext cx="828000" cy="432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ACK </a:t>
            </a:r>
            <a:r>
              <a:rPr lang="es-ES" sz="1100" b="0" dirty="0" err="1">
                <a:solidFill>
                  <a:schemeClr val="bg1"/>
                </a:solidFill>
              </a:rPr>
              <a:t>commands</a:t>
            </a:r>
            <a:endParaRPr lang="en-GB" sz="1100" b="0" dirty="0">
              <a:solidFill>
                <a:schemeClr val="bg1"/>
              </a:solidFill>
            </a:endParaRPr>
          </a:p>
        </p:txBody>
      </p:sp>
      <p:sp>
        <p:nvSpPr>
          <p:cNvPr id="93" name="Flecha: hacia abajo 92">
            <a:extLst>
              <a:ext uri="{FF2B5EF4-FFF2-40B4-BE49-F238E27FC236}">
                <a16:creationId xmlns:a16="http://schemas.microsoft.com/office/drawing/2014/main" id="{45D7CD11-F058-4B0B-97E0-8A8301224BAE}"/>
              </a:ext>
            </a:extLst>
          </p:cNvPr>
          <p:cNvSpPr/>
          <p:nvPr/>
        </p:nvSpPr>
        <p:spPr>
          <a:xfrm rot="10800000">
            <a:off x="437185" y="4105922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0774C227-41C5-462E-8940-27124ABEDBF6}"/>
              </a:ext>
            </a:extLst>
          </p:cNvPr>
          <p:cNvSpPr txBox="1"/>
          <p:nvPr/>
        </p:nvSpPr>
        <p:spPr>
          <a:xfrm>
            <a:off x="1247375" y="5217525"/>
            <a:ext cx="623648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CAM</a:t>
            </a:r>
            <a:endParaRPr lang="en-GB" dirty="0"/>
          </a:p>
        </p:txBody>
      </p:sp>
      <p:sp>
        <p:nvSpPr>
          <p:cNvPr id="95" name="Flecha: hacia abajo 94">
            <a:extLst>
              <a:ext uri="{FF2B5EF4-FFF2-40B4-BE49-F238E27FC236}">
                <a16:creationId xmlns:a16="http://schemas.microsoft.com/office/drawing/2014/main" id="{7B86C3CC-D11A-4043-B2BA-FD37C282EF8D}"/>
              </a:ext>
            </a:extLst>
          </p:cNvPr>
          <p:cNvSpPr/>
          <p:nvPr/>
        </p:nvSpPr>
        <p:spPr>
          <a:xfrm>
            <a:off x="1915469" y="4916478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6" name="Flecha: hacia abajo 95">
            <a:extLst>
              <a:ext uri="{FF2B5EF4-FFF2-40B4-BE49-F238E27FC236}">
                <a16:creationId xmlns:a16="http://schemas.microsoft.com/office/drawing/2014/main" id="{0B8A32E4-7E0F-48B6-831C-C0816BBD800E}"/>
              </a:ext>
            </a:extLst>
          </p:cNvPr>
          <p:cNvSpPr/>
          <p:nvPr/>
        </p:nvSpPr>
        <p:spPr>
          <a:xfrm>
            <a:off x="1916224" y="5266262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8" name="Flecha: hacia abajo 97">
            <a:extLst>
              <a:ext uri="{FF2B5EF4-FFF2-40B4-BE49-F238E27FC236}">
                <a16:creationId xmlns:a16="http://schemas.microsoft.com/office/drawing/2014/main" id="{E2DE21CB-6A10-4520-A474-3985E17967C6}"/>
              </a:ext>
            </a:extLst>
          </p:cNvPr>
          <p:cNvSpPr/>
          <p:nvPr/>
        </p:nvSpPr>
        <p:spPr>
          <a:xfrm rot="10800000">
            <a:off x="9187577" y="4327737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2" name="Flecha: hacia abajo 101">
            <a:extLst>
              <a:ext uri="{FF2B5EF4-FFF2-40B4-BE49-F238E27FC236}">
                <a16:creationId xmlns:a16="http://schemas.microsoft.com/office/drawing/2014/main" id="{697087F9-D5E8-4224-B8DD-38680D737ED2}"/>
              </a:ext>
            </a:extLst>
          </p:cNvPr>
          <p:cNvSpPr/>
          <p:nvPr/>
        </p:nvSpPr>
        <p:spPr>
          <a:xfrm>
            <a:off x="11007810" y="5139469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9" name="Flecha: hacia abajo 98">
            <a:extLst>
              <a:ext uri="{FF2B5EF4-FFF2-40B4-BE49-F238E27FC236}">
                <a16:creationId xmlns:a16="http://schemas.microsoft.com/office/drawing/2014/main" id="{0F1E6986-C396-45CD-9A01-C1DF9755C243}"/>
              </a:ext>
            </a:extLst>
          </p:cNvPr>
          <p:cNvSpPr/>
          <p:nvPr/>
        </p:nvSpPr>
        <p:spPr>
          <a:xfrm rot="10800000">
            <a:off x="403302" y="2935505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9950003A-1B07-4241-912A-BAF3F7BA8AB1}"/>
              </a:ext>
            </a:extLst>
          </p:cNvPr>
          <p:cNvSpPr txBox="1"/>
          <p:nvPr/>
        </p:nvSpPr>
        <p:spPr>
          <a:xfrm>
            <a:off x="1396469" y="1177843"/>
            <a:ext cx="827557" cy="43088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Video </a:t>
            </a:r>
            <a:r>
              <a:rPr lang="es-ES" dirty="0" err="1"/>
              <a:t>Streaming</a:t>
            </a:r>
            <a:endParaRPr lang="es-ES" dirty="0"/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871B40BC-0C06-4DD5-8CD1-B8B8CEE1D911}"/>
              </a:ext>
            </a:extLst>
          </p:cNvPr>
          <p:cNvSpPr txBox="1"/>
          <p:nvPr/>
        </p:nvSpPr>
        <p:spPr>
          <a:xfrm>
            <a:off x="1382262" y="1666550"/>
            <a:ext cx="827557" cy="43088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Control </a:t>
            </a:r>
            <a:r>
              <a:rPr lang="es-ES" dirty="0" err="1"/>
              <a:t>commands</a:t>
            </a:r>
            <a:endParaRPr lang="es-ES" dirty="0"/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925E70B1-D0C0-4171-A066-CE3BA8AC4993}"/>
              </a:ext>
            </a:extLst>
          </p:cNvPr>
          <p:cNvSpPr txBox="1"/>
          <p:nvPr/>
        </p:nvSpPr>
        <p:spPr>
          <a:xfrm>
            <a:off x="1375718" y="2176015"/>
            <a:ext cx="828000" cy="43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ACK </a:t>
            </a:r>
            <a:r>
              <a:rPr lang="es-ES" dirty="0" err="1"/>
              <a:t>commands</a:t>
            </a:r>
            <a:endParaRPr lang="en-GB" dirty="0"/>
          </a:p>
        </p:txBody>
      </p:sp>
      <p:sp>
        <p:nvSpPr>
          <p:cNvPr id="106" name="Flecha: hacia abajo 105">
            <a:extLst>
              <a:ext uri="{FF2B5EF4-FFF2-40B4-BE49-F238E27FC236}">
                <a16:creationId xmlns:a16="http://schemas.microsoft.com/office/drawing/2014/main" id="{8C4213FD-C167-452C-99DE-A7C7BF6205F1}"/>
              </a:ext>
            </a:extLst>
          </p:cNvPr>
          <p:cNvSpPr/>
          <p:nvPr/>
        </p:nvSpPr>
        <p:spPr>
          <a:xfrm rot="10800000">
            <a:off x="1150265" y="1704205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8" name="Flecha: hacia abajo 107">
            <a:extLst>
              <a:ext uri="{FF2B5EF4-FFF2-40B4-BE49-F238E27FC236}">
                <a16:creationId xmlns:a16="http://schemas.microsoft.com/office/drawing/2014/main" id="{5FE66B2A-CE29-4EA8-A360-C9C848B01EEF}"/>
              </a:ext>
            </a:extLst>
          </p:cNvPr>
          <p:cNvSpPr/>
          <p:nvPr/>
        </p:nvSpPr>
        <p:spPr>
          <a:xfrm>
            <a:off x="1160621" y="1261649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9" name="Flecha: hacia abajo 108">
            <a:extLst>
              <a:ext uri="{FF2B5EF4-FFF2-40B4-BE49-F238E27FC236}">
                <a16:creationId xmlns:a16="http://schemas.microsoft.com/office/drawing/2014/main" id="{07E2494B-3038-4ABA-809E-0A16D5D4BA5D}"/>
              </a:ext>
            </a:extLst>
          </p:cNvPr>
          <p:cNvSpPr/>
          <p:nvPr/>
        </p:nvSpPr>
        <p:spPr>
          <a:xfrm>
            <a:off x="1150264" y="2228279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DA0F684D-EEB0-4481-9034-ADD45BD613EB}"/>
              </a:ext>
            </a:extLst>
          </p:cNvPr>
          <p:cNvSpPr txBox="1"/>
          <p:nvPr/>
        </p:nvSpPr>
        <p:spPr>
          <a:xfrm>
            <a:off x="11196023" y="4790852"/>
            <a:ext cx="623648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CAM</a:t>
            </a:r>
            <a:endParaRPr lang="en-GB" dirty="0"/>
          </a:p>
        </p:txBody>
      </p:sp>
      <p:sp>
        <p:nvSpPr>
          <p:cNvPr id="111" name="Flecha: hacia abajo 110">
            <a:extLst>
              <a:ext uri="{FF2B5EF4-FFF2-40B4-BE49-F238E27FC236}">
                <a16:creationId xmlns:a16="http://schemas.microsoft.com/office/drawing/2014/main" id="{C333E779-72F9-4108-9884-6B88D2F72550}"/>
              </a:ext>
            </a:extLst>
          </p:cNvPr>
          <p:cNvSpPr/>
          <p:nvPr/>
        </p:nvSpPr>
        <p:spPr>
          <a:xfrm>
            <a:off x="10991535" y="4776965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A95864AD-DBD7-4273-A3AA-F6E34BDE7151}"/>
              </a:ext>
            </a:extLst>
          </p:cNvPr>
          <p:cNvSpPr txBox="1"/>
          <p:nvPr/>
        </p:nvSpPr>
        <p:spPr>
          <a:xfrm>
            <a:off x="11188194" y="4423131"/>
            <a:ext cx="623648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DENM</a:t>
            </a:r>
            <a:endParaRPr lang="en-GB" dirty="0"/>
          </a:p>
        </p:txBody>
      </p:sp>
      <p:sp>
        <p:nvSpPr>
          <p:cNvPr id="113" name="Flecha: hacia abajo 112">
            <a:extLst>
              <a:ext uri="{FF2B5EF4-FFF2-40B4-BE49-F238E27FC236}">
                <a16:creationId xmlns:a16="http://schemas.microsoft.com/office/drawing/2014/main" id="{3658DE42-AE30-4263-A038-375A74DC8C32}"/>
              </a:ext>
            </a:extLst>
          </p:cNvPr>
          <p:cNvSpPr/>
          <p:nvPr/>
        </p:nvSpPr>
        <p:spPr>
          <a:xfrm>
            <a:off x="10981077" y="4411930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4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o 160">
            <a:extLst>
              <a:ext uri="{FF2B5EF4-FFF2-40B4-BE49-F238E27FC236}">
                <a16:creationId xmlns:a16="http://schemas.microsoft.com/office/drawing/2014/main" id="{A49BC685-4B44-4C11-9C15-1EB1B56FA9F7}"/>
              </a:ext>
            </a:extLst>
          </p:cNvPr>
          <p:cNvGrpSpPr/>
          <p:nvPr/>
        </p:nvGrpSpPr>
        <p:grpSpPr>
          <a:xfrm>
            <a:off x="0" y="5525452"/>
            <a:ext cx="12193375" cy="828868"/>
            <a:chOff x="0" y="7048982"/>
            <a:chExt cx="17070725" cy="1412111"/>
          </a:xfrm>
        </p:grpSpPr>
        <p:sp>
          <p:nvSpPr>
            <p:cNvPr id="162" name="Rectángulo 161">
              <a:extLst>
                <a:ext uri="{FF2B5EF4-FFF2-40B4-BE49-F238E27FC236}">
                  <a16:creationId xmlns:a16="http://schemas.microsoft.com/office/drawing/2014/main" id="{2BA1C30A-E0E8-4C81-841D-96AFF00CD5D4}"/>
                </a:ext>
              </a:extLst>
            </p:cNvPr>
            <p:cNvSpPr/>
            <p:nvPr/>
          </p:nvSpPr>
          <p:spPr>
            <a:xfrm>
              <a:off x="0" y="7048982"/>
              <a:ext cx="17068800" cy="1412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86"/>
            </a:p>
          </p:txBody>
        </p:sp>
        <p:cxnSp>
          <p:nvCxnSpPr>
            <p:cNvPr id="164" name="Conector recto 163">
              <a:extLst>
                <a:ext uri="{FF2B5EF4-FFF2-40B4-BE49-F238E27FC236}">
                  <a16:creationId xmlns:a16="http://schemas.microsoft.com/office/drawing/2014/main" id="{D9C94B7B-CC07-4FAD-99C2-81C90AC807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95280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BEF62013-DAD6-4044-A91F-D3A43CED0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8405150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C773711E-3DA8-412F-9842-8CADDF4C368E}"/>
                </a:ext>
              </a:extLst>
            </p:cNvPr>
            <p:cNvCxnSpPr>
              <a:cxnSpLocks/>
            </p:cNvCxnSpPr>
            <p:nvPr/>
          </p:nvCxnSpPr>
          <p:spPr>
            <a:xfrm>
              <a:off x="1925" y="7733819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926A316-314E-46DE-A4B2-DACB4DF96205}"/>
              </a:ext>
            </a:extLst>
          </p:cNvPr>
          <p:cNvSpPr txBox="1">
            <a:spLocks/>
          </p:cNvSpPr>
          <p:nvPr/>
        </p:nvSpPr>
        <p:spPr>
          <a:xfrm>
            <a:off x="4198638" y="6492875"/>
            <a:ext cx="379472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5G-MOBIX 2</a:t>
            </a:r>
            <a:r>
              <a:rPr lang="en-US" sz="1100" baseline="3000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 TR – 12</a:t>
            </a:r>
            <a:r>
              <a:rPr lang="en-US" sz="1100" baseline="3000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,13</a:t>
            </a:r>
            <a:r>
              <a:rPr lang="en-US" sz="1100" baseline="3000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 December 2019</a:t>
            </a:r>
            <a:r>
              <a:rPr lang="en-GB" sz="1100">
                <a:solidFill>
                  <a:schemeClr val="tx2">
                    <a:lumMod val="75000"/>
                  </a:schemeClr>
                </a:solidFill>
              </a:rPr>
              <a:t>  -   Slide </a:t>
            </a:r>
            <a:fld id="{BFAA2DE8-C913-4B93-A648-0CE60E549B87}" type="slidenum">
              <a:rPr lang="en-GB" sz="1100"/>
              <a:pPr algn="ctr"/>
              <a:t>6</a:t>
            </a:fld>
            <a:endParaRPr lang="en-GB" sz="1100"/>
          </a:p>
        </p:txBody>
      </p:sp>
      <p:grpSp>
        <p:nvGrpSpPr>
          <p:cNvPr id="278" name="Grupo 277">
            <a:extLst>
              <a:ext uri="{FF2B5EF4-FFF2-40B4-BE49-F238E27FC236}">
                <a16:creationId xmlns:a16="http://schemas.microsoft.com/office/drawing/2014/main" id="{E3768E9F-66BC-4110-BE92-7D5DD4DFC72C}"/>
              </a:ext>
            </a:extLst>
          </p:cNvPr>
          <p:cNvGrpSpPr/>
          <p:nvPr/>
        </p:nvGrpSpPr>
        <p:grpSpPr>
          <a:xfrm>
            <a:off x="271850" y="1036227"/>
            <a:ext cx="3600939" cy="2286941"/>
            <a:chOff x="378943" y="757376"/>
            <a:chExt cx="3600939" cy="2286941"/>
          </a:xfrm>
        </p:grpSpPr>
        <p:sp>
          <p:nvSpPr>
            <p:cNvPr id="127" name="TextBox 6">
              <a:extLst>
                <a:ext uri="{FF2B5EF4-FFF2-40B4-BE49-F238E27FC236}">
                  <a16:creationId xmlns:a16="http://schemas.microsoft.com/office/drawing/2014/main" id="{077D5960-558D-45C1-A45A-DEEDFD6C8C4D}"/>
                </a:ext>
              </a:extLst>
            </p:cNvPr>
            <p:cNvSpPr txBox="1"/>
            <p:nvPr/>
          </p:nvSpPr>
          <p:spPr>
            <a:xfrm>
              <a:off x="378943" y="757376"/>
              <a:ext cx="3600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noProof="1">
                  <a:solidFill>
                    <a:srgbClr val="3E535F"/>
                  </a:solidFill>
                  <a:latin typeface="Gill Sans MT" panose="020B0502020104020203" pitchFamily="34" charset="0"/>
                  <a:ea typeface="MS PGothic" panose="020B0600070205080204" pitchFamily="34" charset="-128"/>
                </a:rPr>
                <a:t>ITS Centre Platform</a:t>
              </a:r>
            </a:p>
          </p:txBody>
        </p:sp>
        <p:sp>
          <p:nvSpPr>
            <p:cNvPr id="128" name="Rectángulo: esquinas redondeadas 127">
              <a:extLst>
                <a:ext uri="{FF2B5EF4-FFF2-40B4-BE49-F238E27FC236}">
                  <a16:creationId xmlns:a16="http://schemas.microsoft.com/office/drawing/2014/main" id="{31710083-3B1D-479B-AF6B-38D4E54AEC50}"/>
                </a:ext>
              </a:extLst>
            </p:cNvPr>
            <p:cNvSpPr/>
            <p:nvPr/>
          </p:nvSpPr>
          <p:spPr>
            <a:xfrm>
              <a:off x="378944" y="1048941"/>
              <a:ext cx="3600938" cy="1995376"/>
            </a:xfrm>
            <a:prstGeom prst="roundRect">
              <a:avLst>
                <a:gd name="adj" fmla="val 46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rgbClr val="5C8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1" u="none" strike="noStrike" kern="1200" cap="none" spc="0" normalizeH="0" baseline="0" noProof="1">
                <a:ln>
                  <a:noFill/>
                </a:ln>
                <a:solidFill>
                  <a:srgbClr val="5C8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5" name="Grupo 274">
              <a:extLst>
                <a:ext uri="{FF2B5EF4-FFF2-40B4-BE49-F238E27FC236}">
                  <a16:creationId xmlns:a16="http://schemas.microsoft.com/office/drawing/2014/main" id="{79A30A4B-F183-4BCA-8559-BB60F787FDB9}"/>
                </a:ext>
              </a:extLst>
            </p:cNvPr>
            <p:cNvGrpSpPr/>
            <p:nvPr/>
          </p:nvGrpSpPr>
          <p:grpSpPr>
            <a:xfrm>
              <a:off x="513988" y="1203327"/>
              <a:ext cx="1623379" cy="1668659"/>
              <a:chOff x="513988" y="1203327"/>
              <a:chExt cx="1623379" cy="1668659"/>
            </a:xfrm>
          </p:grpSpPr>
          <p:sp>
            <p:nvSpPr>
              <p:cNvPr id="130" name="Rectángulo: esquinas redondeadas 129">
                <a:extLst>
                  <a:ext uri="{FF2B5EF4-FFF2-40B4-BE49-F238E27FC236}">
                    <a16:creationId xmlns:a16="http://schemas.microsoft.com/office/drawing/2014/main" id="{422DA7DC-B2E0-4786-81A6-E74FDA1BA707}"/>
                  </a:ext>
                </a:extLst>
              </p:cNvPr>
              <p:cNvSpPr/>
              <p:nvPr/>
            </p:nvSpPr>
            <p:spPr>
              <a:xfrm>
                <a:off x="513988" y="1203327"/>
                <a:ext cx="1623379" cy="1668659"/>
              </a:xfrm>
              <a:prstGeom prst="roundRect">
                <a:avLst>
                  <a:gd name="adj" fmla="val 11022"/>
                </a:avLst>
              </a:prstGeom>
              <a:solidFill>
                <a:schemeClr val="bg1"/>
              </a:solidFill>
              <a:ln>
                <a:solidFill>
                  <a:srgbClr val="5C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0" name="Imagen 159">
                <a:extLst>
                  <a:ext uri="{FF2B5EF4-FFF2-40B4-BE49-F238E27FC236}">
                    <a16:creationId xmlns:a16="http://schemas.microsoft.com/office/drawing/2014/main" id="{9650CBAD-2C2C-4AB2-BD49-06A2ED6D09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1" r="19395"/>
              <a:stretch/>
            </p:blipFill>
            <p:spPr>
              <a:xfrm>
                <a:off x="570292" y="1856204"/>
                <a:ext cx="1504098" cy="916755"/>
              </a:xfrm>
              <a:prstGeom prst="rect">
                <a:avLst/>
              </a:prstGeom>
            </p:spPr>
          </p:pic>
          <p:sp>
            <p:nvSpPr>
              <p:cNvPr id="274" name="CuadroTexto 273">
                <a:extLst>
                  <a:ext uri="{FF2B5EF4-FFF2-40B4-BE49-F238E27FC236}">
                    <a16:creationId xmlns:a16="http://schemas.microsoft.com/office/drawing/2014/main" id="{39D4036D-9655-44AA-B851-4CF4139CD758}"/>
                  </a:ext>
                </a:extLst>
              </p:cNvPr>
              <p:cNvSpPr txBox="1"/>
              <p:nvPr/>
            </p:nvSpPr>
            <p:spPr>
              <a:xfrm>
                <a:off x="527222" y="1214178"/>
                <a:ext cx="1610145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noProof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Traffic Management &amp; Monitoring module</a:t>
                </a:r>
              </a:p>
            </p:txBody>
          </p:sp>
        </p:grpSp>
        <p:grpSp>
          <p:nvGrpSpPr>
            <p:cNvPr id="277" name="Grupo 276">
              <a:extLst>
                <a:ext uri="{FF2B5EF4-FFF2-40B4-BE49-F238E27FC236}">
                  <a16:creationId xmlns:a16="http://schemas.microsoft.com/office/drawing/2014/main" id="{48CD1F2A-0159-4ED3-9083-FAA78C510AC5}"/>
                </a:ext>
              </a:extLst>
            </p:cNvPr>
            <p:cNvGrpSpPr/>
            <p:nvPr/>
          </p:nvGrpSpPr>
          <p:grpSpPr>
            <a:xfrm>
              <a:off x="2214746" y="1201769"/>
              <a:ext cx="1623379" cy="1670217"/>
              <a:chOff x="2214746" y="1192398"/>
              <a:chExt cx="1623379" cy="1670217"/>
            </a:xfrm>
          </p:grpSpPr>
          <p:sp>
            <p:nvSpPr>
              <p:cNvPr id="129" name="Rectángulo: esquinas redondeadas 128">
                <a:extLst>
                  <a:ext uri="{FF2B5EF4-FFF2-40B4-BE49-F238E27FC236}">
                    <a16:creationId xmlns:a16="http://schemas.microsoft.com/office/drawing/2014/main" id="{933287DF-45B2-46C2-8894-0DEDE8C1F9BB}"/>
                  </a:ext>
                </a:extLst>
              </p:cNvPr>
              <p:cNvSpPr/>
              <p:nvPr/>
            </p:nvSpPr>
            <p:spPr>
              <a:xfrm>
                <a:off x="2214746" y="1192398"/>
                <a:ext cx="1623379" cy="1670217"/>
              </a:xfrm>
              <a:prstGeom prst="roundRect">
                <a:avLst>
                  <a:gd name="adj" fmla="val 10578"/>
                </a:avLst>
              </a:prstGeom>
              <a:solidFill>
                <a:schemeClr val="bg1"/>
              </a:solidFill>
              <a:ln>
                <a:solidFill>
                  <a:srgbClr val="5C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1">
                  <a:ln>
                    <a:noFill/>
                  </a:ln>
                  <a:solidFill>
                    <a:srgbClr val="5C8E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94BD86CF-4CCD-4C06-9BDD-8323EEDAA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96458" y="1966079"/>
                <a:ext cx="1487553" cy="634039"/>
              </a:xfrm>
              <a:prstGeom prst="rect">
                <a:avLst/>
              </a:prstGeom>
            </p:spPr>
          </p:pic>
          <p:sp>
            <p:nvSpPr>
              <p:cNvPr id="276" name="CuadroTexto 275">
                <a:extLst>
                  <a:ext uri="{FF2B5EF4-FFF2-40B4-BE49-F238E27FC236}">
                    <a16:creationId xmlns:a16="http://schemas.microsoft.com/office/drawing/2014/main" id="{6B2309D6-4E0A-4078-9718-F97F2B6B607C}"/>
                  </a:ext>
                </a:extLst>
              </p:cNvPr>
              <p:cNvSpPr txBox="1"/>
              <p:nvPr/>
            </p:nvSpPr>
            <p:spPr>
              <a:xfrm>
                <a:off x="2227980" y="1201769"/>
                <a:ext cx="161014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noProof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HD-map Processing module</a:t>
                </a:r>
              </a:p>
            </p:txBody>
          </p:sp>
        </p:grp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70B66711-6642-4993-B45D-D2406EAA8E9E}"/>
              </a:ext>
            </a:extLst>
          </p:cNvPr>
          <p:cNvGrpSpPr/>
          <p:nvPr/>
        </p:nvGrpSpPr>
        <p:grpSpPr>
          <a:xfrm>
            <a:off x="8319210" y="1036227"/>
            <a:ext cx="3600939" cy="2286941"/>
            <a:chOff x="7791990" y="832859"/>
            <a:chExt cx="3600939" cy="2286941"/>
          </a:xfrm>
        </p:grpSpPr>
        <p:sp>
          <p:nvSpPr>
            <p:cNvPr id="281" name="TextBox 6">
              <a:extLst>
                <a:ext uri="{FF2B5EF4-FFF2-40B4-BE49-F238E27FC236}">
                  <a16:creationId xmlns:a16="http://schemas.microsoft.com/office/drawing/2014/main" id="{A9F3906C-BE32-47E4-A090-8B744B077802}"/>
                </a:ext>
              </a:extLst>
            </p:cNvPr>
            <p:cNvSpPr txBox="1"/>
            <p:nvPr/>
          </p:nvSpPr>
          <p:spPr>
            <a:xfrm>
              <a:off x="7791990" y="832859"/>
              <a:ext cx="3600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noProof="1">
                  <a:solidFill>
                    <a:srgbClr val="3E535F"/>
                  </a:solidFill>
                  <a:latin typeface="Gill Sans MT" panose="020B0502020104020203" pitchFamily="34" charset="0"/>
                  <a:ea typeface="MS PGothic" panose="020B0600070205080204" pitchFamily="34" charset="-128"/>
                </a:rPr>
                <a:t>ITS Centre Platform</a:t>
              </a:r>
            </a:p>
          </p:txBody>
        </p:sp>
        <p:sp>
          <p:nvSpPr>
            <p:cNvPr id="282" name="Rectángulo: esquinas redondeadas 281">
              <a:extLst>
                <a:ext uri="{FF2B5EF4-FFF2-40B4-BE49-F238E27FC236}">
                  <a16:creationId xmlns:a16="http://schemas.microsoft.com/office/drawing/2014/main" id="{63B00AF9-FB2B-43BC-AEC8-80A6BF658110}"/>
                </a:ext>
              </a:extLst>
            </p:cNvPr>
            <p:cNvSpPr/>
            <p:nvPr/>
          </p:nvSpPr>
          <p:spPr>
            <a:xfrm>
              <a:off x="7791991" y="1124424"/>
              <a:ext cx="3600938" cy="1995376"/>
            </a:xfrm>
            <a:prstGeom prst="roundRect">
              <a:avLst>
                <a:gd name="adj" fmla="val 46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rgbClr val="5C8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1" u="none" strike="noStrike" kern="1200" cap="none" spc="0" normalizeH="0" baseline="0" noProof="1">
                <a:ln>
                  <a:noFill/>
                </a:ln>
                <a:solidFill>
                  <a:srgbClr val="5C8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3" name="Grupo 282">
              <a:extLst>
                <a:ext uri="{FF2B5EF4-FFF2-40B4-BE49-F238E27FC236}">
                  <a16:creationId xmlns:a16="http://schemas.microsoft.com/office/drawing/2014/main" id="{C3D6D252-0EB6-4F47-8373-53A5981F1BEF}"/>
                </a:ext>
              </a:extLst>
            </p:cNvPr>
            <p:cNvGrpSpPr/>
            <p:nvPr/>
          </p:nvGrpSpPr>
          <p:grpSpPr>
            <a:xfrm>
              <a:off x="9627792" y="1277252"/>
              <a:ext cx="1623379" cy="1668659"/>
              <a:chOff x="513988" y="1203327"/>
              <a:chExt cx="1623379" cy="1668659"/>
            </a:xfrm>
          </p:grpSpPr>
          <p:sp>
            <p:nvSpPr>
              <p:cNvPr id="288" name="Rectángulo: esquinas redondeadas 287">
                <a:extLst>
                  <a:ext uri="{FF2B5EF4-FFF2-40B4-BE49-F238E27FC236}">
                    <a16:creationId xmlns:a16="http://schemas.microsoft.com/office/drawing/2014/main" id="{D6E53EBE-F0E4-409D-B772-30C203A1AE90}"/>
                  </a:ext>
                </a:extLst>
              </p:cNvPr>
              <p:cNvSpPr/>
              <p:nvPr/>
            </p:nvSpPr>
            <p:spPr>
              <a:xfrm>
                <a:off x="513988" y="1203327"/>
                <a:ext cx="1623379" cy="1668659"/>
              </a:xfrm>
              <a:prstGeom prst="roundRect">
                <a:avLst>
                  <a:gd name="adj" fmla="val 11022"/>
                </a:avLst>
              </a:prstGeom>
              <a:solidFill>
                <a:schemeClr val="bg1"/>
              </a:solidFill>
              <a:ln>
                <a:solidFill>
                  <a:srgbClr val="5C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9" name="Imagen 288">
                <a:extLst>
                  <a:ext uri="{FF2B5EF4-FFF2-40B4-BE49-F238E27FC236}">
                    <a16:creationId xmlns:a16="http://schemas.microsoft.com/office/drawing/2014/main" id="{07B84474-8B0C-4EE4-BFA0-7D9D3A843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1" r="19395"/>
              <a:stretch/>
            </p:blipFill>
            <p:spPr>
              <a:xfrm>
                <a:off x="570292" y="1856204"/>
                <a:ext cx="1504098" cy="916755"/>
              </a:xfrm>
              <a:prstGeom prst="rect">
                <a:avLst/>
              </a:prstGeom>
            </p:spPr>
          </p:pic>
          <p:sp>
            <p:nvSpPr>
              <p:cNvPr id="290" name="CuadroTexto 289">
                <a:extLst>
                  <a:ext uri="{FF2B5EF4-FFF2-40B4-BE49-F238E27FC236}">
                    <a16:creationId xmlns:a16="http://schemas.microsoft.com/office/drawing/2014/main" id="{1520A55F-8F20-4A8D-8F86-580DF15D6AF2}"/>
                  </a:ext>
                </a:extLst>
              </p:cNvPr>
              <p:cNvSpPr txBox="1"/>
              <p:nvPr/>
            </p:nvSpPr>
            <p:spPr>
              <a:xfrm>
                <a:off x="527222" y="1214178"/>
                <a:ext cx="1610145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noProof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Traffic Management &amp; Monitoring module</a:t>
                </a:r>
              </a:p>
            </p:txBody>
          </p:sp>
        </p:grpSp>
        <p:grpSp>
          <p:nvGrpSpPr>
            <p:cNvPr id="284" name="Grupo 283">
              <a:extLst>
                <a:ext uri="{FF2B5EF4-FFF2-40B4-BE49-F238E27FC236}">
                  <a16:creationId xmlns:a16="http://schemas.microsoft.com/office/drawing/2014/main" id="{61C050E4-57E8-48A6-8DBE-906D99256CD7}"/>
                </a:ext>
              </a:extLst>
            </p:cNvPr>
            <p:cNvGrpSpPr/>
            <p:nvPr/>
          </p:nvGrpSpPr>
          <p:grpSpPr>
            <a:xfrm>
              <a:off x="7933745" y="1277252"/>
              <a:ext cx="1623379" cy="1670217"/>
              <a:chOff x="2214746" y="1192398"/>
              <a:chExt cx="1623379" cy="1670217"/>
            </a:xfrm>
          </p:grpSpPr>
          <p:sp>
            <p:nvSpPr>
              <p:cNvPr id="285" name="Rectángulo: esquinas redondeadas 284">
                <a:extLst>
                  <a:ext uri="{FF2B5EF4-FFF2-40B4-BE49-F238E27FC236}">
                    <a16:creationId xmlns:a16="http://schemas.microsoft.com/office/drawing/2014/main" id="{7C07B1DE-A49B-4526-9A50-EA950BE33DCC}"/>
                  </a:ext>
                </a:extLst>
              </p:cNvPr>
              <p:cNvSpPr/>
              <p:nvPr/>
            </p:nvSpPr>
            <p:spPr>
              <a:xfrm>
                <a:off x="2214746" y="1192398"/>
                <a:ext cx="1623379" cy="1670217"/>
              </a:xfrm>
              <a:prstGeom prst="roundRect">
                <a:avLst>
                  <a:gd name="adj" fmla="val 10578"/>
                </a:avLst>
              </a:prstGeom>
              <a:solidFill>
                <a:schemeClr val="bg1"/>
              </a:solidFill>
              <a:ln>
                <a:solidFill>
                  <a:srgbClr val="5C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1">
                  <a:ln>
                    <a:noFill/>
                  </a:ln>
                  <a:solidFill>
                    <a:srgbClr val="5C8E9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6" name="Imagen 285">
                <a:extLst>
                  <a:ext uri="{FF2B5EF4-FFF2-40B4-BE49-F238E27FC236}">
                    <a16:creationId xmlns:a16="http://schemas.microsoft.com/office/drawing/2014/main" id="{334B9CBA-E823-4BE5-8B5C-E4A7E3BCD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96458" y="1966079"/>
                <a:ext cx="1487553" cy="634039"/>
              </a:xfrm>
              <a:prstGeom prst="rect">
                <a:avLst/>
              </a:prstGeom>
            </p:spPr>
          </p:pic>
          <p:sp>
            <p:nvSpPr>
              <p:cNvPr id="287" name="CuadroTexto 286">
                <a:extLst>
                  <a:ext uri="{FF2B5EF4-FFF2-40B4-BE49-F238E27FC236}">
                    <a16:creationId xmlns:a16="http://schemas.microsoft.com/office/drawing/2014/main" id="{9B3C87D1-B587-4166-BD23-447CFE9FB47E}"/>
                  </a:ext>
                </a:extLst>
              </p:cNvPr>
              <p:cNvSpPr txBox="1"/>
              <p:nvPr/>
            </p:nvSpPr>
            <p:spPr>
              <a:xfrm>
                <a:off x="2227980" y="1201769"/>
                <a:ext cx="161014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noProof="1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HD-map Processing module</a:t>
                </a:r>
              </a:p>
            </p:txBody>
          </p:sp>
        </p:grpSp>
      </p:grpSp>
      <p:cxnSp>
        <p:nvCxnSpPr>
          <p:cNvPr id="297" name="Conector recto 296">
            <a:extLst>
              <a:ext uri="{FF2B5EF4-FFF2-40B4-BE49-F238E27FC236}">
                <a16:creationId xmlns:a16="http://schemas.microsoft.com/office/drawing/2014/main" id="{EB868885-446B-4720-91D3-39941BE613B2}"/>
              </a:ext>
            </a:extLst>
          </p:cNvPr>
          <p:cNvCxnSpPr>
            <a:cxnSpLocks/>
          </p:cNvCxnSpPr>
          <p:nvPr/>
        </p:nvCxnSpPr>
        <p:spPr>
          <a:xfrm>
            <a:off x="6086437" y="1055475"/>
            <a:ext cx="0" cy="4397335"/>
          </a:xfrm>
          <a:prstGeom prst="line">
            <a:avLst/>
          </a:prstGeom>
          <a:ln w="19050">
            <a:solidFill>
              <a:srgbClr val="5C8E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3CD6C44F-7931-472C-BF1D-7B1316BFA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77750" r="62236" b="12938"/>
          <a:stretch/>
        </p:blipFill>
        <p:spPr bwMode="auto">
          <a:xfrm>
            <a:off x="5534330" y="1127660"/>
            <a:ext cx="454287" cy="2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FD3E8F60-7AA0-4814-B30E-35F18CDDF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3" t="62546" r="42329" b="28142"/>
          <a:stretch/>
        </p:blipFill>
        <p:spPr bwMode="auto">
          <a:xfrm>
            <a:off x="6175657" y="1120667"/>
            <a:ext cx="454288" cy="2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B080B3A1-8162-417D-B387-4B00B009E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380" y="5637182"/>
            <a:ext cx="1457956" cy="652525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9085CACC-BA5C-49B8-9AC0-DD41A3841269}"/>
              </a:ext>
            </a:extLst>
          </p:cNvPr>
          <p:cNvSpPr/>
          <p:nvPr/>
        </p:nvSpPr>
        <p:spPr>
          <a:xfrm>
            <a:off x="3877095" y="3990423"/>
            <a:ext cx="1015070" cy="934106"/>
          </a:xfrm>
          <a:prstGeom prst="roundRect">
            <a:avLst>
              <a:gd name="adj" fmla="val 93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8CB562C9-A805-4B23-922E-6CD3EDF95CF1}"/>
              </a:ext>
            </a:extLst>
          </p:cNvPr>
          <p:cNvSpPr txBox="1"/>
          <p:nvPr/>
        </p:nvSpPr>
        <p:spPr>
          <a:xfrm>
            <a:off x="3848020" y="3704008"/>
            <a:ext cx="927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noProof="1">
                <a:solidFill>
                  <a:srgbClr val="3E535F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t>MEC</a:t>
            </a: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BD1ECD23-45DA-4D22-B035-E766ADCB2A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985"/>
          <a:stretch/>
        </p:blipFill>
        <p:spPr>
          <a:xfrm>
            <a:off x="4033902" y="4124755"/>
            <a:ext cx="700826" cy="669895"/>
          </a:xfrm>
          <a:prstGeom prst="rect">
            <a:avLst/>
          </a:prstGeom>
        </p:spPr>
      </p:pic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id="{CC9EB520-2D0B-4E73-AEEB-77186D4D3E72}"/>
              </a:ext>
            </a:extLst>
          </p:cNvPr>
          <p:cNvSpPr/>
          <p:nvPr/>
        </p:nvSpPr>
        <p:spPr>
          <a:xfrm>
            <a:off x="7294720" y="3982795"/>
            <a:ext cx="1015070" cy="941707"/>
          </a:xfrm>
          <a:prstGeom prst="roundRect">
            <a:avLst>
              <a:gd name="adj" fmla="val 938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6">
            <a:extLst>
              <a:ext uri="{FF2B5EF4-FFF2-40B4-BE49-F238E27FC236}">
                <a16:creationId xmlns:a16="http://schemas.microsoft.com/office/drawing/2014/main" id="{C62E9D15-E5C9-4F5D-9C41-222EFA491E9F}"/>
              </a:ext>
            </a:extLst>
          </p:cNvPr>
          <p:cNvSpPr txBox="1"/>
          <p:nvPr/>
        </p:nvSpPr>
        <p:spPr>
          <a:xfrm>
            <a:off x="7393199" y="3702190"/>
            <a:ext cx="927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noProof="1">
                <a:solidFill>
                  <a:srgbClr val="3E535F"/>
                </a:solidFill>
                <a:latin typeface="Gill Sans MT" panose="020B0502020104020203" pitchFamily="34" charset="0"/>
                <a:ea typeface="MS PGothic" panose="020B0600070205080204" pitchFamily="34" charset="-128"/>
              </a:rPr>
              <a:t>MEC</a:t>
            </a:r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C6FA02A8-4D79-4F5D-A743-7C088D67BC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783"/>
          <a:stretch/>
        </p:blipFill>
        <p:spPr>
          <a:xfrm>
            <a:off x="7443908" y="4122937"/>
            <a:ext cx="700826" cy="664085"/>
          </a:xfrm>
          <a:prstGeom prst="rect">
            <a:avLst/>
          </a:prstGeom>
        </p:spPr>
      </p:pic>
      <p:pic>
        <p:nvPicPr>
          <p:cNvPr id="171" name="Picture 4">
            <a:extLst>
              <a:ext uri="{FF2B5EF4-FFF2-40B4-BE49-F238E27FC236}">
                <a16:creationId xmlns:a16="http://schemas.microsoft.com/office/drawing/2014/main" id="{8D52EF72-C116-4BEF-A679-A73D00FD0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5"/>
          <a:stretch/>
        </p:blipFill>
        <p:spPr bwMode="auto">
          <a:xfrm>
            <a:off x="9806140" y="5611317"/>
            <a:ext cx="1604480" cy="65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: angular 2">
            <a:extLst>
              <a:ext uri="{FF2B5EF4-FFF2-40B4-BE49-F238E27FC236}">
                <a16:creationId xmlns:a16="http://schemas.microsoft.com/office/drawing/2014/main" id="{7682824D-B04A-4109-A412-157FF2FBC445}"/>
              </a:ext>
            </a:extLst>
          </p:cNvPr>
          <p:cNvCxnSpPr>
            <a:cxnSpLocks/>
            <a:stCxn id="130" idx="2"/>
            <a:endCxn id="80" idx="1"/>
          </p:cNvCxnSpPr>
          <p:nvPr/>
        </p:nvCxnSpPr>
        <p:spPr>
          <a:xfrm rot="16200000" flipH="1">
            <a:off x="1971810" y="2397611"/>
            <a:ext cx="1308866" cy="2815317"/>
          </a:xfrm>
          <a:prstGeom prst="bentConnector2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: angular 59">
            <a:extLst>
              <a:ext uri="{FF2B5EF4-FFF2-40B4-BE49-F238E27FC236}">
                <a16:creationId xmlns:a16="http://schemas.microsoft.com/office/drawing/2014/main" id="{F44282BA-10FF-4CCC-9CED-D2AB04898572}"/>
              </a:ext>
            </a:extLst>
          </p:cNvPr>
          <p:cNvCxnSpPr>
            <a:cxnSpLocks/>
            <a:stCxn id="288" idx="2"/>
            <a:endCxn id="85" idx="3"/>
          </p:cNvCxnSpPr>
          <p:nvPr/>
        </p:nvCxnSpPr>
        <p:spPr>
          <a:xfrm rot="5400000">
            <a:off x="8902868" y="2391145"/>
            <a:ext cx="1305701" cy="2821968"/>
          </a:xfrm>
          <a:prstGeom prst="bentConnector2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BD147620-99B4-47D0-A9D9-DE2792AD5C6B}"/>
              </a:ext>
            </a:extLst>
          </p:cNvPr>
          <p:cNvCxnSpPr>
            <a:cxnSpLocks/>
            <a:stCxn id="129" idx="2"/>
            <a:endCxn id="53" idx="0"/>
          </p:cNvCxnSpPr>
          <p:nvPr/>
        </p:nvCxnSpPr>
        <p:spPr>
          <a:xfrm rot="5400000">
            <a:off x="971679" y="3689517"/>
            <a:ext cx="2486345" cy="1408985"/>
          </a:xfrm>
          <a:prstGeom prst="bentConnector3">
            <a:avLst>
              <a:gd name="adj1" fmla="val 32108"/>
            </a:avLst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: angular 71">
            <a:extLst>
              <a:ext uri="{FF2B5EF4-FFF2-40B4-BE49-F238E27FC236}">
                <a16:creationId xmlns:a16="http://schemas.microsoft.com/office/drawing/2014/main" id="{2060643E-DD4B-4C75-BCF5-829F561C0EF9}"/>
              </a:ext>
            </a:extLst>
          </p:cNvPr>
          <p:cNvCxnSpPr>
            <a:cxnSpLocks/>
            <a:stCxn id="285" idx="2"/>
            <a:endCxn id="171" idx="0"/>
          </p:cNvCxnSpPr>
          <p:nvPr/>
        </p:nvCxnSpPr>
        <p:spPr>
          <a:xfrm rot="16200000" flipH="1">
            <a:off x="8710277" y="3713214"/>
            <a:ext cx="2460480" cy="1335725"/>
          </a:xfrm>
          <a:prstGeom prst="bentConnector3">
            <a:avLst>
              <a:gd name="adj1" fmla="val 32255"/>
            </a:avLst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uadroTexto 86">
            <a:extLst>
              <a:ext uri="{FF2B5EF4-FFF2-40B4-BE49-F238E27FC236}">
                <a16:creationId xmlns:a16="http://schemas.microsoft.com/office/drawing/2014/main" id="{629A1121-1732-4958-A9C5-9C650B687701}"/>
              </a:ext>
            </a:extLst>
          </p:cNvPr>
          <p:cNvSpPr txBox="1"/>
          <p:nvPr/>
        </p:nvSpPr>
        <p:spPr>
          <a:xfrm>
            <a:off x="3168667" y="4319754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CAM</a:t>
            </a:r>
            <a:endParaRPr lang="en-GB" sz="1100" b="0" err="1">
              <a:solidFill>
                <a:schemeClr val="bg1"/>
              </a:solidFill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981C242F-32D2-4229-8844-D18F412BDFC7}"/>
              </a:ext>
            </a:extLst>
          </p:cNvPr>
          <p:cNvSpPr txBox="1"/>
          <p:nvPr/>
        </p:nvSpPr>
        <p:spPr>
          <a:xfrm>
            <a:off x="8390296" y="4324725"/>
            <a:ext cx="615674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CAM</a:t>
            </a:r>
            <a:endParaRPr lang="en-GB" sz="1100" b="0" err="1">
              <a:solidFill>
                <a:schemeClr val="bg1"/>
              </a:solidFill>
            </a:endParaRPr>
          </a:p>
        </p:txBody>
      </p:sp>
      <p:sp>
        <p:nvSpPr>
          <p:cNvPr id="93" name="Flecha: hacia abajo 92">
            <a:extLst>
              <a:ext uri="{FF2B5EF4-FFF2-40B4-BE49-F238E27FC236}">
                <a16:creationId xmlns:a16="http://schemas.microsoft.com/office/drawing/2014/main" id="{03C9924B-F207-4DDC-A5E9-F34C7F2FF90F}"/>
              </a:ext>
            </a:extLst>
          </p:cNvPr>
          <p:cNvSpPr/>
          <p:nvPr/>
        </p:nvSpPr>
        <p:spPr>
          <a:xfrm rot="10800000">
            <a:off x="9064431" y="4308963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5" name="Flecha: hacia abajo 94">
            <a:extLst>
              <a:ext uri="{FF2B5EF4-FFF2-40B4-BE49-F238E27FC236}">
                <a16:creationId xmlns:a16="http://schemas.microsoft.com/office/drawing/2014/main" id="{FDF75D09-44C4-4B13-8E0F-8B3F69A7DEBD}"/>
              </a:ext>
            </a:extLst>
          </p:cNvPr>
          <p:cNvSpPr/>
          <p:nvPr/>
        </p:nvSpPr>
        <p:spPr>
          <a:xfrm rot="10800000">
            <a:off x="2960225" y="4312971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A6E58A09-A2E1-430A-9816-52A586C5633F}"/>
              </a:ext>
            </a:extLst>
          </p:cNvPr>
          <p:cNvSpPr txBox="1"/>
          <p:nvPr/>
        </p:nvSpPr>
        <p:spPr>
          <a:xfrm>
            <a:off x="803092" y="5164005"/>
            <a:ext cx="1411757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bg1"/>
                </a:solidFill>
              </a:rPr>
              <a:t>Raw sensor data </a:t>
            </a:r>
            <a:endParaRPr lang="en-GB" sz="1100" b="0" err="1">
              <a:solidFill>
                <a:schemeClr val="bg1"/>
              </a:solidFill>
            </a:endParaRP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5E61FB37-1D61-45EA-B175-1021EE95D850}"/>
              </a:ext>
            </a:extLst>
          </p:cNvPr>
          <p:cNvSpPr txBox="1"/>
          <p:nvPr/>
        </p:nvSpPr>
        <p:spPr>
          <a:xfrm>
            <a:off x="2216496" y="3376521"/>
            <a:ext cx="1411756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s-ES">
                <a:solidFill>
                  <a:srgbClr val="C00000"/>
                </a:solidFill>
              </a:rPr>
              <a:t>Map update (DB)</a:t>
            </a:r>
            <a:endParaRPr lang="en-GB" err="1">
              <a:solidFill>
                <a:srgbClr val="C00000"/>
              </a:solidFill>
            </a:endParaRPr>
          </a:p>
        </p:txBody>
      </p:sp>
      <p:sp>
        <p:nvSpPr>
          <p:cNvPr id="98" name="Flecha: hacia abajo 97">
            <a:extLst>
              <a:ext uri="{FF2B5EF4-FFF2-40B4-BE49-F238E27FC236}">
                <a16:creationId xmlns:a16="http://schemas.microsoft.com/office/drawing/2014/main" id="{605E964B-02B1-42B0-BCC8-7F6480CF488C}"/>
              </a:ext>
            </a:extLst>
          </p:cNvPr>
          <p:cNvSpPr/>
          <p:nvPr/>
        </p:nvSpPr>
        <p:spPr>
          <a:xfrm>
            <a:off x="1998235" y="3380375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99" name="Flecha: hacia abajo 98">
            <a:extLst>
              <a:ext uri="{FF2B5EF4-FFF2-40B4-BE49-F238E27FC236}">
                <a16:creationId xmlns:a16="http://schemas.microsoft.com/office/drawing/2014/main" id="{896439A9-35FC-463E-8C0D-B8468A33CC80}"/>
              </a:ext>
            </a:extLst>
          </p:cNvPr>
          <p:cNvSpPr/>
          <p:nvPr/>
        </p:nvSpPr>
        <p:spPr>
          <a:xfrm rot="10800000">
            <a:off x="594651" y="5157222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55FC0FB0-1281-4544-8BEA-7835C50F571D}"/>
              </a:ext>
            </a:extLst>
          </p:cNvPr>
          <p:cNvSpPr txBox="1"/>
          <p:nvPr/>
        </p:nvSpPr>
        <p:spPr>
          <a:xfrm>
            <a:off x="9911473" y="5147408"/>
            <a:ext cx="1411757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solidFill>
                  <a:schemeClr val="bg1"/>
                </a:solidFill>
              </a:rPr>
              <a:t>Raw sensor data </a:t>
            </a:r>
            <a:endParaRPr lang="en-GB" sz="1100" b="0" err="1">
              <a:solidFill>
                <a:schemeClr val="bg1"/>
              </a:solidFill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F4CEB971-EF6C-42B3-B7B1-44A78AF52E66}"/>
              </a:ext>
            </a:extLst>
          </p:cNvPr>
          <p:cNvSpPr txBox="1"/>
          <p:nvPr/>
        </p:nvSpPr>
        <p:spPr>
          <a:xfrm>
            <a:off x="8573947" y="3378100"/>
            <a:ext cx="1411756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s-ES">
                <a:solidFill>
                  <a:srgbClr val="C00000"/>
                </a:solidFill>
              </a:rPr>
              <a:t>Map update (DB)</a:t>
            </a:r>
            <a:endParaRPr lang="en-GB" err="1">
              <a:solidFill>
                <a:srgbClr val="C00000"/>
              </a:solidFill>
            </a:endParaRPr>
          </a:p>
        </p:txBody>
      </p:sp>
      <p:sp>
        <p:nvSpPr>
          <p:cNvPr id="104" name="Flecha: hacia abajo 103">
            <a:extLst>
              <a:ext uri="{FF2B5EF4-FFF2-40B4-BE49-F238E27FC236}">
                <a16:creationId xmlns:a16="http://schemas.microsoft.com/office/drawing/2014/main" id="{49B32564-DA2D-4AFE-A181-F619E94D04E4}"/>
              </a:ext>
            </a:extLst>
          </p:cNvPr>
          <p:cNvSpPr/>
          <p:nvPr/>
        </p:nvSpPr>
        <p:spPr>
          <a:xfrm>
            <a:off x="10042462" y="3382792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5" name="Flecha: hacia abajo 104">
            <a:extLst>
              <a:ext uri="{FF2B5EF4-FFF2-40B4-BE49-F238E27FC236}">
                <a16:creationId xmlns:a16="http://schemas.microsoft.com/office/drawing/2014/main" id="{3C396E94-6BAA-4FB1-9306-9B55F1A002C9}"/>
              </a:ext>
            </a:extLst>
          </p:cNvPr>
          <p:cNvSpPr/>
          <p:nvPr/>
        </p:nvSpPr>
        <p:spPr>
          <a:xfrm rot="10800000">
            <a:off x="11389808" y="5141463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06" name="Conector: angular 105">
            <a:extLst>
              <a:ext uri="{FF2B5EF4-FFF2-40B4-BE49-F238E27FC236}">
                <a16:creationId xmlns:a16="http://schemas.microsoft.com/office/drawing/2014/main" id="{E6EB038B-0CB7-4382-AB71-87E701306566}"/>
              </a:ext>
            </a:extLst>
          </p:cNvPr>
          <p:cNvCxnSpPr>
            <a:cxnSpLocks/>
            <a:stCxn id="80" idx="2"/>
            <a:endCxn id="53" idx="1"/>
          </p:cNvCxnSpPr>
          <p:nvPr/>
        </p:nvCxnSpPr>
        <p:spPr>
          <a:xfrm rot="5400000">
            <a:off x="2727429" y="4306558"/>
            <a:ext cx="1168795" cy="2144979"/>
          </a:xfrm>
          <a:prstGeom prst="bentConnector2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: angular 107">
            <a:extLst>
              <a:ext uri="{FF2B5EF4-FFF2-40B4-BE49-F238E27FC236}">
                <a16:creationId xmlns:a16="http://schemas.microsoft.com/office/drawing/2014/main" id="{96203A45-6C9A-4802-A921-71708610DE18}"/>
              </a:ext>
            </a:extLst>
          </p:cNvPr>
          <p:cNvCxnSpPr>
            <a:cxnSpLocks/>
            <a:stCxn id="85" idx="2"/>
            <a:endCxn id="171" idx="1"/>
          </p:cNvCxnSpPr>
          <p:nvPr/>
        </p:nvCxnSpPr>
        <p:spPr>
          <a:xfrm rot="16200000" flipH="1">
            <a:off x="8224474" y="4356868"/>
            <a:ext cx="1151512" cy="2011819"/>
          </a:xfrm>
          <a:prstGeom prst="bentConnector2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de flecha 111">
            <a:extLst>
              <a:ext uri="{FF2B5EF4-FFF2-40B4-BE49-F238E27FC236}">
                <a16:creationId xmlns:a16="http://schemas.microsoft.com/office/drawing/2014/main" id="{5E651080-8FBA-40A3-96CF-01A926DF886A}"/>
              </a:ext>
            </a:extLst>
          </p:cNvPr>
          <p:cNvCxnSpPr>
            <a:cxnSpLocks/>
            <a:stCxn id="80" idx="3"/>
            <a:endCxn id="85" idx="1"/>
          </p:cNvCxnSpPr>
          <p:nvPr/>
        </p:nvCxnSpPr>
        <p:spPr>
          <a:xfrm flipV="1">
            <a:off x="4734728" y="4454980"/>
            <a:ext cx="2709180" cy="472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07488914-07AB-4868-B79C-E15139473746}"/>
              </a:ext>
            </a:extLst>
          </p:cNvPr>
          <p:cNvSpPr txBox="1"/>
          <p:nvPr/>
        </p:nvSpPr>
        <p:spPr>
          <a:xfrm>
            <a:off x="4079702" y="4984389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CAM</a:t>
            </a:r>
            <a:endParaRPr lang="en-GB" sz="1100" b="0" err="1">
              <a:solidFill>
                <a:schemeClr val="bg1"/>
              </a:solidFill>
            </a:endParaRP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C25B81C7-F075-4FC6-AB43-7184BCC5C2F7}"/>
              </a:ext>
            </a:extLst>
          </p:cNvPr>
          <p:cNvSpPr txBox="1"/>
          <p:nvPr/>
        </p:nvSpPr>
        <p:spPr>
          <a:xfrm>
            <a:off x="7484102" y="4979721"/>
            <a:ext cx="623648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>
                <a:solidFill>
                  <a:schemeClr val="bg1"/>
                </a:solidFill>
              </a:rPr>
              <a:t>CAM</a:t>
            </a:r>
            <a:endParaRPr lang="en-GB" sz="1100" b="0" err="1">
              <a:solidFill>
                <a:schemeClr val="bg1"/>
              </a:solidFill>
            </a:endParaRPr>
          </a:p>
        </p:txBody>
      </p:sp>
      <p:sp>
        <p:nvSpPr>
          <p:cNvPr id="136" name="Flecha: hacia abajo 135">
            <a:extLst>
              <a:ext uri="{FF2B5EF4-FFF2-40B4-BE49-F238E27FC236}">
                <a16:creationId xmlns:a16="http://schemas.microsoft.com/office/drawing/2014/main" id="{2CCD0D9A-F084-4A7A-88B2-C0FB154C9A7D}"/>
              </a:ext>
            </a:extLst>
          </p:cNvPr>
          <p:cNvSpPr/>
          <p:nvPr/>
        </p:nvSpPr>
        <p:spPr>
          <a:xfrm rot="10800000">
            <a:off x="4758503" y="4986171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8" name="Flecha: hacia abajo 137">
            <a:extLst>
              <a:ext uri="{FF2B5EF4-FFF2-40B4-BE49-F238E27FC236}">
                <a16:creationId xmlns:a16="http://schemas.microsoft.com/office/drawing/2014/main" id="{72C44ACD-81C5-4631-A7DE-4AA0C6FAC3E0}"/>
              </a:ext>
            </a:extLst>
          </p:cNvPr>
          <p:cNvSpPr/>
          <p:nvPr/>
        </p:nvSpPr>
        <p:spPr>
          <a:xfrm rot="10800000">
            <a:off x="7279874" y="4980451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3B584B52-1D79-4278-A405-5AA88E7A2854}"/>
              </a:ext>
            </a:extLst>
          </p:cNvPr>
          <p:cNvSpPr txBox="1">
            <a:spLocks/>
          </p:cNvSpPr>
          <p:nvPr/>
        </p:nvSpPr>
        <p:spPr>
          <a:xfrm>
            <a:off x="874800" y="265546"/>
            <a:ext cx="8947150" cy="67273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Data flows in Cloud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645307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upo 160">
            <a:extLst>
              <a:ext uri="{FF2B5EF4-FFF2-40B4-BE49-F238E27FC236}">
                <a16:creationId xmlns:a16="http://schemas.microsoft.com/office/drawing/2014/main" id="{A49BC685-4B44-4C11-9C15-1EB1B56FA9F7}"/>
              </a:ext>
            </a:extLst>
          </p:cNvPr>
          <p:cNvGrpSpPr/>
          <p:nvPr/>
        </p:nvGrpSpPr>
        <p:grpSpPr>
          <a:xfrm>
            <a:off x="0" y="4894305"/>
            <a:ext cx="12193375" cy="828868"/>
            <a:chOff x="0" y="7048982"/>
            <a:chExt cx="17070725" cy="1412111"/>
          </a:xfrm>
        </p:grpSpPr>
        <p:sp>
          <p:nvSpPr>
            <p:cNvPr id="162" name="Rectángulo 161">
              <a:extLst>
                <a:ext uri="{FF2B5EF4-FFF2-40B4-BE49-F238E27FC236}">
                  <a16:creationId xmlns:a16="http://schemas.microsoft.com/office/drawing/2014/main" id="{2BA1C30A-E0E8-4C81-841D-96AFF00CD5D4}"/>
                </a:ext>
              </a:extLst>
            </p:cNvPr>
            <p:cNvSpPr/>
            <p:nvPr/>
          </p:nvSpPr>
          <p:spPr>
            <a:xfrm>
              <a:off x="0" y="7048982"/>
              <a:ext cx="17068800" cy="14121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86"/>
            </a:p>
          </p:txBody>
        </p:sp>
        <p:cxnSp>
          <p:nvCxnSpPr>
            <p:cNvPr id="164" name="Conector recto 163">
              <a:extLst>
                <a:ext uri="{FF2B5EF4-FFF2-40B4-BE49-F238E27FC236}">
                  <a16:creationId xmlns:a16="http://schemas.microsoft.com/office/drawing/2014/main" id="{D9C94B7B-CC07-4FAD-99C2-81C90AC807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95280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BEF62013-DAD6-4044-A91F-D3A43CED0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8405150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C773711E-3DA8-412F-9842-8CADDF4C368E}"/>
                </a:ext>
              </a:extLst>
            </p:cNvPr>
            <p:cNvCxnSpPr>
              <a:cxnSpLocks/>
            </p:cNvCxnSpPr>
            <p:nvPr/>
          </p:nvCxnSpPr>
          <p:spPr>
            <a:xfrm>
              <a:off x="1925" y="7733819"/>
              <a:ext cx="170688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F3068730-5077-4AD9-839C-48C6B8A5B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" r="4624"/>
          <a:stretch/>
        </p:blipFill>
        <p:spPr>
          <a:xfrm>
            <a:off x="0" y="3996894"/>
            <a:ext cx="12193375" cy="2121841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926A316-314E-46DE-A4B2-DACB4DF96205}"/>
              </a:ext>
            </a:extLst>
          </p:cNvPr>
          <p:cNvSpPr txBox="1">
            <a:spLocks/>
          </p:cNvSpPr>
          <p:nvPr/>
        </p:nvSpPr>
        <p:spPr>
          <a:xfrm>
            <a:off x="4198638" y="6492875"/>
            <a:ext cx="379472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5G-MOBIX 2</a:t>
            </a:r>
            <a:r>
              <a:rPr lang="en-US" sz="1100" baseline="3000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 TR – 12</a:t>
            </a:r>
            <a:r>
              <a:rPr lang="en-US" sz="1100" baseline="3000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,13</a:t>
            </a:r>
            <a:r>
              <a:rPr lang="en-US" sz="1100" baseline="3000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sz="1100">
                <a:solidFill>
                  <a:schemeClr val="tx2">
                    <a:lumMod val="75000"/>
                  </a:schemeClr>
                </a:solidFill>
              </a:rPr>
              <a:t> December 2019</a:t>
            </a:r>
            <a:r>
              <a:rPr lang="en-GB" sz="1100">
                <a:solidFill>
                  <a:schemeClr val="tx2">
                    <a:lumMod val="75000"/>
                  </a:schemeClr>
                </a:solidFill>
              </a:rPr>
              <a:t>  -   Slide </a:t>
            </a:r>
            <a:fld id="{BFAA2DE8-C913-4B93-A648-0CE60E549B87}" type="slidenum">
              <a:rPr lang="en-GB" sz="1100"/>
              <a:pPr algn="ctr"/>
              <a:t>7</a:t>
            </a:fld>
            <a:endParaRPr lang="en-GB" sz="1100"/>
          </a:p>
        </p:txBody>
      </p:sp>
      <p:cxnSp>
        <p:nvCxnSpPr>
          <p:cNvPr id="297" name="Conector recto 296">
            <a:extLst>
              <a:ext uri="{FF2B5EF4-FFF2-40B4-BE49-F238E27FC236}">
                <a16:creationId xmlns:a16="http://schemas.microsoft.com/office/drawing/2014/main" id="{EB868885-446B-4720-91D3-39941BE613B2}"/>
              </a:ext>
            </a:extLst>
          </p:cNvPr>
          <p:cNvCxnSpPr>
            <a:cxnSpLocks/>
          </p:cNvCxnSpPr>
          <p:nvPr/>
        </p:nvCxnSpPr>
        <p:spPr>
          <a:xfrm flipH="1">
            <a:off x="6084876" y="806899"/>
            <a:ext cx="1561" cy="4050740"/>
          </a:xfrm>
          <a:prstGeom prst="line">
            <a:avLst/>
          </a:prstGeom>
          <a:ln w="19050">
            <a:solidFill>
              <a:srgbClr val="5C8E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3CD6C44F-7931-472C-BF1D-7B1316BFA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77750" r="62236" b="12938"/>
          <a:stretch/>
        </p:blipFill>
        <p:spPr bwMode="auto">
          <a:xfrm>
            <a:off x="5534330" y="879084"/>
            <a:ext cx="454287" cy="2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6" descr="https://cdn5.vectorstock.com/i/1000x1000/15/59/all-flags-of-the-countries-of-the-european-union-vector-16821559.jpg">
            <a:extLst>
              <a:ext uri="{FF2B5EF4-FFF2-40B4-BE49-F238E27FC236}">
                <a16:creationId xmlns:a16="http://schemas.microsoft.com/office/drawing/2014/main" id="{FD3E8F60-7AA0-4814-B30E-35F18CDDF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3" t="62546" r="42329" b="28142"/>
          <a:stretch/>
        </p:blipFill>
        <p:spPr bwMode="auto">
          <a:xfrm>
            <a:off x="6175657" y="872091"/>
            <a:ext cx="454288" cy="25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6E425766-9722-4DA2-943A-5520199F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27" y="4752328"/>
            <a:ext cx="1714501" cy="4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>
            <a:extLst>
              <a:ext uri="{FF2B5EF4-FFF2-40B4-BE49-F238E27FC236}">
                <a16:creationId xmlns:a16="http://schemas.microsoft.com/office/drawing/2014/main" id="{EDB4D5AB-04F4-433D-9A54-812336D4F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2" y="5186243"/>
            <a:ext cx="1714501" cy="4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riángulo isósceles 157">
            <a:extLst>
              <a:ext uri="{FF2B5EF4-FFF2-40B4-BE49-F238E27FC236}">
                <a16:creationId xmlns:a16="http://schemas.microsoft.com/office/drawing/2014/main" id="{60FCC36F-FCEC-49DD-A148-8270F3E27F66}"/>
              </a:ext>
            </a:extLst>
          </p:cNvPr>
          <p:cNvSpPr/>
          <p:nvPr/>
        </p:nvSpPr>
        <p:spPr>
          <a:xfrm rot="16200000">
            <a:off x="2542338" y="4561187"/>
            <a:ext cx="479476" cy="1535678"/>
          </a:xfrm>
          <a:prstGeom prst="triangle">
            <a:avLst/>
          </a:prstGeom>
          <a:gradFill flip="none" rotWithShape="1">
            <a:gsLst>
              <a:gs pos="24000">
                <a:srgbClr val="375558">
                  <a:alpha val="0"/>
                </a:srgbClr>
              </a:gs>
              <a:gs pos="100000">
                <a:schemeClr val="accent1">
                  <a:lumMod val="40000"/>
                  <a:lumOff val="60000"/>
                </a:schemeClr>
              </a:gs>
              <a:gs pos="63000">
                <a:schemeClr val="accent1">
                  <a:lumMod val="95000"/>
                  <a:lumOff val="5000"/>
                  <a:alpha val="70000"/>
                </a:schemeClr>
              </a:gs>
              <a:gs pos="39000">
                <a:srgbClr val="375558">
                  <a:alpha val="30000"/>
                </a:srgb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9" name="Imagen 158">
            <a:extLst>
              <a:ext uri="{FF2B5EF4-FFF2-40B4-BE49-F238E27FC236}">
                <a16:creationId xmlns:a16="http://schemas.microsoft.com/office/drawing/2014/main" id="{F2E0EDEC-05F3-4A1C-B9DA-2D2583A9D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555" y="4946096"/>
            <a:ext cx="445364" cy="435598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5251F450-F13D-438D-B3B7-2FEE9444A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8348" y="4981590"/>
            <a:ext cx="1279482" cy="968085"/>
          </a:xfrm>
          <a:prstGeom prst="rect">
            <a:avLst/>
          </a:prstGeom>
        </p:spPr>
      </p:pic>
      <p:sp>
        <p:nvSpPr>
          <p:cNvPr id="61" name="Nube 60">
            <a:extLst>
              <a:ext uri="{FF2B5EF4-FFF2-40B4-BE49-F238E27FC236}">
                <a16:creationId xmlns:a16="http://schemas.microsoft.com/office/drawing/2014/main" id="{057E5C90-5554-4C66-886E-A87D324F2D3B}"/>
              </a:ext>
            </a:extLst>
          </p:cNvPr>
          <p:cNvSpPr/>
          <p:nvPr/>
        </p:nvSpPr>
        <p:spPr>
          <a:xfrm>
            <a:off x="5252439" y="3337184"/>
            <a:ext cx="1663041" cy="55742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2">
                    <a:lumMod val="75000"/>
                  </a:schemeClr>
                </a:solidFill>
              </a:rPr>
              <a:t>Internet</a:t>
            </a:r>
            <a:endParaRPr lang="en-GB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05C152-68DB-4976-A404-6FFA36F7C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092" y="1135594"/>
            <a:ext cx="1719924" cy="13448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AB535A-C630-402B-9CDA-CBEF5509C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357" y="1159905"/>
            <a:ext cx="1362349" cy="13205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EFEED48E-4B45-4671-8762-DD9A89618E9D}"/>
              </a:ext>
            </a:extLst>
          </p:cNvPr>
          <p:cNvSpPr/>
          <p:nvPr/>
        </p:nvSpPr>
        <p:spPr>
          <a:xfrm>
            <a:off x="5494714" y="3374969"/>
            <a:ext cx="271705" cy="486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ángulo 114">
            <a:extLst>
              <a:ext uri="{FF2B5EF4-FFF2-40B4-BE49-F238E27FC236}">
                <a16:creationId xmlns:a16="http://schemas.microsoft.com/office/drawing/2014/main" id="{8002DE68-A3BA-4666-AAA4-250BB932FB1C}"/>
              </a:ext>
            </a:extLst>
          </p:cNvPr>
          <p:cNvSpPr/>
          <p:nvPr/>
        </p:nvSpPr>
        <p:spPr>
          <a:xfrm>
            <a:off x="6402029" y="3340228"/>
            <a:ext cx="271705" cy="486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98CC9363-3798-4B99-91CF-11F305D8A478}"/>
              </a:ext>
            </a:extLst>
          </p:cNvPr>
          <p:cNvCxnSpPr>
            <a:cxnSpLocks/>
            <a:stCxn id="156" idx="0"/>
            <a:endCxn id="17" idx="2"/>
          </p:cNvCxnSpPr>
          <p:nvPr/>
        </p:nvCxnSpPr>
        <p:spPr>
          <a:xfrm rot="5400000" flipH="1" flipV="1">
            <a:off x="2818281" y="2373957"/>
            <a:ext cx="1324979" cy="4299594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: angular 115">
            <a:extLst>
              <a:ext uri="{FF2B5EF4-FFF2-40B4-BE49-F238E27FC236}">
                <a16:creationId xmlns:a16="http://schemas.microsoft.com/office/drawing/2014/main" id="{380E5946-E70E-48EB-985F-2ABEC70D0468}"/>
              </a:ext>
            </a:extLst>
          </p:cNvPr>
          <p:cNvCxnSpPr>
            <a:cxnSpLocks/>
            <a:stCxn id="17" idx="0"/>
            <a:endCxn id="6" idx="2"/>
          </p:cNvCxnSpPr>
          <p:nvPr/>
        </p:nvCxnSpPr>
        <p:spPr>
          <a:xfrm rot="16200000" flipV="1">
            <a:off x="4142559" y="1886960"/>
            <a:ext cx="894505" cy="2081513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0694BCC0-F6BD-49B3-AF9F-68D3F50A66B6}"/>
              </a:ext>
            </a:extLst>
          </p:cNvPr>
          <p:cNvCxnSpPr>
            <a:cxnSpLocks/>
            <a:stCxn id="10" idx="2"/>
            <a:endCxn id="115" idx="0"/>
          </p:cNvCxnSpPr>
          <p:nvPr/>
        </p:nvCxnSpPr>
        <p:spPr>
          <a:xfrm rot="5400000">
            <a:off x="7013825" y="2004521"/>
            <a:ext cx="859764" cy="1811650"/>
          </a:xfrm>
          <a:prstGeom prst="bentConnector3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: angular 118">
            <a:extLst>
              <a:ext uri="{FF2B5EF4-FFF2-40B4-BE49-F238E27FC236}">
                <a16:creationId xmlns:a16="http://schemas.microsoft.com/office/drawing/2014/main" id="{3F8E51C0-0F85-4DE2-BE7F-BA7557A64891}"/>
              </a:ext>
            </a:extLst>
          </p:cNvPr>
          <p:cNvCxnSpPr>
            <a:cxnSpLocks/>
            <a:stCxn id="78" idx="0"/>
            <a:endCxn id="115" idx="2"/>
          </p:cNvCxnSpPr>
          <p:nvPr/>
        </p:nvCxnSpPr>
        <p:spPr>
          <a:xfrm rot="16200000" flipV="1">
            <a:off x="8262628" y="2101778"/>
            <a:ext cx="925805" cy="4375296"/>
          </a:xfrm>
          <a:prstGeom prst="bentConnector3">
            <a:avLst>
              <a:gd name="adj1" fmla="val 26655"/>
            </a:avLst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3683C615-4618-47C7-A5D4-9FA4BBA11C15}"/>
              </a:ext>
            </a:extLst>
          </p:cNvPr>
          <p:cNvSpPr txBox="1"/>
          <p:nvPr/>
        </p:nvSpPr>
        <p:spPr>
          <a:xfrm>
            <a:off x="2380772" y="4383010"/>
            <a:ext cx="1318392" cy="2616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Video </a:t>
            </a:r>
            <a:r>
              <a:rPr lang="es-ES" dirty="0" err="1"/>
              <a:t>streaming</a:t>
            </a:r>
            <a:endParaRPr lang="es-ES" dirty="0"/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B1A58F69-FB14-4BC1-B3A2-02AAD65BF96E}"/>
              </a:ext>
            </a:extLst>
          </p:cNvPr>
          <p:cNvSpPr txBox="1"/>
          <p:nvPr/>
        </p:nvSpPr>
        <p:spPr>
          <a:xfrm>
            <a:off x="8256233" y="4355714"/>
            <a:ext cx="1473879" cy="2616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>
                <a:solidFill>
                  <a:srgbClr val="C00000"/>
                </a:solidFill>
              </a:rPr>
              <a:t>Streaming</a:t>
            </a:r>
            <a:r>
              <a:rPr lang="es-ES" sz="1100" dirty="0">
                <a:solidFill>
                  <a:srgbClr val="C00000"/>
                </a:solidFill>
              </a:rPr>
              <a:t> </a:t>
            </a:r>
            <a:r>
              <a:rPr lang="es-ES" sz="1100" dirty="0" err="1">
                <a:solidFill>
                  <a:srgbClr val="C00000"/>
                </a:solidFill>
              </a:rPr>
              <a:t>request</a:t>
            </a:r>
            <a:endParaRPr lang="es-ES" sz="1100" dirty="0">
              <a:solidFill>
                <a:srgbClr val="C00000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2072A5B-0FF5-43AB-B5C9-34BC745D9A53}"/>
              </a:ext>
            </a:extLst>
          </p:cNvPr>
          <p:cNvSpPr txBox="1">
            <a:spLocks/>
          </p:cNvSpPr>
          <p:nvPr/>
        </p:nvSpPr>
        <p:spPr>
          <a:xfrm>
            <a:off x="874800" y="283300"/>
            <a:ext cx="8947150" cy="67273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Data flows in Internet</a:t>
            </a:r>
          </a:p>
        </p:txBody>
      </p:sp>
      <p:sp>
        <p:nvSpPr>
          <p:cNvPr id="33" name="Flecha: hacia abajo 32">
            <a:extLst>
              <a:ext uri="{FF2B5EF4-FFF2-40B4-BE49-F238E27FC236}">
                <a16:creationId xmlns:a16="http://schemas.microsoft.com/office/drawing/2014/main" id="{614B34DE-DBFE-4EE6-8DF6-887B959F5F82}"/>
              </a:ext>
            </a:extLst>
          </p:cNvPr>
          <p:cNvSpPr/>
          <p:nvPr/>
        </p:nvSpPr>
        <p:spPr>
          <a:xfrm rot="10800000">
            <a:off x="3835017" y="4354227"/>
            <a:ext cx="156693" cy="2807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4" name="Flecha: hacia abajo 33">
            <a:extLst>
              <a:ext uri="{FF2B5EF4-FFF2-40B4-BE49-F238E27FC236}">
                <a16:creationId xmlns:a16="http://schemas.microsoft.com/office/drawing/2014/main" id="{ACC8E65D-46C3-4739-A986-9668453470DB}"/>
              </a:ext>
            </a:extLst>
          </p:cNvPr>
          <p:cNvSpPr/>
          <p:nvPr/>
        </p:nvSpPr>
        <p:spPr>
          <a:xfrm>
            <a:off x="7948374" y="4355439"/>
            <a:ext cx="159955" cy="272796"/>
          </a:xfrm>
          <a:prstGeom prst="down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4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FCC1-A0AA-E746-996D-2CFADE3F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99" y="368843"/>
            <a:ext cx="9469927" cy="729733"/>
          </a:xfrm>
        </p:spPr>
        <p:txBody>
          <a:bodyPr>
            <a:noAutofit/>
          </a:bodyPr>
          <a:lstStyle/>
          <a:p>
            <a:r>
              <a:rPr lang="en-US" sz="3600" dirty="0"/>
              <a:t>Extended Evaluations</a:t>
            </a:r>
            <a:br>
              <a:rPr lang="en-US" sz="3600" dirty="0"/>
            </a:br>
            <a:r>
              <a:rPr lang="en-US" sz="3600" dirty="0"/>
              <a:t>Advanced Driving</a:t>
            </a:r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9EDFB25F-8534-42A8-A14F-595FBE8B6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443372"/>
              </p:ext>
            </p:extLst>
          </p:nvPr>
        </p:nvGraphicFramePr>
        <p:xfrm>
          <a:off x="874798" y="1716576"/>
          <a:ext cx="10723643" cy="18288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640784">
                  <a:extLst>
                    <a:ext uri="{9D8B030D-6E8A-4147-A177-3AD203B41FA5}">
                      <a16:colId xmlns:a16="http://schemas.microsoft.com/office/drawing/2014/main" val="3532025965"/>
                    </a:ext>
                  </a:extLst>
                </a:gridCol>
                <a:gridCol w="7082859">
                  <a:extLst>
                    <a:ext uri="{9D8B030D-6E8A-4147-A177-3AD203B41FA5}">
                      <a16:colId xmlns:a16="http://schemas.microsoft.com/office/drawing/2014/main" val="3010976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700" b="1" dirty="0" err="1"/>
                        <a:t>Description</a:t>
                      </a:r>
                      <a:r>
                        <a:rPr lang="es-ES" sz="1700" b="1" dirty="0"/>
                        <a:t> </a:t>
                      </a:r>
                      <a:r>
                        <a:rPr lang="es-ES" sz="1700" b="1" dirty="0" err="1"/>
                        <a:t>of</a:t>
                      </a:r>
                      <a:r>
                        <a:rPr lang="es-ES" sz="1700" b="1" dirty="0"/>
                        <a:t> </a:t>
                      </a:r>
                      <a:r>
                        <a:rPr lang="es-ES" sz="1700" b="1" dirty="0" err="1"/>
                        <a:t>the</a:t>
                      </a:r>
                      <a:r>
                        <a:rPr lang="es-ES" sz="1700" b="1" dirty="0"/>
                        <a:t> </a:t>
                      </a:r>
                      <a:r>
                        <a:rPr lang="es-ES" sz="1700" b="1" dirty="0" err="1"/>
                        <a:t>contribution</a:t>
                      </a:r>
                      <a:endParaRPr lang="en-GB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an OBU connected to an intelligent router for testing different approaches in multi-PLMN roaming and </a:t>
                      </a:r>
                      <a:r>
                        <a:rPr lang="es-ES" sz="17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handover</a:t>
                      </a:r>
                      <a:r>
                        <a:rPr lang="es-E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scenarios</a:t>
                      </a:r>
                      <a:r>
                        <a:rPr lang="es-ES" sz="1700" dirty="0"/>
                        <a:t>.</a:t>
                      </a:r>
                      <a:endParaRPr lang="en-GB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21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b="1"/>
                        <a:t>Extended evaluation</a:t>
                      </a:r>
                      <a:endParaRPr lang="en-GB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Comparison between the change of network managed by the operators when one single SIM and the management in the OBU when two SIMs are available</a:t>
                      </a:r>
                      <a:endParaRPr lang="en-GB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Cross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border</a:t>
                      </a:r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issues</a:t>
                      </a:r>
                      <a:endParaRPr lang="es-ES" sz="17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addressed</a:t>
                      </a:r>
                      <a:endParaRPr lang="en-GB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TR1: NSA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Roaming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Latency</a:t>
                      </a:r>
                      <a:endParaRPr lang="es-ES" sz="17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TC1: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Continuity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Protocol</a:t>
                      </a:r>
                      <a:endParaRPr lang="en-GB" sz="17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436077"/>
                  </a:ext>
                </a:extLst>
              </a:tr>
            </a:tbl>
          </a:graphicData>
        </a:graphic>
      </p:graphicFrame>
      <p:pic>
        <p:nvPicPr>
          <p:cNvPr id="9" name="Picture 6">
            <a:extLst>
              <a:ext uri="{FF2B5EF4-FFF2-40B4-BE49-F238E27FC236}">
                <a16:creationId xmlns:a16="http://schemas.microsoft.com/office/drawing/2014/main" id="{21FF01D8-6CD9-4D2C-833F-90AA5C061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6" y="1716576"/>
            <a:ext cx="489201" cy="48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A76FB2B5-FB70-4768-9954-85CD1FF23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11" r="928" b="1433"/>
          <a:stretch/>
        </p:blipFill>
        <p:spPr bwMode="auto">
          <a:xfrm>
            <a:off x="178076" y="2312626"/>
            <a:ext cx="489201" cy="48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8">
            <a:extLst>
              <a:ext uri="{FF2B5EF4-FFF2-40B4-BE49-F238E27FC236}">
                <a16:creationId xmlns:a16="http://schemas.microsoft.com/office/drawing/2014/main" id="{AEFACC33-96DC-436F-82B9-FD82B607A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842937"/>
              </p:ext>
            </p:extLst>
          </p:nvPr>
        </p:nvGraphicFramePr>
        <p:xfrm>
          <a:off x="874798" y="4127271"/>
          <a:ext cx="10723643" cy="234696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640784">
                  <a:extLst>
                    <a:ext uri="{9D8B030D-6E8A-4147-A177-3AD203B41FA5}">
                      <a16:colId xmlns:a16="http://schemas.microsoft.com/office/drawing/2014/main" val="3532025965"/>
                    </a:ext>
                  </a:extLst>
                </a:gridCol>
                <a:gridCol w="7082859">
                  <a:extLst>
                    <a:ext uri="{9D8B030D-6E8A-4147-A177-3AD203B41FA5}">
                      <a16:colId xmlns:a16="http://schemas.microsoft.com/office/drawing/2014/main" val="3010976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700" b="1" dirty="0" err="1"/>
                        <a:t>Description</a:t>
                      </a:r>
                      <a:r>
                        <a:rPr lang="es-ES" sz="1700" b="1" dirty="0"/>
                        <a:t> </a:t>
                      </a:r>
                      <a:r>
                        <a:rPr lang="es-ES" sz="1700" b="1" dirty="0" err="1"/>
                        <a:t>of</a:t>
                      </a:r>
                      <a:r>
                        <a:rPr lang="es-ES" sz="1700" b="1" dirty="0"/>
                        <a:t> </a:t>
                      </a:r>
                      <a:r>
                        <a:rPr lang="es-ES" sz="1700" b="1" dirty="0" err="1"/>
                        <a:t>the</a:t>
                      </a:r>
                      <a:r>
                        <a:rPr lang="es-ES" sz="1700" b="1" dirty="0"/>
                        <a:t> </a:t>
                      </a:r>
                      <a:r>
                        <a:rPr lang="es-ES" sz="1700" b="1" dirty="0" err="1"/>
                        <a:t>contribution</a:t>
                      </a:r>
                      <a:endParaRPr lang="en-GB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Compare the vehicle and infrastructure decision-making approaches. NL brings OBU (device and software) and MEC (software) to the CBC. During the </a:t>
                      </a:r>
                      <a:r>
                        <a:rPr lang="en-US" sz="17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manoeuvres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both ES-PT OBU and NL OBU log the performance in order to compare it later.</a:t>
                      </a:r>
                      <a:endParaRPr lang="en-GB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21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b="1"/>
                        <a:t>Extended evaluation</a:t>
                      </a:r>
                      <a:endParaRPr lang="en-GB" sz="17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Comparison between in-vehicle or infrastructure decision-making approaches for Advanced </a:t>
                      </a:r>
                      <a:r>
                        <a:rPr lang="es-ES" sz="17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Driving</a:t>
                      </a:r>
                      <a:r>
                        <a:rPr lang="es-E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user</a:t>
                      </a:r>
                      <a:r>
                        <a:rPr lang="es-E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stories</a:t>
                      </a:r>
                      <a:r>
                        <a:rPr lang="es-E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Cross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border</a:t>
                      </a:r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issues</a:t>
                      </a:r>
                      <a:endParaRPr lang="es-ES" sz="17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addressed</a:t>
                      </a:r>
                      <a:endParaRPr lang="en-GB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AC1: V2X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continuity</a:t>
                      </a:r>
                      <a:endParaRPr lang="es-ES" sz="17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AI1: Data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Interoperability</a:t>
                      </a:r>
                      <a:endParaRPr lang="en-GB" sz="17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436077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9BA1344C-F9B0-4DD6-9687-CEE6F3CF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2" y="4127271"/>
            <a:ext cx="489201" cy="48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88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FCC1-A0AA-E746-996D-2CFADE3F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99" y="333331"/>
            <a:ext cx="9469927" cy="729733"/>
          </a:xfrm>
        </p:spPr>
        <p:txBody>
          <a:bodyPr>
            <a:normAutofit/>
          </a:bodyPr>
          <a:lstStyle/>
          <a:p>
            <a:r>
              <a:rPr lang="en-US" sz="3600" dirty="0"/>
              <a:t>Extended Evaluations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0E2AA6C-3D47-4555-B8E8-862D258DB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062489"/>
              </p:ext>
            </p:extLst>
          </p:nvPr>
        </p:nvGraphicFramePr>
        <p:xfrm>
          <a:off x="874797" y="4093463"/>
          <a:ext cx="10723643" cy="26060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640784">
                  <a:extLst>
                    <a:ext uri="{9D8B030D-6E8A-4147-A177-3AD203B41FA5}">
                      <a16:colId xmlns:a16="http://schemas.microsoft.com/office/drawing/2014/main" val="3532025965"/>
                    </a:ext>
                  </a:extLst>
                </a:gridCol>
                <a:gridCol w="7082859">
                  <a:extLst>
                    <a:ext uri="{9D8B030D-6E8A-4147-A177-3AD203B41FA5}">
                      <a16:colId xmlns:a16="http://schemas.microsoft.com/office/drawing/2014/main" val="3010976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700" dirty="0" err="1"/>
                        <a:t>Description</a:t>
                      </a:r>
                      <a:r>
                        <a:rPr lang="es-ES" sz="1700" dirty="0"/>
                        <a:t> </a:t>
                      </a:r>
                      <a:r>
                        <a:rPr lang="es-ES" sz="1700" dirty="0" err="1"/>
                        <a:t>of</a:t>
                      </a:r>
                      <a:r>
                        <a:rPr lang="es-ES" sz="1700" dirty="0"/>
                        <a:t> </a:t>
                      </a:r>
                      <a:r>
                        <a:rPr lang="es-ES" sz="1700" dirty="0" err="1"/>
                        <a:t>the</a:t>
                      </a:r>
                      <a:r>
                        <a:rPr lang="es-ES" sz="1700" dirty="0"/>
                        <a:t> </a:t>
                      </a:r>
                      <a:r>
                        <a:rPr lang="es-ES" sz="1700" dirty="0" err="1"/>
                        <a:t>contribution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 vehicles, MECs and RSUs in order to deploy their own user story “</a:t>
                      </a:r>
                      <a:r>
                        <a:rPr lang="en-U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EDM-enabled extended sensors with surround view generation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” within the “</a:t>
                      </a:r>
                      <a:r>
                        <a:rPr lang="en-U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HD maps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” scenario conditions</a:t>
                      </a:r>
                      <a:endParaRPr lang="en-GB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21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dirty="0"/>
                        <a:t>Extended </a:t>
                      </a:r>
                      <a:r>
                        <a:rPr lang="es-ES" sz="1700" dirty="0" err="1"/>
                        <a:t>evaluation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Deployment of the DE user story in new scenarios. Exploration of the interoperability between systems and networks in different countries. Compare results of ES-PT and DE deployments.</a:t>
                      </a:r>
                      <a:endParaRPr lang="en-GB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Cross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border</a:t>
                      </a:r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issues</a:t>
                      </a:r>
                      <a:endParaRPr lang="es-ES" sz="17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addressed</a:t>
                      </a:r>
                      <a:endParaRPr lang="en-GB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TR1. NSA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Roaming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Latency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AC1. V2X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Continuity</a:t>
                      </a:r>
                      <a:endParaRPr lang="es-ES" sz="17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TC1.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Continuity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Protocol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AI1. Data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Interoperability</a:t>
                      </a:r>
                      <a:endParaRPr lang="es-ES" sz="17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                       AP2.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demand</a:t>
                      </a:r>
                      <a:r>
                        <a:rPr lang="es-ES" sz="17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Processing</a:t>
                      </a:r>
                      <a:endParaRPr lang="en-GB" sz="17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436077"/>
                  </a:ext>
                </a:extLst>
              </a:tr>
            </a:tbl>
          </a:graphicData>
        </a:graphic>
      </p:graphicFrame>
      <p:pic>
        <p:nvPicPr>
          <p:cNvPr id="12" name="Picture 4">
            <a:extLst>
              <a:ext uri="{FF2B5EF4-FFF2-40B4-BE49-F238E27FC236}">
                <a16:creationId xmlns:a16="http://schemas.microsoft.com/office/drawing/2014/main" id="{541FF8AF-8139-435A-91A2-09FCA420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2" y="4093463"/>
            <a:ext cx="489201" cy="48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78F30B6-BDEA-417D-BE42-9206BDDD4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54797"/>
              </p:ext>
            </p:extLst>
          </p:nvPr>
        </p:nvGraphicFramePr>
        <p:xfrm>
          <a:off x="878914" y="1011784"/>
          <a:ext cx="10723643" cy="28651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640784">
                  <a:extLst>
                    <a:ext uri="{9D8B030D-6E8A-4147-A177-3AD203B41FA5}">
                      <a16:colId xmlns:a16="http://schemas.microsoft.com/office/drawing/2014/main" val="3532025965"/>
                    </a:ext>
                  </a:extLst>
                </a:gridCol>
                <a:gridCol w="7082859">
                  <a:extLst>
                    <a:ext uri="{9D8B030D-6E8A-4147-A177-3AD203B41FA5}">
                      <a16:colId xmlns:a16="http://schemas.microsoft.com/office/drawing/2014/main" val="3010976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700" dirty="0" err="1"/>
                        <a:t>Description</a:t>
                      </a:r>
                      <a:r>
                        <a:rPr lang="es-ES" sz="1700" dirty="0"/>
                        <a:t> </a:t>
                      </a:r>
                      <a:r>
                        <a:rPr lang="es-ES" sz="1700" dirty="0" err="1"/>
                        <a:t>of</a:t>
                      </a:r>
                      <a:r>
                        <a:rPr lang="es-ES" sz="1700" dirty="0"/>
                        <a:t> </a:t>
                      </a:r>
                      <a:r>
                        <a:rPr lang="es-ES" sz="1700" dirty="0" err="1"/>
                        <a:t>the</a:t>
                      </a:r>
                      <a:r>
                        <a:rPr lang="es-ES" sz="1700" dirty="0"/>
                        <a:t> </a:t>
                      </a:r>
                      <a:r>
                        <a:rPr lang="es-ES" sz="1700" dirty="0" err="1"/>
                        <a:t>contribution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i="0" dirty="0"/>
                        <a:t>PLMN/MEC </a:t>
                      </a:r>
                      <a:r>
                        <a:rPr lang="es-ES" sz="1700" i="0" baseline="0" dirty="0" err="1"/>
                        <a:t>service</a:t>
                      </a:r>
                      <a:r>
                        <a:rPr lang="es-ES" sz="1700" i="0" baseline="0" dirty="0"/>
                        <a:t> </a:t>
                      </a:r>
                      <a:r>
                        <a:rPr lang="es-ES" sz="1700" i="0" dirty="0" err="1"/>
                        <a:t>discovery</a:t>
                      </a:r>
                      <a:r>
                        <a:rPr lang="es-ES" sz="1700" i="0" baseline="0" dirty="0"/>
                        <a:t> </a:t>
                      </a:r>
                      <a:r>
                        <a:rPr lang="es-ES" sz="1700" i="0" dirty="0"/>
                        <a:t>and </a:t>
                      </a:r>
                      <a:r>
                        <a:rPr lang="es-ES" sz="1700" i="0" dirty="0" err="1"/>
                        <a:t>migration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dirty="0" err="1"/>
                        <a:t>protocol</a:t>
                      </a:r>
                      <a:r>
                        <a:rPr lang="es-ES" sz="1700" i="0" dirty="0"/>
                        <a:t> (</a:t>
                      </a:r>
                      <a:r>
                        <a:rPr lang="es-ES" sz="1700" b="0" i="0" dirty="0"/>
                        <a:t>SW </a:t>
                      </a:r>
                      <a:r>
                        <a:rPr lang="es-ES" sz="1700" b="0" i="0" dirty="0" err="1"/>
                        <a:t>asset</a:t>
                      </a:r>
                      <a:r>
                        <a:rPr lang="es-ES" sz="1700" i="0" dirty="0"/>
                        <a:t>) </a:t>
                      </a:r>
                      <a:r>
                        <a:rPr lang="es-ES" sz="1700" i="0" dirty="0" err="1"/>
                        <a:t>implemented</a:t>
                      </a:r>
                      <a:r>
                        <a:rPr lang="es-ES" sz="1700" i="0" dirty="0"/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ES" sz="1700" i="0" dirty="0" err="1"/>
                        <a:t>internal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dirty="0" err="1"/>
                        <a:t>to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dirty="0" err="1"/>
                        <a:t>the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dirty="0" err="1"/>
                        <a:t>network</a:t>
                      </a:r>
                      <a:r>
                        <a:rPr lang="es-ES" sz="1700" i="0" dirty="0"/>
                        <a:t>:</a:t>
                      </a:r>
                      <a:r>
                        <a:rPr lang="es-ES" sz="1700" i="0" baseline="0" dirty="0"/>
                        <a:t> PT </a:t>
                      </a:r>
                      <a:r>
                        <a:rPr lang="es-ES" sz="1700" i="0" baseline="0" dirty="0" err="1"/>
                        <a:t>core</a:t>
                      </a:r>
                      <a:endParaRPr lang="es-ES" sz="1700" i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ES" sz="1700" i="0" dirty="0" err="1"/>
                        <a:t>external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dirty="0" err="1"/>
                        <a:t>to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dirty="0" err="1"/>
                        <a:t>the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dirty="0" err="1"/>
                        <a:t>network</a:t>
                      </a:r>
                      <a:r>
                        <a:rPr lang="es-ES" sz="1700" i="0" dirty="0"/>
                        <a:t>: ES </a:t>
                      </a:r>
                      <a:r>
                        <a:rPr lang="es-ES" sz="1700" i="0" dirty="0" err="1"/>
                        <a:t>external</a:t>
                      </a:r>
                      <a:r>
                        <a:rPr lang="es-ES" sz="1700" i="0" dirty="0"/>
                        <a:t> </a:t>
                      </a:r>
                      <a:r>
                        <a:rPr lang="es-ES" sz="1700" i="0" baseline="0" dirty="0"/>
                        <a:t>MEC server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21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dirty="0"/>
                        <a:t>Extended </a:t>
                      </a:r>
                      <a:r>
                        <a:rPr lang="es-ES" sz="1700" dirty="0" err="1"/>
                        <a:t>evaluation</a:t>
                      </a:r>
                      <a:endParaRPr lang="en-GB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MEC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working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as a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gateway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thus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service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limited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registration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. At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time,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interoperability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between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both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implementations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protocol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0" dirty="0" err="1">
                          <a:solidFill>
                            <a:schemeClr val="tx1"/>
                          </a:solidFill>
                        </a:rPr>
                        <a:t>evaluated</a:t>
                      </a:r>
                      <a:r>
                        <a:rPr lang="es-ES" sz="1700" i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GB" sz="17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Cross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border</a:t>
                      </a:r>
                      <a:r>
                        <a:rPr lang="es-ES" sz="17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issues</a:t>
                      </a:r>
                      <a:endParaRPr lang="es-ES" sz="1700" b="1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7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addressed</a:t>
                      </a:r>
                      <a:endParaRPr lang="en-GB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700" i="1" dirty="0">
                          <a:solidFill>
                            <a:schemeClr val="tx1"/>
                          </a:solidFill>
                        </a:rPr>
                        <a:t>TC2. Performance </a:t>
                      </a:r>
                      <a:r>
                        <a:rPr lang="es-ES" sz="1700" i="1" dirty="0" err="1">
                          <a:solidFill>
                            <a:schemeClr val="tx1"/>
                          </a:solidFill>
                        </a:rPr>
                        <a:t>continuity</a:t>
                      </a:r>
                      <a:endParaRPr lang="es-ES" sz="1700" i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700" i="1" dirty="0">
                          <a:solidFill>
                            <a:schemeClr val="tx1"/>
                          </a:solidFill>
                        </a:rPr>
                        <a:t>TS2. Edge </a:t>
                      </a:r>
                      <a:r>
                        <a:rPr lang="es-ES" sz="1700" i="1" dirty="0" err="1">
                          <a:solidFill>
                            <a:schemeClr val="tx1"/>
                          </a:solidFill>
                        </a:rPr>
                        <a:t>service</a:t>
                      </a:r>
                      <a:r>
                        <a:rPr lang="es-ES" sz="17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1" dirty="0" err="1">
                          <a:solidFill>
                            <a:schemeClr val="tx1"/>
                          </a:solidFill>
                        </a:rPr>
                        <a:t>lifecycle</a:t>
                      </a:r>
                      <a:endParaRPr lang="es-ES" sz="1700" i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s-ES" sz="1700" i="1" dirty="0">
                          <a:solidFill>
                            <a:schemeClr val="tx1"/>
                          </a:solidFill>
                        </a:rPr>
                        <a:t>AI2. </a:t>
                      </a:r>
                      <a:r>
                        <a:rPr lang="es-ES" sz="1700" i="1" dirty="0" err="1">
                          <a:solidFill>
                            <a:schemeClr val="tx1"/>
                          </a:solidFill>
                        </a:rPr>
                        <a:t>Stack</a:t>
                      </a:r>
                      <a:r>
                        <a:rPr lang="es-ES" sz="17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700" i="1" dirty="0" err="1">
                          <a:solidFill>
                            <a:schemeClr val="tx1"/>
                          </a:solidFill>
                        </a:rPr>
                        <a:t>interoperability</a:t>
                      </a:r>
                      <a:endParaRPr lang="es-ES" sz="17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436077"/>
                  </a:ext>
                </a:extLst>
              </a:tr>
            </a:tbl>
          </a:graphicData>
        </a:graphic>
      </p:graphicFrame>
      <p:pic>
        <p:nvPicPr>
          <p:cNvPr id="6" name="Picture 8">
            <a:extLst>
              <a:ext uri="{FF2B5EF4-FFF2-40B4-BE49-F238E27FC236}">
                <a16:creationId xmlns:a16="http://schemas.microsoft.com/office/drawing/2014/main" id="{ABA9D1BC-88AE-48D2-9FBA-2D9DF7D8D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11" r="928" b="1433"/>
          <a:stretch/>
        </p:blipFill>
        <p:spPr bwMode="auto">
          <a:xfrm>
            <a:off x="213026" y="1011784"/>
            <a:ext cx="489201" cy="48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85561"/>
      </p:ext>
    </p:extLst>
  </p:cSld>
  <p:clrMapOvr>
    <a:masterClrMapping/>
  </p:clrMapOvr>
</p:sld>
</file>

<file path=ppt/theme/theme1.xml><?xml version="1.0" encoding="utf-8"?>
<a:theme xmlns:a="http://schemas.openxmlformats.org/drawingml/2006/main" name="ERT 035-18 PPT 5G MOBIX template_v3">
  <a:themeElements>
    <a:clrScheme name="Custom 3">
      <a:dk1>
        <a:srgbClr val="000000"/>
      </a:dk1>
      <a:lt1>
        <a:srgbClr val="FFFFFF"/>
      </a:lt1>
      <a:dk2>
        <a:srgbClr val="5C8E93"/>
      </a:dk2>
      <a:lt2>
        <a:srgbClr val="E7E6E6"/>
      </a:lt2>
      <a:accent1>
        <a:srgbClr val="5C8E93"/>
      </a:accent1>
      <a:accent2>
        <a:srgbClr val="BFD12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5G-MOBIX PPT template.potx [solo lectura]" id="{EA589199-5AFA-41AB-93E9-F5CCF6D49FD0}" vid="{D940EFDD-CDAC-432E-9E42-1B407CC326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D84C5EFE20B04B90650AB1330DA631" ma:contentTypeVersion="10" ma:contentTypeDescription="Crear nuevo documento." ma:contentTypeScope="" ma:versionID="f08c6e574647b8594e49969cacc32e0d">
  <xsd:schema xmlns:xsd="http://www.w3.org/2001/XMLSchema" xmlns:xs="http://www.w3.org/2001/XMLSchema" xmlns:p="http://schemas.microsoft.com/office/2006/metadata/properties" xmlns:ns2="29f398b2-3649-4491-8b66-137d732d0bbe" targetNamespace="http://schemas.microsoft.com/office/2006/metadata/properties" ma:root="true" ma:fieldsID="aa1494e9dbce3835342b7c153855b9f8" ns2:_="">
    <xsd:import namespace="29f398b2-3649-4491-8b66-137d732d0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398b2-3649-4491-8b66-137d732d0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C9367A-DB60-439D-ACE6-8DBC73D436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7260A3-EC6A-446C-9764-EAA612BDE87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376472-61D4-4A00-A01C-EDAB571CD5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f398b2-3649-4491-8b66-137d732d0b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5G-MOBIX D5.1 PCOs</Template>
  <TotalTime>202</TotalTime>
  <Words>785</Words>
  <Application>Microsoft Office PowerPoint</Application>
  <PresentationFormat>Widescreen</PresentationFormat>
  <Paragraphs>178</Paragraphs>
  <Slides>24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ERT 035-18 PPT 5G MOBIX template_v3</vt:lpstr>
      <vt:lpstr>5G MOBIX 2nd Webinar Presentation of ES-PT Cross-Border Corridor and preliminary findings</vt:lpstr>
      <vt:lpstr>Index</vt:lpstr>
      <vt:lpstr>Technical Evaluation Overview </vt:lpstr>
      <vt:lpstr>Overview</vt:lpstr>
      <vt:lpstr>PowerPoint Presentation</vt:lpstr>
      <vt:lpstr>PowerPoint Presentation</vt:lpstr>
      <vt:lpstr>PowerPoint Presentation</vt:lpstr>
      <vt:lpstr>Extended Evaluations Advanced Driving</vt:lpstr>
      <vt:lpstr>Extended Evaluations</vt:lpstr>
      <vt:lpstr>Preliminary results in ES side and ES-PT border </vt:lpstr>
      <vt:lpstr>Preliminary results - Map</vt:lpstr>
      <vt:lpstr>Preliminary results - Map</vt:lpstr>
      <vt:lpstr>Preliminary results - Routes</vt:lpstr>
      <vt:lpstr>Preliminary results – Agnostic Scenarios New Bridge</vt:lpstr>
      <vt:lpstr>Preliminary results – Agnostic Scenarios Old Bridge</vt:lpstr>
      <vt:lpstr>Preliminary results – Specific Scenarios Remote Driving US (Old Bridge)</vt:lpstr>
      <vt:lpstr> </vt:lpstr>
      <vt:lpstr>CBC 5G Network Assessment Framework</vt:lpstr>
      <vt:lpstr>Alternative 5G Network Assessment Strategy</vt:lpstr>
      <vt:lpstr>Dashboard and QoS OBU</vt:lpstr>
      <vt:lpstr>Radio Network Tests Results</vt:lpstr>
      <vt:lpstr>CCAM Preliminary Tests Results</vt:lpstr>
      <vt:lpstr>CCAM Preliminary Tests Results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Points of Control and Observation</dc:title>
  <dc:creator>Oscar Castañeda Aguadero</dc:creator>
  <cp:lastModifiedBy>MARTA MIRANDA DOPICO</cp:lastModifiedBy>
  <cp:revision>75</cp:revision>
  <dcterms:created xsi:type="dcterms:W3CDTF">2019-10-09T13:50:11Z</dcterms:created>
  <dcterms:modified xsi:type="dcterms:W3CDTF">2020-05-29T14:11:08Z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0x0101005FD84C5EFE20B04B90650AB1330DA631</vt:lpwstr>
  </property>
</Properties>
</file>