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64" r:id="rId7"/>
    <p:sldId id="265" r:id="rId8"/>
    <p:sldId id="257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86" autoAdjust="0"/>
    <p:restoredTop sz="94617"/>
  </p:normalViewPr>
  <p:slideViewPr>
    <p:cSldViewPr snapToGrid="0" snapToObjects="1">
      <p:cViewPr varScale="1">
        <p:scale>
          <a:sx n="111" d="100"/>
          <a:sy n="111" d="100"/>
        </p:scale>
        <p:origin x="1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07922-C004-4B0F-A373-89E19F5F6FA7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22A2-9A43-428D-9341-2084F0A1E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4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3EED-568C-C344-B97A-95EA8152B1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71896"/>
            <a:ext cx="9144000" cy="1235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DDDBD-4A45-4A43-89DB-0491AADD3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2714256"/>
            <a:ext cx="9144000" cy="78827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48420D5-F061-754F-8CA0-A236395D67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622" y="5145997"/>
            <a:ext cx="7431087" cy="7777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6982" y="6469570"/>
            <a:ext cx="8612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Horizon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2020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research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and innovation programme under grant agreement No. 825496</a:t>
            </a: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6446584"/>
            <a:ext cx="449642" cy="2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65000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0C3130-37A1-7943-B1F1-E2D0606494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6517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CAD-B7D7-3046-89A9-B83FB9273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650" y="2704699"/>
            <a:ext cx="10440000" cy="1424539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9340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E69F-8576-5D4A-B806-00201284E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10632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8692-4289-F049-913F-B15E51BF5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800" y="1908000"/>
            <a:ext cx="5181600" cy="4351338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5897-00EC-364D-B2AD-6BD8B6B61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000"/>
            <a:ext cx="5181600" cy="4351338"/>
          </a:xfrm>
        </p:spPr>
        <p:txBody>
          <a:bodyPr lIns="0" tIns="0" rIns="0" bIns="0"/>
          <a:lstStyle>
            <a:lvl1pPr>
              <a:buClr>
                <a:srgbClr val="17B9EC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256520B-D489-C24F-B78D-0F5C3534A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48571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2EA1-18CA-8A4B-A0BC-E8E191FC5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760088" cy="1325563"/>
          </a:xfrm>
        </p:spPr>
        <p:txBody>
          <a:bodyPr lIns="0" tIns="0" rIns="0" bIns="0" anchor="t" anchorCtr="0"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B90C-CDCA-9249-8EDA-D17277C9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800" y="1908000"/>
            <a:ext cx="5157787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BBCE-ACEB-2B4C-A8BE-AC51467DF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800" y="2505075"/>
            <a:ext cx="5157787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0967-D30C-BB4D-B1D8-85BC9D693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08000"/>
            <a:ext cx="5183188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414D-F8C4-044C-879D-67BFDC98C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CAC901-E913-4846-8606-2A29F9083A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199599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776EFD-C931-B449-97A4-A3D3DAFD0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1292"/>
            <a:ext cx="12192000" cy="5155779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CA77A1-49A4-E544-AC2B-22636A7DC4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6379200"/>
            <a:ext cx="10440000" cy="295200"/>
          </a:xfr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BF62DA-202B-B04E-A556-9FF75DDD0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19AD7D6-E974-1940-9DDA-703531144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280668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31FEA-6F98-CF4D-A8DE-972B94301E1C}"/>
              </a:ext>
            </a:extLst>
          </p:cNvPr>
          <p:cNvSpPr txBox="1"/>
          <p:nvPr userDrawn="1"/>
        </p:nvSpPr>
        <p:spPr>
          <a:xfrm>
            <a:off x="794149" y="5199493"/>
            <a:ext cx="26205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aseline="0" dirty="0">
                <a:solidFill>
                  <a:schemeClr val="accent1"/>
                </a:solidFill>
              </a:rPr>
              <a:t>www.5g-mobix.com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8000" y="6389895"/>
            <a:ext cx="919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Horizon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2020 research and innovation programme under grant agreement No. 825496</a:t>
            </a:r>
          </a:p>
        </p:txBody>
      </p:sp>
      <p:pic>
        <p:nvPicPr>
          <p:cNvPr id="4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6321649"/>
            <a:ext cx="5397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C3F8A-56BA-2943-866C-27ABAAF7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57A3-FF94-6A4B-BECF-44AFE301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06CD86-5686-CE4F-9E92-2A8E3A2584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</a:buBlip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</a:buBlip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</a:buBlip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21" Type="http://schemas.openxmlformats.org/officeDocument/2006/relationships/image" Target="../media/image15.jpe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8.jpeg"/><Relationship Id="rId15" Type="http://schemas.openxmlformats.org/officeDocument/2006/relationships/image" Target="../media/image9.jpg"/><Relationship Id="rId23" Type="http://schemas.openxmlformats.org/officeDocument/2006/relationships/image" Target="../media/image17.jpeg"/><Relationship Id="rId19" Type="http://schemas.openxmlformats.org/officeDocument/2006/relationships/image" Target="../media/image13.jpeg"/><Relationship Id="rId14" Type="http://schemas.openxmlformats.org/officeDocument/2006/relationships/image" Target="../media/image5.svg"/><Relationship Id="rId2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01F-CDE6-434A-A56D-FC021A24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452" y="1051925"/>
            <a:ext cx="9144000" cy="90877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5G-MOBIX Second Webinar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" y="-1"/>
            <a:ext cx="1218337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50" y="1992429"/>
            <a:ext cx="10440000" cy="1424539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Welcome!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385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53" y="842405"/>
            <a:ext cx="8947150" cy="843158"/>
          </a:xfrm>
        </p:spPr>
        <p:txBody>
          <a:bodyPr/>
          <a:lstStyle/>
          <a:p>
            <a:pPr algn="ctr"/>
            <a:r>
              <a:rPr lang="en-US" dirty="0" smtClean="0"/>
              <a:t>About the Webinar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AD5A-0D1B-144E-A021-8DA49697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200" dirty="0"/>
              <a:t>The webinar is organised to present the </a:t>
            </a:r>
            <a:r>
              <a:rPr lang="en-US" sz="3200" b="1" dirty="0"/>
              <a:t>Spanish-Portuguese Cross Border Corridor </a:t>
            </a:r>
            <a:r>
              <a:rPr lang="en-US" sz="3200" dirty="0"/>
              <a:t>of the </a:t>
            </a:r>
            <a:r>
              <a:rPr lang="en-US" sz="3200" b="1" dirty="0"/>
              <a:t>5G-MOBIX project </a:t>
            </a:r>
            <a:r>
              <a:rPr lang="en-US" sz="3200" dirty="0"/>
              <a:t>and its </a:t>
            </a:r>
            <a:r>
              <a:rPr lang="en-US" sz="3200" b="1" dirty="0"/>
              <a:t>preliminary findings</a:t>
            </a:r>
            <a:r>
              <a:rPr lang="en-US" sz="3200" dirty="0"/>
              <a:t>. </a:t>
            </a:r>
            <a:endParaRPr lang="en-US" sz="3200" dirty="0" smtClean="0"/>
          </a:p>
          <a:p>
            <a:pPr marL="0" indent="0" algn="just">
              <a:buNone/>
            </a:pPr>
            <a:endParaRPr lang="en-US" sz="3200" dirty="0" smtClean="0"/>
          </a:p>
          <a:p>
            <a:pPr marL="0" indent="0" algn="just">
              <a:buNone/>
            </a:pPr>
            <a:r>
              <a:rPr lang="en-US" sz="3200" dirty="0" smtClean="0"/>
              <a:t>Particularly</a:t>
            </a:r>
            <a:r>
              <a:rPr lang="en-US" sz="3200" dirty="0"/>
              <a:t>, it will give an </a:t>
            </a:r>
            <a:r>
              <a:rPr lang="en-US" sz="3200" b="1" dirty="0"/>
              <a:t>overview</a:t>
            </a:r>
            <a:r>
              <a:rPr lang="en-US" sz="3200" dirty="0"/>
              <a:t> of the </a:t>
            </a:r>
            <a:r>
              <a:rPr lang="en-US" sz="3200" b="1" dirty="0"/>
              <a:t>corridor</a:t>
            </a:r>
            <a:r>
              <a:rPr lang="en-US" sz="3200" dirty="0"/>
              <a:t> and the related </a:t>
            </a:r>
            <a:r>
              <a:rPr lang="en-US" sz="3200" b="1" dirty="0"/>
              <a:t>use cases</a:t>
            </a:r>
            <a:r>
              <a:rPr lang="en-US" sz="3200" dirty="0"/>
              <a:t>; the discussion will also include the </a:t>
            </a:r>
            <a:r>
              <a:rPr lang="en-US" sz="3200" b="1" dirty="0"/>
              <a:t>5G network infrastructure</a:t>
            </a:r>
            <a:r>
              <a:rPr lang="en-US" sz="3200" dirty="0"/>
              <a:t>, as well as the </a:t>
            </a:r>
            <a:r>
              <a:rPr lang="en-US" sz="3200" b="1" dirty="0"/>
              <a:t>Vehicle and Roadside </a:t>
            </a:r>
            <a:r>
              <a:rPr lang="en-US" sz="3200" dirty="0"/>
              <a:t>one.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05E2B-274A-164D-8E57-3FD022E93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5G-MOBIX 2</a:t>
            </a:r>
            <a:r>
              <a:rPr lang="en-US" baseline="30000" dirty="0" smtClean="0"/>
              <a:t>nd</a:t>
            </a:r>
            <a:r>
              <a:rPr lang="en-US" dirty="0" smtClean="0"/>
              <a:t> Webinar, 20</a:t>
            </a:r>
            <a:r>
              <a:rPr lang="en-US" baseline="30000" dirty="0" smtClean="0"/>
              <a:t>th</a:t>
            </a:r>
            <a:r>
              <a:rPr lang="en-US" dirty="0" smtClean="0"/>
              <a:t> 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53" y="842405"/>
            <a:ext cx="8947150" cy="843158"/>
          </a:xfrm>
        </p:spPr>
        <p:txBody>
          <a:bodyPr/>
          <a:lstStyle/>
          <a:p>
            <a:pPr algn="ctr"/>
            <a:r>
              <a:rPr lang="en-US" dirty="0" smtClean="0"/>
              <a:t>About the Webinar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AD5A-0D1B-144E-A021-8DA49697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200" dirty="0"/>
              <a:t>The participants will be informed regarding the </a:t>
            </a:r>
            <a:r>
              <a:rPr lang="en-US" sz="3200" b="1" dirty="0"/>
              <a:t>Technical Evaluation</a:t>
            </a:r>
            <a:r>
              <a:rPr lang="en-US" sz="3200" dirty="0"/>
              <a:t>, </a:t>
            </a:r>
            <a:r>
              <a:rPr lang="en-US" sz="3200" b="1" dirty="0"/>
              <a:t>User Acceptance </a:t>
            </a:r>
            <a:r>
              <a:rPr lang="en-US" sz="3200" dirty="0"/>
              <a:t>and </a:t>
            </a:r>
            <a:r>
              <a:rPr lang="en-US" sz="3200" b="1" dirty="0"/>
              <a:t>Impact Assessment</a:t>
            </a:r>
            <a:r>
              <a:rPr lang="en-US" sz="3200" dirty="0"/>
              <a:t> aspects</a:t>
            </a:r>
            <a:r>
              <a:rPr lang="en-US" sz="3200" dirty="0" smtClean="0"/>
              <a:t>.</a:t>
            </a:r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b="1" dirty="0" smtClean="0"/>
              <a:t>Conclusions </a:t>
            </a:r>
            <a:r>
              <a:rPr lang="en-US" sz="3200" dirty="0"/>
              <a:t>and </a:t>
            </a:r>
            <a:r>
              <a:rPr lang="en-US" sz="3200" b="1" dirty="0"/>
              <a:t>outcomes</a:t>
            </a:r>
            <a:r>
              <a:rPr lang="en-US" sz="3200" dirty="0"/>
              <a:t> from the </a:t>
            </a:r>
            <a:r>
              <a:rPr lang="en-US" sz="3200" b="1" dirty="0"/>
              <a:t>Spanish-Portuguese Cross Border Corridor</a:t>
            </a:r>
            <a:r>
              <a:rPr lang="en-US" sz="3200" dirty="0"/>
              <a:t> will give a comprehensive summary of the work made so far by the consortium and its most relevant outcomes.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EE05E2B-274A-164D-8E57-3FD022E93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2937" y="6450437"/>
            <a:ext cx="4403725" cy="231775"/>
          </a:xfrm>
        </p:spPr>
        <p:txBody>
          <a:bodyPr/>
          <a:lstStyle/>
          <a:p>
            <a:r>
              <a:rPr lang="en-US" dirty="0"/>
              <a:t>5G-MOBIX 2</a:t>
            </a:r>
            <a:r>
              <a:rPr lang="en-US" baseline="30000" dirty="0" smtClean="0"/>
              <a:t>nd</a:t>
            </a:r>
            <a:r>
              <a:rPr lang="en-US" dirty="0" smtClean="0"/>
              <a:t> Webinar, 20</a:t>
            </a:r>
            <a:r>
              <a:rPr lang="en-US" baseline="30000" dirty="0" smtClean="0"/>
              <a:t>th</a:t>
            </a:r>
            <a:r>
              <a:rPr lang="en-US" dirty="0" smtClean="0"/>
              <a:t> 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351" y="215389"/>
            <a:ext cx="8947150" cy="843158"/>
          </a:xfrm>
        </p:spPr>
        <p:txBody>
          <a:bodyPr/>
          <a:lstStyle/>
          <a:p>
            <a:pPr algn="ctr"/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84085" y="2784368"/>
            <a:ext cx="1940446" cy="2502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/>
              <a:t>Pantelis Kanellopoulos</a:t>
            </a:r>
            <a:br>
              <a:rPr lang="en-US" sz="1600" b="1" dirty="0" smtClean="0"/>
            </a:br>
            <a:r>
              <a:rPr lang="en-US" sz="1400" b="1" i="1" dirty="0" smtClean="0"/>
              <a:t>(ICCS)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E05E2B-274A-164D-8E57-3FD022E93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2937" y="6450437"/>
            <a:ext cx="4403725" cy="231775"/>
          </a:xfrm>
        </p:spPr>
        <p:txBody>
          <a:bodyPr/>
          <a:lstStyle/>
          <a:p>
            <a:r>
              <a:rPr lang="en-US" dirty="0"/>
              <a:t>5G-MOBIX 2</a:t>
            </a:r>
            <a:r>
              <a:rPr lang="en-US" baseline="30000" dirty="0" smtClean="0"/>
              <a:t>nd</a:t>
            </a:r>
            <a:r>
              <a:rPr lang="en-US" dirty="0" smtClean="0"/>
              <a:t> Webinar, 20</a:t>
            </a:r>
            <a:r>
              <a:rPr lang="en-US" baseline="30000" dirty="0" smtClean="0"/>
              <a:t>th</a:t>
            </a:r>
            <a:r>
              <a:rPr lang="en-US" dirty="0" smtClean="0"/>
              <a:t> May 2020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1964989" y="1430842"/>
            <a:ext cx="1748084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4023628" y="1211841"/>
            <a:ext cx="1957986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None/>
              <a:defRPr b="1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Nikolaos </a:t>
            </a:r>
            <a:br>
              <a:rPr lang="en-US" dirty="0"/>
            </a:br>
            <a:r>
              <a:rPr lang="en-US" dirty="0"/>
              <a:t>Tsampieris</a:t>
            </a:r>
            <a:br>
              <a:rPr lang="en-US" dirty="0"/>
            </a:br>
            <a:r>
              <a:rPr lang="en-US" sz="1400" i="1" dirty="0"/>
              <a:t>(ERTICO-ITS Europe)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99" y="2077536"/>
            <a:ext cx="1172843" cy="1263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6183926" y="1185963"/>
            <a:ext cx="1807886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None/>
              <a:defRPr b="1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Diana Blanco </a:t>
            </a:r>
            <a:r>
              <a:rPr lang="en-US" sz="1400" i="1" dirty="0"/>
              <a:t>(CTAG)</a:t>
            </a:r>
            <a:br>
              <a:rPr lang="en-US" sz="1400" i="1" dirty="0"/>
            </a:br>
            <a:endParaRPr lang="en-US" sz="1400" i="1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8173837" y="1203645"/>
            <a:ext cx="1748084" cy="2137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Juan </a:t>
            </a:r>
            <a:r>
              <a:rPr lang="en-US" sz="1800" b="1" dirty="0" smtClean="0"/>
              <a:t>Francisco</a:t>
            </a:r>
            <a:br>
              <a:rPr lang="en-US" sz="1800" b="1" dirty="0" smtClean="0"/>
            </a:br>
            <a:r>
              <a:rPr lang="en-US" sz="1400" b="1" i="1" dirty="0"/>
              <a:t>(TELEFONICA) 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10260353" y="1245157"/>
            <a:ext cx="1748084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Daniel </a:t>
            </a:r>
            <a:r>
              <a:rPr lang="en-GB" sz="1800" b="1" dirty="0" smtClean="0"/>
              <a:t>Jáuregui</a:t>
            </a:r>
            <a:br>
              <a:rPr lang="en-GB" sz="1800" b="1" dirty="0" smtClean="0"/>
            </a:br>
            <a:r>
              <a:rPr lang="en-US" sz="1400" b="1" i="1" dirty="0"/>
              <a:t>(CTAG)</a:t>
            </a:r>
            <a:r>
              <a:rPr lang="en-US" sz="1800" b="1" i="1" dirty="0"/>
              <a:t/>
            </a:r>
            <a:br>
              <a:rPr lang="en-US" sz="1800" b="1" i="1" dirty="0"/>
            </a:br>
            <a:r>
              <a:rPr lang="en-GB" sz="1800" b="1" dirty="0" smtClean="0"/>
              <a:t> </a:t>
            </a:r>
            <a:endParaRPr lang="en-US" sz="1800" b="1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2813288" y="3818795"/>
            <a:ext cx="1748084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Marta </a:t>
            </a:r>
            <a:r>
              <a:rPr lang="en-GB" sz="1800" b="1" dirty="0" smtClean="0"/>
              <a:t>Miranda</a:t>
            </a:r>
            <a:br>
              <a:rPr lang="en-GB" sz="1800" b="1" dirty="0" smtClean="0"/>
            </a:br>
            <a:r>
              <a:rPr lang="en-GB" sz="1400" b="1" i="1" dirty="0"/>
              <a:t>(CTAG) </a:t>
            </a:r>
            <a:endParaRPr lang="en-US" sz="1400" b="1" i="1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4970375" y="3791225"/>
            <a:ext cx="1748084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Emanuel </a:t>
            </a:r>
            <a:r>
              <a:rPr lang="en-US" sz="1800" b="1" dirty="0" smtClean="0"/>
              <a:t>Sousa</a:t>
            </a:r>
            <a:br>
              <a:rPr lang="en-US" sz="1800" b="1" dirty="0" smtClean="0"/>
            </a:br>
            <a:r>
              <a:rPr lang="en-GB" sz="1800" i="1" dirty="0"/>
              <a:t>(</a:t>
            </a:r>
            <a:r>
              <a:rPr lang="en-GB" sz="1800" i="1" dirty="0" smtClean="0"/>
              <a:t>CCG) </a:t>
            </a:r>
            <a:endParaRPr lang="en-US" sz="1800" i="1" dirty="0"/>
          </a:p>
          <a:p>
            <a:pPr marL="0" indent="0" algn="ctr">
              <a:buNone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</a:t>
            </a:r>
            <a:endParaRPr lang="en-US" sz="1800" b="1" dirty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7156147" y="3793914"/>
            <a:ext cx="1748084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Daniela </a:t>
            </a:r>
            <a:r>
              <a:rPr lang="en-US" sz="1800" b="1" dirty="0" smtClean="0"/>
              <a:t>Carvalho</a:t>
            </a:r>
            <a:br>
              <a:rPr lang="en-US" sz="1800" b="1" dirty="0" smtClean="0"/>
            </a:br>
            <a:r>
              <a:rPr lang="en-GB" sz="1800" i="1" dirty="0" smtClean="0"/>
              <a:t>(TIS)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9455319" y="3791225"/>
            <a:ext cx="1748084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João </a:t>
            </a:r>
            <a:r>
              <a:rPr lang="en-US" sz="1800" b="1" dirty="0" smtClean="0"/>
              <a:t>Moutinho</a:t>
            </a:r>
            <a:br>
              <a:rPr lang="en-US" sz="1800" b="1" dirty="0" smtClean="0"/>
            </a:br>
            <a:r>
              <a:rPr lang="en-US" sz="1800" b="1" dirty="0" smtClean="0"/>
              <a:t>(</a:t>
            </a:r>
            <a:r>
              <a:rPr lang="en-US" sz="1800" i="1" dirty="0"/>
              <a:t>CCG)</a:t>
            </a:r>
          </a:p>
        </p:txBody>
      </p:sp>
      <p:pic>
        <p:nvPicPr>
          <p:cNvPr id="36" name="Picture 35" descr="C:\Users\p.kanellopoulos\Desktop\Pantelis_Kanellopoulos-480x480.jp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4" y="3533550"/>
            <a:ext cx="1210250" cy="1193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1903524" y="1259566"/>
            <a:ext cx="1748084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Dr. Jorge </a:t>
            </a:r>
            <a:r>
              <a:rPr lang="en-US" sz="1800" b="1" dirty="0" smtClean="0"/>
              <a:t>Pereira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(</a:t>
            </a:r>
            <a:r>
              <a:rPr lang="en-US" sz="1400" b="1" i="1" dirty="0" smtClean="0"/>
              <a:t>European Commission </a:t>
            </a:r>
            <a:r>
              <a:rPr lang="en-US" sz="1400" b="1" i="1" dirty="0"/>
              <a:t>DG </a:t>
            </a:r>
            <a:r>
              <a:rPr lang="en-US" sz="1400" b="1" i="1" dirty="0" smtClean="0"/>
              <a:t>CONNECT) </a:t>
            </a:r>
            <a:endParaRPr lang="en-US" sz="1400" b="1" i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17" y="2077536"/>
            <a:ext cx="1263600" cy="12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 descr="C:\Users\p.kanellopoulos\AppData\Local\Microsoft\Windows\INetCache\Content.Outlook\SKSB80C0\DIANA BLANCO PEREZ (003)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43" y="2077117"/>
            <a:ext cx="894522" cy="12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 descr="C:\Users\p.kanellopoulos\Desktop\Speakers Short CVs and Photos\Juan Francisco Esteban\Juan Francisco Esteban.jpg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793" y="2077117"/>
            <a:ext cx="988734" cy="12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0" descr="C:\Users\p.kanellopoulos\Desktop\Speakers Short CVs and Photos\Daniel Jáuregui\DanielJaureguiCortizo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277" y="2077117"/>
            <a:ext cx="1570236" cy="12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41" descr="C:\Users\p.kanellopoulos\Desktop\Speakers Short CVs and Photos\Marta Miranda\MartaMiranda.jp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45" y="4434905"/>
            <a:ext cx="1331846" cy="14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42" descr="C:\Users\p.kanellopoulos\Desktop\Speakers Short CVs and Photos\Emanuel Sousa\Emanuel Sousa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71" y="4434905"/>
            <a:ext cx="1431858" cy="1456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43" descr="C:\Users\p.kanellopoulos\Desktop\Daniela Carvalho, TIS.jpg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66" y="4433322"/>
            <a:ext cx="1435037" cy="14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44" descr="C:\Users\p.kanellopoulos\Desktop\Speakers Short CVs and Photos\João Moutinho\João Moutinho.jpg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25" y="4434903"/>
            <a:ext cx="1611503" cy="14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 txBox="1">
            <a:spLocks/>
          </p:cNvSpPr>
          <p:nvPr/>
        </p:nvSpPr>
        <p:spPr>
          <a:xfrm>
            <a:off x="141158" y="4907193"/>
            <a:ext cx="1554782" cy="5692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400" dirty="0" smtClean="0"/>
              <a:t>Moderator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76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91" y="328809"/>
            <a:ext cx="3429000" cy="62926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844470"/>
              </p:ext>
            </p:extLst>
          </p:nvPr>
        </p:nvGraphicFramePr>
        <p:xfrm>
          <a:off x="2738719" y="730420"/>
          <a:ext cx="6897687" cy="56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6">
                  <a:extLst>
                    <a:ext uri="{9D8B030D-6E8A-4147-A177-3AD203B41FA5}">
                      <a16:colId xmlns:a16="http://schemas.microsoft.com/office/drawing/2014/main" val="2580530661"/>
                    </a:ext>
                  </a:extLst>
                </a:gridCol>
                <a:gridCol w="5708111">
                  <a:extLst>
                    <a:ext uri="{9D8B030D-6E8A-4147-A177-3AD203B41FA5}">
                      <a16:colId xmlns:a16="http://schemas.microsoft.com/office/drawing/2014/main" val="3057332849"/>
                    </a:ext>
                  </a:extLst>
                </a:gridCol>
              </a:tblGrid>
              <a:tr h="339089">
                <a:tc>
                  <a:txBody>
                    <a:bodyPr/>
                    <a:lstStyle/>
                    <a:p>
                      <a:r>
                        <a:rPr lang="en-US" dirty="0" smtClean="0"/>
                        <a:t>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Presentation Title &amp; Speaker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50597"/>
                  </a:ext>
                </a:extLst>
              </a:tr>
              <a:tr h="4737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Welcoming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Pantelis Kanellopoulos, ICCS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871989"/>
                  </a:ext>
                </a:extLst>
              </a:tr>
              <a:tr h="585277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15.00 – 15.10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5G-MOBIX Project Officer presentation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Jorge Pereira, Principal Scientific Officer European Commission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CONNECT Future Networks Future Connectivity Systems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62827"/>
                  </a:ext>
                </a:extLst>
              </a:tr>
              <a:tr h="487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15.10 – 15.20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5G-MOBIX Project presentation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Nikolaos Tsampieris, ERTICO-ITS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924935"/>
                  </a:ext>
                </a:extLst>
              </a:tr>
              <a:tr h="473796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15.20 – 15.30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Overview &amp; Use Cases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Diana Blanco, CTAG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969898"/>
                  </a:ext>
                </a:extLst>
              </a:tr>
              <a:tr h="473796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15.30 – 15.40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 Network Infrastructure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Juan Francisco, TELEFONICA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786512"/>
                  </a:ext>
                </a:extLst>
              </a:tr>
              <a:tr h="4737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15.40 – 15.50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Vehicles and Roadside Infrastructure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Jáuregui, CTAG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314308"/>
                  </a:ext>
                </a:extLst>
              </a:tr>
              <a:tr h="4737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15.50 – 16.10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Evaluation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Marta Miranda, CTAG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625257"/>
                  </a:ext>
                </a:extLst>
              </a:tr>
              <a:tr h="473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16.10 –16.20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Acceptance Evaluation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Emanuel Sousa, CCG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099261"/>
                  </a:ext>
                </a:extLst>
              </a:tr>
              <a:tr h="473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16.20 –16.25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Assessment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Daniela Carvalho, TIS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31618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16.25 – 16.35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Conclusions and Outcomes from ES-PT CBC </a:t>
                      </a:r>
                      <a:b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Joao Moutinho, CCG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56663"/>
                  </a:ext>
                </a:extLst>
              </a:tr>
              <a:tr h="300285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16.35 – 16.45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&amp; Answers 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20508"/>
                  </a:ext>
                </a:extLst>
              </a:tr>
            </a:tbl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EE05E2B-274A-164D-8E57-3FD022E93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1562" y="6450437"/>
            <a:ext cx="4403725" cy="231775"/>
          </a:xfrm>
        </p:spPr>
        <p:txBody>
          <a:bodyPr/>
          <a:lstStyle/>
          <a:p>
            <a:r>
              <a:rPr lang="en-US" dirty="0"/>
              <a:t>5G-MOBIX 2</a:t>
            </a:r>
            <a:r>
              <a:rPr lang="en-US" baseline="30000" dirty="0" smtClean="0"/>
              <a:t>nd</a:t>
            </a:r>
            <a:r>
              <a:rPr lang="en-US" dirty="0" smtClean="0"/>
              <a:t> Webinar, 20</a:t>
            </a:r>
            <a:r>
              <a:rPr lang="en-US" baseline="30000" dirty="0" smtClean="0"/>
              <a:t>th</a:t>
            </a:r>
            <a:r>
              <a:rPr lang="en-US" dirty="0" smtClean="0"/>
              <a:t> 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7240" y="1927860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accent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010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T 035-18 PPT 5G MOBIX template_v3">
  <a:themeElements>
    <a:clrScheme name="Custom 3">
      <a:dk1>
        <a:srgbClr val="000000"/>
      </a:dk1>
      <a:lt1>
        <a:srgbClr val="FFFFFF"/>
      </a:lt1>
      <a:dk2>
        <a:srgbClr val="5C8E93"/>
      </a:dk2>
      <a:lt2>
        <a:srgbClr val="E7E6E6"/>
      </a:lt2>
      <a:accent1>
        <a:srgbClr val="5C8E93"/>
      </a:accent1>
      <a:accent2>
        <a:srgbClr val="BFD12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T 035-18 PPT 5G MOBIX template" id="{D3B95214-0171-464D-A437-4B4A0B2505C0}" vid="{860A041F-29A4-3648-848E-4CAA97262A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5FD84C5EFE20B04B90650AB1330DA631" ma:contentTypeVersion="10" ma:contentTypeDescription="Δημιουργία νέου εγγράφου" ma:contentTypeScope="" ma:versionID="8ed72decb8d70263785d8a4bd28a38c3">
  <xsd:schema xmlns:xsd="http://www.w3.org/2001/XMLSchema" xmlns:xs="http://www.w3.org/2001/XMLSchema" xmlns:p="http://schemas.microsoft.com/office/2006/metadata/properties" xmlns:ns2="29f398b2-3649-4491-8b66-137d732d0bbe" targetNamespace="http://schemas.microsoft.com/office/2006/metadata/properties" ma:root="true" ma:fieldsID="7d43f0ca0d98f2fe3309dba3bd45cb2f" ns2:_="">
    <xsd:import namespace="29f398b2-3649-4491-8b66-137d732d0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398b2-3649-4491-8b66-137d732d0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B9F00B-FE87-4CB1-B5BA-1316E0D142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6DB405-AF21-42D7-BBB6-AC47BE46B02E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A3BB7C-8CE5-4458-993D-F6EC2AE0D3F8}"/>
</file>

<file path=docProps/app.xml><?xml version="1.0" encoding="utf-8"?>
<Properties xmlns="http://schemas.openxmlformats.org/officeDocument/2006/extended-properties" xmlns:vt="http://schemas.openxmlformats.org/officeDocument/2006/docPropsVTypes">
  <Template>5G-MOBIX PPT template</Template>
  <TotalTime>183</TotalTime>
  <Words>253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Gill Sans</vt:lpstr>
      <vt:lpstr>ERT 035-18 PPT 5G MOBIX template_v3</vt:lpstr>
      <vt:lpstr>5G-MOBIX Second Webinar</vt:lpstr>
      <vt:lpstr>Welcome!</vt:lpstr>
      <vt:lpstr>About the Webinar</vt:lpstr>
      <vt:lpstr>About the Webinar</vt:lpstr>
      <vt:lpstr>Speakers</vt:lpstr>
      <vt:lpstr>Agenda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5G-MOBIX Second Webinar</dc:title>
  <dc:creator>pantelis kanellopoulos</dc:creator>
  <cp:lastModifiedBy>pantelis kanellopoulos</cp:lastModifiedBy>
  <cp:revision>20</cp:revision>
  <dcterms:created xsi:type="dcterms:W3CDTF">2020-05-19T12:25:24Z</dcterms:created>
  <dcterms:modified xsi:type="dcterms:W3CDTF">2020-05-20T08:36:21Z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0x0101005FD84C5EFE20B04B90650AB1330DA631</vt:lpwstr>
  </property>
</Properties>
</file>