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6" r:id="rId4"/>
    <p:sldId id="258" r:id="rId5"/>
    <p:sldId id="5666" r:id="rId6"/>
    <p:sldId id="5667" r:id="rId7"/>
    <p:sldId id="286" r:id="rId8"/>
    <p:sldId id="287" r:id="rId9"/>
    <p:sldId id="5669" r:id="rId10"/>
    <p:sldId id="5670" r:id="rId11"/>
    <p:sldId id="5671" r:id="rId12"/>
    <p:sldId id="5676" r:id="rId13"/>
    <p:sldId id="5668" r:id="rId14"/>
    <p:sldId id="5677" r:id="rId15"/>
    <p:sldId id="5678" r:id="rId16"/>
    <p:sldId id="5658" r:id="rId17"/>
    <p:sldId id="5672" r:id="rId18"/>
    <p:sldId id="5673" r:id="rId19"/>
    <p:sldId id="5679" r:id="rId20"/>
    <p:sldId id="5680" r:id="rId21"/>
    <p:sldId id="263" r:id="rId22"/>
    <p:sldId id="5681" r:id="rId23"/>
    <p:sldId id="5675" r:id="rId24"/>
    <p:sldId id="56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343" autoAdjust="0"/>
  </p:normalViewPr>
  <p:slideViewPr>
    <p:cSldViewPr snapToGrid="0" snapToObjects="1">
      <p:cViewPr varScale="1">
        <p:scale>
          <a:sx n="69" d="100"/>
          <a:sy n="69" d="100"/>
        </p:scale>
        <p:origin x="9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1ef5eaf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1ef5eaf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mtClean="0"/>
              <a:t>OBU details</a:t>
            </a:r>
            <a:r>
              <a:rPr lang="en-US" baseline="0" smtClean="0"/>
              <a:t> </a:t>
            </a:r>
            <a:r>
              <a:rPr lang="en-US" smtClean="0"/>
              <a:t>will be explained by Kostas,</a:t>
            </a:r>
            <a:r>
              <a:rPr lang="en-US" baseline="0" smtClean="0"/>
              <a:t> at the next session.</a:t>
            </a:r>
          </a:p>
        </p:txBody>
      </p:sp>
      <p:sp>
        <p:nvSpPr>
          <p:cNvPr id="62" name="Google Shape;62;g81ef5eaf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1ef5eaf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1ef5eaf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mtClean="0"/>
              <a:t>OBU details</a:t>
            </a:r>
            <a:r>
              <a:rPr lang="en-US" baseline="0" smtClean="0"/>
              <a:t> </a:t>
            </a:r>
            <a:r>
              <a:rPr lang="en-US" smtClean="0"/>
              <a:t>will be explained by Kostas,</a:t>
            </a:r>
            <a:r>
              <a:rPr lang="en-US" baseline="0" smtClean="0"/>
              <a:t> at the next session.</a:t>
            </a:r>
          </a:p>
        </p:txBody>
      </p:sp>
      <p:sp>
        <p:nvSpPr>
          <p:cNvPr id="62" name="Google Shape;62;g81ef5eaf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9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2102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  <a:defRPr b="1" i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874800" y="1908000"/>
            <a:ext cx="104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41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Corbel"/>
              <a:buChar char="•"/>
              <a:defRPr>
                <a:solidFill>
                  <a:srgbClr val="446A6E"/>
                </a:solidFill>
              </a:defRPr>
            </a:lvl1pPr>
            <a:lvl2pPr marL="914400" lvl="1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BCC0"/>
              </a:buClr>
              <a:buSzPts val="1440"/>
              <a:buFont typeface="Corbel"/>
              <a:buChar char="•"/>
              <a:defRPr>
                <a:solidFill>
                  <a:srgbClr val="446A6E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BCC0"/>
              </a:buClr>
              <a:buSzPts val="1200"/>
              <a:buFont typeface="Corbel"/>
              <a:buChar char="•"/>
              <a:defRPr>
                <a:solidFill>
                  <a:srgbClr val="446A6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rgbClr val="446A6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rgbClr val="446A6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3892937" y="6450437"/>
            <a:ext cx="4403725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A6E"/>
              </a:buClr>
              <a:buSzPts val="715"/>
              <a:buFont typeface="Corbel"/>
              <a:buNone/>
              <a:defRPr sz="1100">
                <a:solidFill>
                  <a:srgbClr val="446A6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6A6E"/>
              </a:buClr>
              <a:buSzPts val="660"/>
              <a:buFont typeface="Corbel"/>
              <a:buNone/>
              <a:defRPr sz="1100">
                <a:solidFill>
                  <a:srgbClr val="446A6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6A6E"/>
              </a:buClr>
              <a:buSzPts val="660"/>
              <a:buFont typeface="Corbel"/>
              <a:buNone/>
              <a:defRPr sz="1100">
                <a:solidFill>
                  <a:srgbClr val="446A6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446A6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446A6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58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4174" y="768420"/>
            <a:ext cx="11671300" cy="492443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2EA1-18CA-8A4B-A0BC-E8E191FC5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760088" cy="1325563"/>
          </a:xfrm>
        </p:spPr>
        <p:txBody>
          <a:bodyPr lIns="0" tIns="0" rIns="0" bIns="0" anchor="t" anchorCtr="0"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847FD0-2D30-4323-B5CB-9D928E698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2DE8-C913-4B93-A648-0CE60E54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9AD7D6-E974-1940-9DDA-703531144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15395-4196-4D72-9DFA-6B2107C4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2DE8-C913-4B93-A648-0CE60E54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 userDrawn="1"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15034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F3853-6092-4CA7-AEF2-1F9FBC4E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396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M9 Technical Review – Slide </a:t>
            </a:r>
            <a:fld id="{BFAA2DE8-C913-4B93-A648-0CE60E549B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rzW3AiPhU&amp;t=31s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sirzW3AiPhU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01F-CDE6-434A-A56D-FC021A24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871896"/>
            <a:ext cx="10880588" cy="24395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u="sng" dirty="0"/>
              <a:t>5G-MOBIX</a:t>
            </a:r>
            <a:br>
              <a:rPr lang="en-US" b="0" u="sng" dirty="0"/>
            </a:br>
            <a:r>
              <a:rPr lang="en-US" b="0" u="sng" dirty="0"/>
              <a:t/>
            </a:r>
            <a:br>
              <a:rPr lang="en-US" b="0" u="sng" dirty="0"/>
            </a:br>
            <a:r>
              <a:rPr lang="en-US" dirty="0"/>
              <a:t>GR-TR CBC Webinar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60977-8B3F-EA40-8949-362209229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272" y="3311410"/>
            <a:ext cx="9144000" cy="1023456"/>
          </a:xfrm>
        </p:spPr>
        <p:txBody>
          <a:bodyPr>
            <a:normAutofit/>
          </a:bodyPr>
          <a:lstStyle/>
          <a:p>
            <a:r>
              <a:rPr lang="en-US" sz="3200"/>
              <a:t>Vehicle development and Platooning UC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80BE6-513A-B54E-B9B0-CBBD51F67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2" y="5477175"/>
            <a:ext cx="7431087" cy="709094"/>
          </a:xfrm>
        </p:spPr>
        <p:txBody>
          <a:bodyPr/>
          <a:lstStyle/>
          <a:p>
            <a:r>
              <a:rPr lang="en-US" smtClean="0"/>
              <a:t>Tahir Sari (Platooning with See-What-I-See </a:t>
            </a:r>
            <a:r>
              <a:rPr lang="en-US"/>
              <a:t>– </a:t>
            </a:r>
            <a:r>
              <a:rPr lang="en-US" smtClean="0"/>
              <a:t>FORD OTOSAN)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GR-TR Webinar</a:t>
            </a:r>
            <a:r>
              <a:rPr lang="en-US" b="0" dirty="0"/>
              <a:t>, June 29</a:t>
            </a:r>
            <a:r>
              <a:rPr lang="en-US" b="0" baseline="30000" dirty="0"/>
              <a:t>th</a:t>
            </a:r>
            <a:r>
              <a:rPr lang="en-US" b="0" dirty="0"/>
              <a:t>,  2020</a:t>
            </a:r>
          </a:p>
        </p:txBody>
      </p:sp>
    </p:spTree>
    <p:extLst>
      <p:ext uri="{BB962C8B-B14F-4D97-AF65-F5344CB8AC3E}">
        <p14:creationId xmlns:p14="http://schemas.microsoft.com/office/powerpoint/2010/main" val="19302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/>
              <a:t>Platooning with See-What-I-See Application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3" y="2028005"/>
            <a:ext cx="5994923" cy="1201311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At this point, the automatic system will take over and your vehicle will be automatically driven.</a:t>
            </a:r>
            <a:endParaRPr lang="en-US" smtClean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546553" y="4762681"/>
            <a:ext cx="5994923" cy="126404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Once this integration is complete, you can request access from the leading driver to a "see what I </a:t>
            </a:r>
            <a:r>
              <a:rPr lang="en-US" smtClean="0"/>
              <a:t>see“ application.</a:t>
            </a:r>
            <a:endParaRPr lang="en-US" sz="2400" dirty="0"/>
          </a:p>
        </p:txBody>
      </p:sp>
      <p:pic>
        <p:nvPicPr>
          <p:cNvPr id="9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982865"/>
            <a:ext cx="4862945" cy="2757862"/>
          </a:xfrm>
          <a:prstGeom prst="rect">
            <a:avLst/>
          </a:prstGeom>
        </p:spPr>
      </p:pic>
      <p:pic>
        <p:nvPicPr>
          <p:cNvPr id="10" name="Image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3863801"/>
            <a:ext cx="4862945" cy="28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/>
              <a:t>Platooning with See-What-I-See Application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2" y="2028005"/>
            <a:ext cx="5994923" cy="1201311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mtClean="0"/>
              <a:t>Application allows </a:t>
            </a:r>
            <a:r>
              <a:rPr lang="en-US"/>
              <a:t>you to see a continuous stream from a camera positioned on the leader’s windshield and pointed forward.</a:t>
            </a:r>
            <a:endParaRPr lang="en-US" smtClean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546553" y="4130658"/>
            <a:ext cx="5994923" cy="126404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You </a:t>
            </a:r>
            <a:r>
              <a:rPr lang="en-US"/>
              <a:t>can have a continuous vision of the road ahead of the </a:t>
            </a:r>
            <a:r>
              <a:rPr lang="en-US" smtClean="0"/>
              <a:t>leader and your cruise will be safer and more comfortable. </a:t>
            </a:r>
            <a:endParaRPr lang="en-US" sz="2400" dirty="0"/>
          </a:p>
        </p:txBody>
      </p:sp>
      <p:pic>
        <p:nvPicPr>
          <p:cNvPr id="7" name="Imagem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808417"/>
            <a:ext cx="4960492" cy="33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>
            <a:extLst>
              <a:ext uri="{FF2B5EF4-FFF2-40B4-BE49-F238E27FC236}">
                <a16:creationId xmlns:a16="http://schemas.microsoft.com/office/drawing/2014/main" id="{B8A17178-CDBB-46A8-B347-6B5EB6B4A875}"/>
              </a:ext>
            </a:extLst>
          </p:cNvPr>
          <p:cNvSpPr/>
          <p:nvPr/>
        </p:nvSpPr>
        <p:spPr>
          <a:xfrm>
            <a:off x="5144534" y="1196686"/>
            <a:ext cx="2704239" cy="1535792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105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6A5E4-B65B-4C6F-9A93-96441A9A172C}"/>
              </a:ext>
            </a:extLst>
          </p:cNvPr>
          <p:cNvSpPr txBox="1"/>
          <p:nvPr/>
        </p:nvSpPr>
        <p:spPr>
          <a:xfrm>
            <a:off x="6974250" y="2790667"/>
            <a:ext cx="4707115" cy="32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6A5E4-B65B-4C6F-9A93-96441A9A172C}"/>
              </a:ext>
            </a:extLst>
          </p:cNvPr>
          <p:cNvSpPr txBox="1"/>
          <p:nvPr/>
        </p:nvSpPr>
        <p:spPr>
          <a:xfrm>
            <a:off x="606377" y="2774194"/>
            <a:ext cx="4707115" cy="3240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78E7EEEB-56AF-4158-8638-0B8ABE5591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3" y="4245070"/>
            <a:ext cx="764509" cy="76450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EAF920-B8AE-4ECA-9D88-F875C9EE97BA}"/>
              </a:ext>
            </a:extLst>
          </p:cNvPr>
          <p:cNvCxnSpPr/>
          <p:nvPr/>
        </p:nvCxnSpPr>
        <p:spPr>
          <a:xfrm rot="660000" flipH="1">
            <a:off x="1596367" y="3865443"/>
            <a:ext cx="685587" cy="58265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800000">
            <a:off x="1052189" y="3589554"/>
            <a:ext cx="142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</a:rPr>
              <a:t>Video </a:t>
            </a:r>
            <a:endParaRPr lang="tr-TR" sz="16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</a:rPr>
              <a:t>stream</a:t>
            </a:r>
            <a:endParaRPr lang="fi-FI" sz="1600" b="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striped, window&#10;&#10;Description automatically generated">
            <a:extLst>
              <a:ext uri="{FF2B5EF4-FFF2-40B4-BE49-F238E27FC236}">
                <a16:creationId xmlns:a16="http://schemas.microsoft.com/office/drawing/2014/main" id="{BE17D808-FC2A-4A61-AAC6-EF3EAE5E71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1" y="1342563"/>
            <a:ext cx="858524" cy="6739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AB1048-5A23-431A-ADB9-96D9FF2C1DF3}"/>
              </a:ext>
            </a:extLst>
          </p:cNvPr>
          <p:cNvSpPr txBox="1"/>
          <p:nvPr/>
        </p:nvSpPr>
        <p:spPr>
          <a:xfrm>
            <a:off x="5281881" y="1960990"/>
            <a:ext cx="253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LEVIS Streaming </a:t>
            </a:r>
            <a:endParaRPr lang="tr-TR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Servers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E936C6-F6FC-4F80-9285-74DFEF16E4AB}"/>
              </a:ext>
            </a:extLst>
          </p:cNvPr>
          <p:cNvCxnSpPr>
            <a:cxnSpLocks/>
          </p:cNvCxnSpPr>
          <p:nvPr/>
        </p:nvCxnSpPr>
        <p:spPr>
          <a:xfrm flipV="1">
            <a:off x="3281450" y="2361551"/>
            <a:ext cx="2214869" cy="111848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6229" y="3133039"/>
            <a:ext cx="146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0" dirty="0" smtClean="0">
                <a:solidFill>
                  <a:schemeClr val="tx2">
                    <a:lumMod val="75000"/>
                  </a:schemeClr>
                </a:solidFill>
              </a:rPr>
              <a:t>5G C-V2N</a:t>
            </a:r>
            <a:endParaRPr lang="fi-FI" sz="2000" b="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E936C6-F6FC-4F80-9285-74DFEF16E4AB}"/>
              </a:ext>
            </a:extLst>
          </p:cNvPr>
          <p:cNvCxnSpPr>
            <a:cxnSpLocks/>
          </p:cNvCxnSpPr>
          <p:nvPr/>
        </p:nvCxnSpPr>
        <p:spPr>
          <a:xfrm>
            <a:off x="7008385" y="2563804"/>
            <a:ext cx="1724571" cy="101713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B2830A-CBD2-4FC5-A6B8-9E10E8CD4B57}"/>
              </a:ext>
            </a:extLst>
          </p:cNvPr>
          <p:cNvSpPr txBox="1"/>
          <p:nvPr/>
        </p:nvSpPr>
        <p:spPr>
          <a:xfrm>
            <a:off x="608845" y="2795745"/>
            <a:ext cx="294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LAN Network (Ethernet connection)</a:t>
            </a:r>
          </a:p>
        </p:txBody>
      </p:sp>
      <p:pic>
        <p:nvPicPr>
          <p:cNvPr id="23" name="Picture 6" descr="ford fmax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943" y="4438898"/>
            <a:ext cx="2561894" cy="174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ford fmax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4325" y="4459831"/>
            <a:ext cx="2561894" cy="174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E936C6-F6FC-4F80-9285-74DFEF16E4AB}"/>
              </a:ext>
            </a:extLst>
          </p:cNvPr>
          <p:cNvCxnSpPr>
            <a:cxnSpLocks/>
          </p:cNvCxnSpPr>
          <p:nvPr/>
        </p:nvCxnSpPr>
        <p:spPr>
          <a:xfrm>
            <a:off x="9369991" y="4148493"/>
            <a:ext cx="881314" cy="38521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icture containing black, indoor, table, computer&#10;&#10;Description automatically generated">
            <a:extLst>
              <a:ext uri="{FF2B5EF4-FFF2-40B4-BE49-F238E27FC236}">
                <a16:creationId xmlns:a16="http://schemas.microsoft.com/office/drawing/2014/main" id="{5BBD4BE3-A8CF-46E9-82B4-E39F041E2F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2" y="5014457"/>
            <a:ext cx="534490" cy="4549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B7F4F49-75B5-4D7F-BE52-60027D1199A9}"/>
              </a:ext>
            </a:extLst>
          </p:cNvPr>
          <p:cNvSpPr txBox="1"/>
          <p:nvPr/>
        </p:nvSpPr>
        <p:spPr>
          <a:xfrm>
            <a:off x="648293" y="4817568"/>
            <a:ext cx="122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LEVIS-Client</a:t>
            </a:r>
          </a:p>
          <a:p>
            <a:pPr algn="ctr"/>
            <a:r>
              <a:rPr lang="en-US" sz="1400" b="1" smtClean="0"/>
              <a:t>Jetson TX2</a:t>
            </a:r>
            <a:endParaRPr lang="en-US" sz="14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EAF920-B8AE-4ECA-9D88-F875C9EE97BA}"/>
              </a:ext>
            </a:extLst>
          </p:cNvPr>
          <p:cNvCxnSpPr/>
          <p:nvPr/>
        </p:nvCxnSpPr>
        <p:spPr>
          <a:xfrm>
            <a:off x="1839052" y="4927157"/>
            <a:ext cx="906860" cy="26264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29334" y="5016922"/>
            <a:ext cx="102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</a:rPr>
              <a:t>Video </a:t>
            </a:r>
            <a:endParaRPr lang="tr-TR" sz="16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</a:rPr>
              <a:t>stream</a:t>
            </a:r>
            <a:endParaRPr lang="fi-FI" sz="1600" b="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F4F49-75B5-4D7F-BE52-60027D1199A9}"/>
              </a:ext>
            </a:extLst>
          </p:cNvPr>
          <p:cNvSpPr txBox="1"/>
          <p:nvPr/>
        </p:nvSpPr>
        <p:spPr>
          <a:xfrm>
            <a:off x="2568668" y="5443887"/>
            <a:ext cx="89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4K </a:t>
            </a:r>
          </a:p>
          <a:p>
            <a:pPr algn="ctr"/>
            <a:r>
              <a:rPr lang="tr-TR" sz="1400" b="1" dirty="0" err="1" smtClean="0"/>
              <a:t>Camera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933878" y="3257144"/>
            <a:ext cx="146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0" dirty="0" smtClean="0">
                <a:solidFill>
                  <a:schemeClr val="tx2">
                    <a:lumMod val="75000"/>
                  </a:schemeClr>
                </a:solidFill>
              </a:rPr>
              <a:t>5G C-V2N</a:t>
            </a:r>
            <a:endParaRPr lang="fi-FI" sz="2000" b="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2" descr="hmi tablet vehicle ile ilgili görsel sonuc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t="10549" r="21615" b="11821"/>
          <a:stretch/>
        </p:blipFill>
        <p:spPr bwMode="auto">
          <a:xfrm>
            <a:off x="8867710" y="4729112"/>
            <a:ext cx="642820" cy="4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B7F4F49-75B5-4D7F-BE52-60027D1199A9}"/>
              </a:ext>
            </a:extLst>
          </p:cNvPr>
          <p:cNvSpPr txBox="1"/>
          <p:nvPr/>
        </p:nvSpPr>
        <p:spPr>
          <a:xfrm>
            <a:off x="8817127" y="5162154"/>
            <a:ext cx="719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HMI</a:t>
            </a:r>
            <a:endParaRPr lang="en-US" sz="1400" b="1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 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335807" y="3286842"/>
            <a:ext cx="938138" cy="775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OBU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720051" y="3330672"/>
            <a:ext cx="938138" cy="775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OBU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B2830A-CBD2-4FC5-A6B8-9E10E8CD4B57}"/>
              </a:ext>
            </a:extLst>
          </p:cNvPr>
          <p:cNvSpPr txBox="1"/>
          <p:nvPr/>
        </p:nvSpPr>
        <p:spPr>
          <a:xfrm>
            <a:off x="8732956" y="2806336"/>
            <a:ext cx="294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LAN Network (Ethernet connection)</a:t>
            </a:r>
          </a:p>
        </p:txBody>
      </p:sp>
      <p:pic>
        <p:nvPicPr>
          <p:cNvPr id="39" name="Picture 38" descr="A close up of a device&#10;&#10;Description automatically generated">
            <a:extLst>
              <a:ext uri="{FF2B5EF4-FFF2-40B4-BE49-F238E27FC236}">
                <a16:creationId xmlns:a16="http://schemas.microsoft.com/office/drawing/2014/main" id="{78E7EEEB-56AF-4158-8638-0B8ABE5591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34" y="4327185"/>
            <a:ext cx="764509" cy="76450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E936C6-F6FC-4F80-9285-74DFEF16E4AB}"/>
              </a:ext>
            </a:extLst>
          </p:cNvPr>
          <p:cNvCxnSpPr>
            <a:cxnSpLocks/>
          </p:cNvCxnSpPr>
          <p:nvPr/>
        </p:nvCxnSpPr>
        <p:spPr>
          <a:xfrm flipH="1">
            <a:off x="9561113" y="4907715"/>
            <a:ext cx="754835" cy="1018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B7F4F49-75B5-4D7F-BE52-60027D1199A9}"/>
              </a:ext>
            </a:extLst>
          </p:cNvPr>
          <p:cNvSpPr txBox="1"/>
          <p:nvPr/>
        </p:nvSpPr>
        <p:spPr>
          <a:xfrm>
            <a:off x="10493219" y="4817568"/>
            <a:ext cx="122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LEVIS-Client</a:t>
            </a:r>
          </a:p>
          <a:p>
            <a:pPr algn="ctr"/>
            <a:r>
              <a:rPr lang="en-US" sz="1400" b="1" smtClean="0"/>
              <a:t>Jetson TX2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298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00" y="360000"/>
            <a:ext cx="10440000" cy="1325563"/>
          </a:xfrm>
        </p:spPr>
        <p:txBody>
          <a:bodyPr/>
          <a:lstStyle/>
          <a:p>
            <a:r>
              <a:rPr lang="en-US" smtClean="0"/>
              <a:t>Vehicle Controller Early Implementations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5900" y="1037778"/>
            <a:ext cx="5553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https://www.youtube.com/watch?v=sirzW3AiPhU&amp;t=31s</a:t>
            </a:r>
            <a:endParaRPr lang="en-US"/>
          </a:p>
        </p:txBody>
      </p:sp>
      <p:pic>
        <p:nvPicPr>
          <p:cNvPr id="6" name="sirzW3AiPh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2178" y="1407110"/>
            <a:ext cx="8967982" cy="50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0" y="2954080"/>
            <a:ext cx="10440000" cy="1424539"/>
          </a:xfrm>
        </p:spPr>
        <p:txBody>
          <a:bodyPr>
            <a:normAutofit fontScale="90000"/>
          </a:bodyPr>
          <a:lstStyle/>
          <a:p>
            <a:r>
              <a:rPr lang="en-US" smtClean="0"/>
              <a:t>Truck Routing in Customs Site Application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UC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Overview &amp;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00" y="360000"/>
            <a:ext cx="9640800" cy="1325563"/>
          </a:xfrm>
        </p:spPr>
        <p:txBody>
          <a:bodyPr>
            <a:normAutofit/>
          </a:bodyPr>
          <a:lstStyle/>
          <a:p>
            <a:r>
              <a:rPr lang="tr-TR" sz="4000"/>
              <a:t>Truck </a:t>
            </a:r>
            <a:r>
              <a:rPr lang="en-US" sz="4000" smtClean="0"/>
              <a:t>R</a:t>
            </a:r>
            <a:r>
              <a:rPr lang="tr-TR" sz="4000" smtClean="0"/>
              <a:t>outing </a:t>
            </a:r>
            <a:r>
              <a:rPr lang="tr-TR" sz="4000"/>
              <a:t>in </a:t>
            </a:r>
            <a:r>
              <a:rPr lang="en-US" sz="4000" smtClean="0"/>
              <a:t>C</a:t>
            </a:r>
            <a:r>
              <a:rPr lang="tr-TR" sz="4000" smtClean="0"/>
              <a:t>ustoms </a:t>
            </a:r>
            <a:r>
              <a:rPr lang="en-US" sz="4000" smtClean="0"/>
              <a:t>S</a:t>
            </a:r>
            <a:r>
              <a:rPr lang="tr-TR" sz="4000" smtClean="0"/>
              <a:t>ite</a:t>
            </a:r>
            <a:endParaRPr lang="tr-TR" sz="4000" dirty="0"/>
          </a:p>
        </p:txBody>
      </p:sp>
      <p:sp>
        <p:nvSpPr>
          <p:cNvPr id="9" name="Right Arrow 8"/>
          <p:cNvSpPr/>
          <p:nvPr/>
        </p:nvSpPr>
        <p:spPr>
          <a:xfrm>
            <a:off x="5339376" y="6178517"/>
            <a:ext cx="1002965" cy="2877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TURKEY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4336411" y="6178517"/>
            <a:ext cx="1002965" cy="28776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GREECE</a:t>
            </a:r>
            <a:endParaRPr lang="tr-TR" sz="1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947B05-2545-495A-8648-8F9C9F4FA05F}"/>
              </a:ext>
            </a:extLst>
          </p:cNvPr>
          <p:cNvCxnSpPr>
            <a:cxnSpLocks/>
          </p:cNvCxnSpPr>
          <p:nvPr/>
        </p:nvCxnSpPr>
        <p:spPr>
          <a:xfrm>
            <a:off x="8567845" y="2597146"/>
            <a:ext cx="0" cy="14852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nector: Elbow 111">
            <a:extLst>
              <a:ext uri="{FF2B5EF4-FFF2-40B4-BE49-F238E27FC236}">
                <a16:creationId xmlns:a16="http://schemas.microsoft.com/office/drawing/2014/main" id="{54D7E272-98D1-4533-A4BD-32DD774A535F}"/>
              </a:ext>
            </a:extLst>
          </p:cNvPr>
          <p:cNvCxnSpPr>
            <a:cxnSpLocks/>
            <a:endCxn id="33" idx="0"/>
          </p:cNvCxnSpPr>
          <p:nvPr/>
        </p:nvCxnSpPr>
        <p:spPr>
          <a:xfrm rot="10800000">
            <a:off x="5687630" y="1533985"/>
            <a:ext cx="2799508" cy="787304"/>
          </a:xfrm>
          <a:prstGeom prst="bentConnector3">
            <a:avLst>
              <a:gd name="adj1" fmla="val 128"/>
            </a:avLst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B7EF7BF-6462-43C2-B58E-439C4758973C}"/>
              </a:ext>
            </a:extLst>
          </p:cNvPr>
          <p:cNvSpPr/>
          <p:nvPr/>
        </p:nvSpPr>
        <p:spPr>
          <a:xfrm>
            <a:off x="7687034" y="2271080"/>
            <a:ext cx="1600207" cy="878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Core Network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B8A17178-CDBB-46A8-B347-6B5EB6B4A875}"/>
              </a:ext>
            </a:extLst>
          </p:cNvPr>
          <p:cNvSpPr/>
          <p:nvPr/>
        </p:nvSpPr>
        <p:spPr>
          <a:xfrm>
            <a:off x="4102988" y="1131345"/>
            <a:ext cx="1585964" cy="805280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tr-TR" sz="1050" b="1" kern="0" dirty="0" smtClean="0">
                <a:solidFill>
                  <a:schemeClr val="tx2"/>
                </a:solidFill>
                <a:latin typeface="+mj-lt"/>
              </a:rPr>
              <a:t>Truck </a:t>
            </a:r>
            <a:r>
              <a:rPr lang="tr-TR" sz="1050" b="1" kern="0" dirty="0" err="1" smtClean="0">
                <a:solidFill>
                  <a:schemeClr val="tx2"/>
                </a:solidFill>
                <a:latin typeface="+mj-lt"/>
              </a:rPr>
              <a:t>routing</a:t>
            </a:r>
            <a:endParaRPr lang="tr-TR" sz="1050" b="1" kern="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5" name="Picture 2" descr="base station icon ile ilgili gÃ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410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1" b="91918" l="2841" r="96250">
                        <a14:foregroundMark x1="22614" y1="26110" x2="22614" y2="26110"/>
                        <a14:foregroundMark x1="24432" y1="21048" x2="24432" y2="21048"/>
                        <a14:foregroundMark x1="27273" y1="18917" x2="27273" y2="18917"/>
                        <a14:foregroundMark x1="29091" y1="17673" x2="29091" y2="17673"/>
                        <a14:foregroundMark x1="22273" y1="30995" x2="22273" y2="30995"/>
                        <a14:foregroundMark x1="23182" y1="38721" x2="23182" y2="38721"/>
                        <a14:foregroundMark x1="27727" y1="44760" x2="27727" y2="44760"/>
                        <a14:foregroundMark x1="30000" y1="46625" x2="30000" y2="46625"/>
                        <a14:foregroundMark x1="13295" y1="48046" x2="13295" y2="48046"/>
                        <a14:foregroundMark x1="6477" y1="34369" x2="6477" y2="34369"/>
                        <a14:foregroundMark x1="8068" y1="24689" x2="8068" y2="24689"/>
                        <a14:foregroundMark x1="13977" y1="14831" x2="13977" y2="14831"/>
                        <a14:foregroundMark x1="16932" y1="10036" x2="16932" y2="10036"/>
                        <a14:foregroundMark x1="20682" y1="8881" x2="20682" y2="8881"/>
                        <a14:foregroundMark x1="21705" y1="6927" x2="21705" y2="6927"/>
                        <a14:foregroundMark x1="9545" y1="20160" x2="9545" y2="20160"/>
                        <a14:foregroundMark x1="8409" y1="23535" x2="8409" y2="23535"/>
                        <a14:foregroundMark x1="8295" y1="30462" x2="8295" y2="30462"/>
                        <a14:foregroundMark x1="8295" y1="30462" x2="8295" y2="30462"/>
                        <a14:foregroundMark x1="6818" y1="35613" x2="6818" y2="35613"/>
                        <a14:foregroundMark x1="8295" y1="39609" x2="8295" y2="39609"/>
                        <a14:foregroundMark x1="8409" y1="39609" x2="8409" y2="39609"/>
                        <a14:foregroundMark x1="10909" y1="44671" x2="10909" y2="44671"/>
                        <a14:foregroundMark x1="16023" y1="52398" x2="16023" y2="52398"/>
                        <a14:foregroundMark x1="20682" y1="55506" x2="20682" y2="55506"/>
                        <a14:foregroundMark x1="21591" y1="56217" x2="21591" y2="56217"/>
                        <a14:foregroundMark x1="38295" y1="29041" x2="38295" y2="29041"/>
                        <a14:foregroundMark x1="38068" y1="26465" x2="38068" y2="26465"/>
                        <a14:foregroundMark x1="37955" y1="26465" x2="37955" y2="26465"/>
                        <a14:foregroundMark x1="35795" y1="32682" x2="35795" y2="32682"/>
                        <a14:foregroundMark x1="38636" y1="36767" x2="38636" y2="36767"/>
                        <a14:foregroundMark x1="38864" y1="37300" x2="38864" y2="37300"/>
                        <a14:foregroundMark x1="37386" y1="32682" x2="37386" y2="32682"/>
                        <a14:foregroundMark x1="62727" y1="28774" x2="62727" y2="28774"/>
                        <a14:foregroundMark x1="60795" y1="25488" x2="60795" y2="25488"/>
                        <a14:foregroundMark x1="61932" y1="33659" x2="61932" y2="33659"/>
                        <a14:foregroundMark x1="63295" y1="31528" x2="63295" y2="31528"/>
                        <a14:foregroundMark x1="60795" y1="37034" x2="60795" y2="37034"/>
                        <a14:foregroundMark x1="74318" y1="17940" x2="74318" y2="17940"/>
                        <a14:foregroundMark x1="75341" y1="24423" x2="75341" y2="24423"/>
                        <a14:foregroundMark x1="78977" y1="32149" x2="78977" y2="32149"/>
                        <a14:foregroundMark x1="77841" y1="37478" x2="77841" y2="37478"/>
                        <a14:foregroundMark x1="77045" y1="28064" x2="77045" y2="28064"/>
                        <a14:foregroundMark x1="70568" y1="15808" x2="70568" y2="15808"/>
                        <a14:foregroundMark x1="71364" y1="18650" x2="71364" y2="18650"/>
                        <a14:foregroundMark x1="74886" y1="20870" x2="74886" y2="20870"/>
                        <a14:foregroundMark x1="77159" y1="36057" x2="77159" y2="36057"/>
                        <a14:foregroundMark x1="74886" y1="42096" x2="74886" y2="42096"/>
                        <a14:foregroundMark x1="70568" y1="45648" x2="70568" y2="45648"/>
                        <a14:foregroundMark x1="91932" y1="28863" x2="91932" y2="28863"/>
                        <a14:foregroundMark x1="89545" y1="20071" x2="89545" y2="20071"/>
                        <a14:foregroundMark x1="85227" y1="14298" x2="85227" y2="14298"/>
                        <a14:foregroundMark x1="80795" y1="8881" x2="80795" y2="8881"/>
                        <a14:foregroundMark x1="92159" y1="39343" x2="92159" y2="39343"/>
                        <a14:foregroundMark x1="86477" y1="47069" x2="86477" y2="47069"/>
                        <a14:foregroundMark x1="81818" y1="52931" x2="81818" y2="52931"/>
                        <a14:foregroundMark x1="78295" y1="55151" x2="78295" y2="55151"/>
                        <a14:foregroundMark x1="84773" y1="50444" x2="84773" y2="50444"/>
                        <a14:foregroundMark x1="82614" y1="11634" x2="82614" y2="11634"/>
                        <a14:foregroundMark x1="77159" y1="6394" x2="77159" y2="6394"/>
                        <a14:foregroundMark x1="84318" y1="11456" x2="84318" y2="11456"/>
                        <a14:foregroundMark x1="88523" y1="17496" x2="88523" y2="17496"/>
                        <a14:foregroundMark x1="92614" y1="25666" x2="92614" y2="25666"/>
                        <a14:foregroundMark x1="91932" y1="35080" x2="91932" y2="35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47" y="3596265"/>
            <a:ext cx="515995" cy="6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>
            <a:endCxn id="27" idx="0"/>
          </p:cNvCxnSpPr>
          <p:nvPr/>
        </p:nvCxnSpPr>
        <p:spPr>
          <a:xfrm flipH="1">
            <a:off x="7819809" y="4166243"/>
            <a:ext cx="768338" cy="6861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176093" y="842759"/>
            <a:ext cx="2909890" cy="51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tr-TR" sz="1200" b="1" dirty="0"/>
              <a:t>Sensor </a:t>
            </a:r>
            <a:r>
              <a:rPr lang="tr-TR" sz="1200" b="1" dirty="0" err="1"/>
              <a:t>fusion</a:t>
            </a:r>
            <a:r>
              <a:rPr lang="tr-TR" sz="1200" b="1" dirty="0"/>
              <a:t> </a:t>
            </a:r>
            <a:r>
              <a:rPr lang="tr-TR" sz="1200" b="1" dirty="0" err="1"/>
              <a:t>technique</a:t>
            </a:r>
            <a:r>
              <a:rPr lang="tr-TR" sz="1200" b="1" dirty="0"/>
              <a:t> </a:t>
            </a:r>
            <a:r>
              <a:rPr lang="tr-TR" sz="1200" b="1" dirty="0" err="1"/>
              <a:t>for</a:t>
            </a:r>
            <a:r>
              <a:rPr lang="tr-TR" sz="1200" b="1" dirty="0"/>
              <a:t> </a:t>
            </a:r>
            <a:r>
              <a:rPr lang="tr-TR" sz="1200" b="1" dirty="0" err="1"/>
              <a:t>truck</a:t>
            </a:r>
            <a:r>
              <a:rPr lang="tr-TR" sz="1200" b="1" dirty="0"/>
              <a:t> </a:t>
            </a:r>
            <a:r>
              <a:rPr lang="tr-TR" sz="1200" b="1" dirty="0" err="1"/>
              <a:t>manoeuvres</a:t>
            </a:r>
            <a:r>
              <a:rPr lang="tr-TR" sz="1200" b="1" dirty="0"/>
              <a:t> at </a:t>
            </a:r>
            <a:r>
              <a:rPr lang="tr-TR" sz="1200" b="1" dirty="0" err="1"/>
              <a:t>the</a:t>
            </a:r>
            <a:r>
              <a:rPr lang="tr-TR" sz="1200" b="1" dirty="0"/>
              <a:t> </a:t>
            </a:r>
            <a:r>
              <a:rPr lang="tr-TR" sz="1200" b="1" dirty="0" err="1" smtClean="0"/>
              <a:t>customs</a:t>
            </a:r>
            <a:r>
              <a:rPr lang="tr-TR" sz="1200" b="1" dirty="0" smtClean="0"/>
              <a:t> site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189821" y="261304"/>
            <a:ext cx="2896162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>
            <a:defPPr>
              <a:defRPr lang="en-US"/>
            </a:defPPr>
            <a:lvl2pPr marL="0" lvl="1"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marL="85725" lvl="1" algn="l"/>
            <a:r>
              <a:rPr lang="tr-TR" b="1" dirty="0" err="1" smtClean="0"/>
              <a:t>Decreased</a:t>
            </a:r>
            <a:r>
              <a:rPr lang="tr-TR" b="1" dirty="0"/>
              <a:t> </a:t>
            </a:r>
            <a:r>
              <a:rPr lang="tr-TR" b="1" dirty="0" err="1"/>
              <a:t>average</a:t>
            </a:r>
            <a:r>
              <a:rPr lang="tr-TR" b="1" dirty="0"/>
              <a:t> </a:t>
            </a:r>
            <a:r>
              <a:rPr lang="tr-TR" b="1" dirty="0" err="1"/>
              <a:t>border</a:t>
            </a:r>
            <a:r>
              <a:rPr lang="tr-TR" b="1" dirty="0"/>
              <a:t> </a:t>
            </a:r>
            <a:r>
              <a:rPr lang="tr-TR" b="1" dirty="0" err="1"/>
              <a:t>crossing</a:t>
            </a:r>
            <a:r>
              <a:rPr lang="tr-TR" b="1" dirty="0"/>
              <a:t> time</a:t>
            </a:r>
          </a:p>
          <a:p>
            <a:pPr marL="85725" lvl="1" algn="l"/>
            <a:r>
              <a:rPr lang="tr-TR" b="1" dirty="0" err="1" smtClean="0"/>
              <a:t>Prevention</a:t>
            </a:r>
            <a:r>
              <a:rPr lang="tr-TR" b="1" dirty="0" smtClean="0"/>
              <a:t> of </a:t>
            </a:r>
            <a:r>
              <a:rPr lang="tr-TR" b="1" dirty="0" err="1" smtClean="0"/>
              <a:t>accidents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8999057" y="4263382"/>
            <a:ext cx="1575343" cy="71508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rIns="36000">
            <a:spAutoFit/>
          </a:bodyPr>
          <a:lstStyle/>
          <a:p>
            <a:pPr marL="85725" lvl="2"/>
            <a:r>
              <a:rPr lang="en-US" sz="1200" smtClean="0">
                <a:solidFill>
                  <a:schemeClr val="tx1"/>
                </a:solidFill>
              </a:rPr>
              <a:t>5G Connected Truck </a:t>
            </a:r>
            <a:r>
              <a:rPr lang="tr-TR" sz="1200" smtClean="0">
                <a:solidFill>
                  <a:schemeClr val="tx1"/>
                </a:solidFill>
              </a:rPr>
              <a:t>Visit </a:t>
            </a:r>
            <a:r>
              <a:rPr lang="tr-TR" sz="1200" dirty="0" err="1" smtClean="0">
                <a:solidFill>
                  <a:schemeClr val="tx1"/>
                </a:solidFill>
              </a:rPr>
              <a:t>checkpoints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autonomously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754FE42E-4DB6-43A2-AD2E-B85F417F50A3}"/>
              </a:ext>
            </a:extLst>
          </p:cNvPr>
          <p:cNvSpPr/>
          <p:nvPr/>
        </p:nvSpPr>
        <p:spPr>
          <a:xfrm rot="10800000" flipH="1">
            <a:off x="699299" y="5016049"/>
            <a:ext cx="10714715" cy="630756"/>
          </a:xfrm>
          <a:prstGeom prst="parallelogram">
            <a:avLst>
              <a:gd name="adj" fmla="val 58637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374" y="4852345"/>
            <a:ext cx="1008869" cy="79041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7C200A2-2908-4C6F-AA7C-15BB9CB7DEC5}"/>
              </a:ext>
            </a:extLst>
          </p:cNvPr>
          <p:cNvSpPr txBox="1"/>
          <p:nvPr/>
        </p:nvSpPr>
        <p:spPr>
          <a:xfrm>
            <a:off x="7059768" y="5646243"/>
            <a:ext cx="4564969" cy="432000"/>
          </a:xfrm>
          <a:prstGeom prst="roundRect">
            <a:avLst/>
          </a:prstGeom>
          <a:gradFill flip="none" rotWithShape="1">
            <a:gsLst>
              <a:gs pos="63000">
                <a:srgbClr val="FF8D90"/>
              </a:gs>
              <a:gs pos="55000">
                <a:srgbClr val="FF9DA0"/>
              </a:gs>
              <a:gs pos="39000">
                <a:srgbClr val="FFBEC0"/>
              </a:gs>
              <a:gs pos="7000">
                <a:sysClr val="window" lastClr="FFFFFF"/>
              </a:gs>
              <a:gs pos="100000">
                <a:srgbClr val="FF7C80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TURKEY</a:t>
            </a:r>
          </a:p>
        </p:txBody>
      </p:sp>
      <p:sp>
        <p:nvSpPr>
          <p:cNvPr id="53" name="Freeform: Shape 4">
            <a:extLst>
              <a:ext uri="{FF2B5EF4-FFF2-40B4-BE49-F238E27FC236}">
                <a16:creationId xmlns:a16="http://schemas.microsoft.com/office/drawing/2014/main" id="{74F54156-65DB-400A-B1EA-CE7667418D9A}"/>
              </a:ext>
            </a:extLst>
          </p:cNvPr>
          <p:cNvSpPr/>
          <p:nvPr/>
        </p:nvSpPr>
        <p:spPr>
          <a:xfrm>
            <a:off x="6306987" y="3484291"/>
            <a:ext cx="902407" cy="2589341"/>
          </a:xfrm>
          <a:custGeom>
            <a:avLst/>
            <a:gdLst>
              <a:gd name="connsiteX0" fmla="*/ 0 w 1962757"/>
              <a:gd name="connsiteY0" fmla="*/ 1141544 h 2213197"/>
              <a:gd name="connsiteX1" fmla="*/ 11649 w 1962757"/>
              <a:gd name="connsiteY1" fmla="*/ 0 h 2213197"/>
              <a:gd name="connsiteX2" fmla="*/ 1962757 w 1962757"/>
              <a:gd name="connsiteY2" fmla="*/ 885279 h 2213197"/>
              <a:gd name="connsiteX3" fmla="*/ 1956933 w 1962757"/>
              <a:gd name="connsiteY3" fmla="*/ 2213197 h 2213197"/>
              <a:gd name="connsiteX4" fmla="*/ 1689020 w 1962757"/>
              <a:gd name="connsiteY4" fmla="*/ 2213197 h 2213197"/>
              <a:gd name="connsiteX5" fmla="*/ 1677371 w 1962757"/>
              <a:gd name="connsiteY5" fmla="*/ 1054181 h 2213197"/>
              <a:gd name="connsiteX6" fmla="*/ 279562 w 1962757"/>
              <a:gd name="connsiteY6" fmla="*/ 442639 h 2213197"/>
              <a:gd name="connsiteX7" fmla="*/ 279562 w 1962757"/>
              <a:gd name="connsiteY7" fmla="*/ 1263852 h 2213197"/>
              <a:gd name="connsiteX8" fmla="*/ 5825 w 1962757"/>
              <a:gd name="connsiteY8" fmla="*/ 1304622 h 2213197"/>
              <a:gd name="connsiteX9" fmla="*/ 0 w 1962757"/>
              <a:gd name="connsiteY9" fmla="*/ 1141544 h 22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2757" h="2213197">
                <a:moveTo>
                  <a:pt x="0" y="1141544"/>
                </a:moveTo>
                <a:lnTo>
                  <a:pt x="11649" y="0"/>
                </a:lnTo>
                <a:lnTo>
                  <a:pt x="1962757" y="885279"/>
                </a:lnTo>
                <a:cubicBezTo>
                  <a:pt x="1960816" y="1327918"/>
                  <a:pt x="1958874" y="1770558"/>
                  <a:pt x="1956933" y="2213197"/>
                </a:cubicBezTo>
                <a:lnTo>
                  <a:pt x="1689020" y="2213197"/>
                </a:lnTo>
                <a:lnTo>
                  <a:pt x="1677371" y="1054181"/>
                </a:lnTo>
                <a:lnTo>
                  <a:pt x="279562" y="442639"/>
                </a:lnTo>
                <a:lnTo>
                  <a:pt x="279562" y="1263852"/>
                </a:lnTo>
                <a:lnTo>
                  <a:pt x="5825" y="1304622"/>
                </a:lnTo>
                <a:lnTo>
                  <a:pt x="0" y="1141544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16" descr="Related image">
            <a:extLst>
              <a:ext uri="{FF2B5EF4-FFF2-40B4-BE49-F238E27FC236}">
                <a16:creationId xmlns:a16="http://schemas.microsoft.com/office/drawing/2014/main" id="{EB2D8950-4543-4315-B67E-4D646EE3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00" y="3092884"/>
            <a:ext cx="839924" cy="7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C5A50E1-3C52-4319-9F9B-419278625052}"/>
              </a:ext>
            </a:extLst>
          </p:cNvPr>
          <p:cNvSpPr txBox="1"/>
          <p:nvPr/>
        </p:nvSpPr>
        <p:spPr>
          <a:xfrm>
            <a:off x="5253377" y="2821149"/>
            <a:ext cx="1223745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200" b="1" dirty="0" smtClean="0"/>
              <a:t>X-ray </a:t>
            </a:r>
            <a:r>
              <a:rPr lang="tr-TR" sz="1200" b="1" dirty="0" err="1" smtClean="0"/>
              <a:t>Building</a:t>
            </a:r>
            <a:endParaRPr lang="en-US" sz="1200" b="1" dirty="0"/>
          </a:p>
        </p:txBody>
      </p:sp>
      <p:sp>
        <p:nvSpPr>
          <p:cNvPr id="60" name="Freeform: Shape 4">
            <a:extLst>
              <a:ext uri="{FF2B5EF4-FFF2-40B4-BE49-F238E27FC236}">
                <a16:creationId xmlns:a16="http://schemas.microsoft.com/office/drawing/2014/main" id="{74F54156-65DB-400A-B1EA-CE7667418D9A}"/>
              </a:ext>
            </a:extLst>
          </p:cNvPr>
          <p:cNvSpPr/>
          <p:nvPr/>
        </p:nvSpPr>
        <p:spPr>
          <a:xfrm>
            <a:off x="4887824" y="4071534"/>
            <a:ext cx="512970" cy="1595846"/>
          </a:xfrm>
          <a:custGeom>
            <a:avLst/>
            <a:gdLst>
              <a:gd name="connsiteX0" fmla="*/ 0 w 1962757"/>
              <a:gd name="connsiteY0" fmla="*/ 1141544 h 2213197"/>
              <a:gd name="connsiteX1" fmla="*/ 11649 w 1962757"/>
              <a:gd name="connsiteY1" fmla="*/ 0 h 2213197"/>
              <a:gd name="connsiteX2" fmla="*/ 1962757 w 1962757"/>
              <a:gd name="connsiteY2" fmla="*/ 885279 h 2213197"/>
              <a:gd name="connsiteX3" fmla="*/ 1956933 w 1962757"/>
              <a:gd name="connsiteY3" fmla="*/ 2213197 h 2213197"/>
              <a:gd name="connsiteX4" fmla="*/ 1689020 w 1962757"/>
              <a:gd name="connsiteY4" fmla="*/ 2213197 h 2213197"/>
              <a:gd name="connsiteX5" fmla="*/ 1677371 w 1962757"/>
              <a:gd name="connsiteY5" fmla="*/ 1054181 h 2213197"/>
              <a:gd name="connsiteX6" fmla="*/ 279562 w 1962757"/>
              <a:gd name="connsiteY6" fmla="*/ 442639 h 2213197"/>
              <a:gd name="connsiteX7" fmla="*/ 279562 w 1962757"/>
              <a:gd name="connsiteY7" fmla="*/ 1263852 h 2213197"/>
              <a:gd name="connsiteX8" fmla="*/ 5825 w 1962757"/>
              <a:gd name="connsiteY8" fmla="*/ 1304622 h 2213197"/>
              <a:gd name="connsiteX9" fmla="*/ 0 w 1962757"/>
              <a:gd name="connsiteY9" fmla="*/ 1141544 h 22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2757" h="2213197">
                <a:moveTo>
                  <a:pt x="0" y="1141544"/>
                </a:moveTo>
                <a:lnTo>
                  <a:pt x="11649" y="0"/>
                </a:lnTo>
                <a:lnTo>
                  <a:pt x="1962757" y="885279"/>
                </a:lnTo>
                <a:cubicBezTo>
                  <a:pt x="1960816" y="1327918"/>
                  <a:pt x="1958874" y="1770558"/>
                  <a:pt x="1956933" y="2213197"/>
                </a:cubicBezTo>
                <a:lnTo>
                  <a:pt x="1689020" y="2213197"/>
                </a:lnTo>
                <a:lnTo>
                  <a:pt x="1677371" y="1054181"/>
                </a:lnTo>
                <a:lnTo>
                  <a:pt x="279562" y="442639"/>
                </a:lnTo>
                <a:lnTo>
                  <a:pt x="279562" y="1263852"/>
                </a:lnTo>
                <a:lnTo>
                  <a:pt x="5825" y="1304622"/>
                </a:lnTo>
                <a:lnTo>
                  <a:pt x="0" y="114154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A7C011C4-B367-4040-AEAD-402A12CD41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279" l="0" r="99074">
                        <a14:foregroundMark x1="24074" y1="51073" x2="24074" y2="51073"/>
                        <a14:foregroundMark x1="10185" y1="45494" x2="10185" y2="45494"/>
                        <a14:foregroundMark x1="50463" y1="45494" x2="50463" y2="45494"/>
                        <a14:foregroundMark x1="44907" y1="57082" x2="44907" y2="57082"/>
                        <a14:foregroundMark x1="63426" y1="66953" x2="63426" y2="66953"/>
                        <a14:foregroundMark x1="91204" y1="69099" x2="91204" y2="69099"/>
                        <a14:foregroundMark x1="87037" y1="15880" x2="87037" y2="15880"/>
                        <a14:foregroundMark x1="82870" y1="21888" x2="82870" y2="21888"/>
                        <a14:foregroundMark x1="76852" y1="23605" x2="76852" y2="23605"/>
                        <a14:foregroundMark x1="79630" y1="12876" x2="79630" y2="12876"/>
                        <a14:foregroundMark x1="65278" y1="33047" x2="65278" y2="3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9"/>
          <a:stretch/>
        </p:blipFill>
        <p:spPr>
          <a:xfrm flipH="1">
            <a:off x="7126206" y="4107511"/>
            <a:ext cx="654263" cy="63681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C200A2-2908-4C6F-AA7C-15BB9CB7DEC5}"/>
              </a:ext>
            </a:extLst>
          </p:cNvPr>
          <p:cNvSpPr txBox="1"/>
          <p:nvPr/>
        </p:nvSpPr>
        <p:spPr>
          <a:xfrm>
            <a:off x="5253377" y="5650403"/>
            <a:ext cx="180639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CUSTOMS SITE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A7C011C4-B367-4040-AEAD-402A12CD41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279" l="0" r="99074">
                        <a14:foregroundMark x1="24074" y1="51073" x2="24074" y2="51073"/>
                        <a14:foregroundMark x1="10185" y1="45494" x2="10185" y2="45494"/>
                        <a14:foregroundMark x1="50463" y1="45494" x2="50463" y2="45494"/>
                        <a14:foregroundMark x1="44907" y1="57082" x2="44907" y2="57082"/>
                        <a14:foregroundMark x1="63426" y1="66953" x2="63426" y2="66953"/>
                        <a14:foregroundMark x1="91204" y1="69099" x2="91204" y2="69099"/>
                        <a14:foregroundMark x1="87037" y1="15880" x2="87037" y2="15880"/>
                        <a14:foregroundMark x1="82870" y1="21888" x2="82870" y2="21888"/>
                        <a14:foregroundMark x1="76852" y1="23605" x2="76852" y2="23605"/>
                        <a14:foregroundMark x1="79630" y1="12876" x2="79630" y2="12876"/>
                        <a14:foregroundMark x1="65278" y1="33047" x2="65278" y2="3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9"/>
          <a:stretch/>
        </p:blipFill>
        <p:spPr>
          <a:xfrm>
            <a:off x="6537352" y="4101121"/>
            <a:ext cx="654263" cy="636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8075" y="4722124"/>
            <a:ext cx="1101546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0" dirty="0" err="1" smtClean="0">
                <a:solidFill>
                  <a:schemeClr val="tx2">
                    <a:lumMod val="75000"/>
                  </a:schemeClr>
                </a:solidFill>
              </a:rPr>
              <a:t>Plate</a:t>
            </a:r>
            <a:r>
              <a:rPr lang="tr-TR" sz="12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tr-TR" sz="1200" b="0" dirty="0" err="1" smtClean="0">
                <a:solidFill>
                  <a:schemeClr val="tx2">
                    <a:lumMod val="75000"/>
                  </a:schemeClr>
                </a:solidFill>
              </a:rPr>
              <a:t>recognition</a:t>
            </a:r>
            <a:endParaRPr lang="tr-TR" sz="1200" b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>
            <a:stCxn id="35" idx="1"/>
          </p:cNvCxnSpPr>
          <p:nvPr/>
        </p:nvCxnSpPr>
        <p:spPr>
          <a:xfrm flipH="1">
            <a:off x="6183827" y="3926385"/>
            <a:ext cx="2126020" cy="2502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Cloud 36">
            <a:extLst>
              <a:ext uri="{FF2B5EF4-FFF2-40B4-BE49-F238E27FC236}">
                <a16:creationId xmlns:a16="http://schemas.microsoft.com/office/drawing/2014/main" id="{B8A17178-CDBB-46A8-B347-6B5EB6B4A875}"/>
              </a:ext>
            </a:extLst>
          </p:cNvPr>
          <p:cNvSpPr/>
          <p:nvPr/>
        </p:nvSpPr>
        <p:spPr>
          <a:xfrm>
            <a:off x="4982745" y="2119300"/>
            <a:ext cx="1585964" cy="64837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tr-TR" sz="1050" b="1" kern="0" dirty="0" smtClean="0">
                <a:solidFill>
                  <a:schemeClr val="tx2"/>
                </a:solidFill>
                <a:latin typeface="+mj-lt"/>
              </a:rPr>
              <a:t>AI-</a:t>
            </a:r>
            <a:r>
              <a:rPr lang="tr-TR" sz="1050" b="1" kern="0" dirty="0" err="1" smtClean="0">
                <a:solidFill>
                  <a:schemeClr val="tx2"/>
                </a:solidFill>
                <a:latin typeface="+mj-lt"/>
              </a:rPr>
              <a:t>based</a:t>
            </a:r>
            <a:r>
              <a:rPr lang="tr-TR" sz="1050" b="1" kern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tr-TR" sz="1050" b="1" kern="0" dirty="0" smtClean="0">
                <a:solidFill>
                  <a:schemeClr val="tx2"/>
                </a:solidFill>
                <a:latin typeface="+mj-lt"/>
              </a:rPr>
              <a:t>X-ray data </a:t>
            </a:r>
            <a:r>
              <a:rPr lang="tr-TR" sz="1050" b="1" kern="0" dirty="0" err="1" smtClean="0">
                <a:solidFill>
                  <a:schemeClr val="tx2"/>
                </a:solidFill>
                <a:latin typeface="+mj-lt"/>
              </a:rPr>
              <a:t>processing</a:t>
            </a:r>
            <a:endParaRPr lang="tr-TR" sz="1050" b="1" kern="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>
            <a:stCxn id="37" idx="1"/>
          </p:cNvCxnSpPr>
          <p:nvPr/>
        </p:nvCxnSpPr>
        <p:spPr>
          <a:xfrm>
            <a:off x="5775727" y="2766988"/>
            <a:ext cx="0" cy="357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2" descr="customs ile ilgili gÃ¶rsel sonuc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2" b="90000" l="10000" r="90000">
                        <a14:foregroundMark x1="73667" y1="65556" x2="73667" y2="65556"/>
                        <a14:foregroundMark x1="29083" y1="59048" x2="29083" y2="59048"/>
                        <a14:foregroundMark x1="30917" y1="61587" x2="30917" y2="61587"/>
                        <a14:foregroundMark x1="30833" y1="60952" x2="31250" y2="61270"/>
                        <a14:foregroundMark x1="31667" y1="62222" x2="31667" y2="62222"/>
                        <a14:foregroundMark x1="31667" y1="62222" x2="31667" y2="62222"/>
                        <a14:foregroundMark x1="31833" y1="62222" x2="31833" y2="62222"/>
                        <a14:foregroundMark x1="33083" y1="62698" x2="33083" y2="62698"/>
                        <a14:foregroundMark x1="31667" y1="62063" x2="31667" y2="62063"/>
                        <a14:foregroundMark x1="31583" y1="62063" x2="31583" y2="62063"/>
                        <a14:foregroundMark x1="58250" y1="64444" x2="58250" y2="64444"/>
                        <a14:foregroundMark x1="55250" y1="80635" x2="55250" y2="80635"/>
                        <a14:foregroundMark x1="69417" y1="39683" x2="69417" y2="39683"/>
                        <a14:foregroundMark x1="71083" y1="28730" x2="71083" y2="28730"/>
                        <a14:backgroundMark x1="53750" y1="55397" x2="53750" y2="55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0" r="17794"/>
          <a:stretch/>
        </p:blipFill>
        <p:spPr bwMode="auto">
          <a:xfrm>
            <a:off x="7743037" y="4718225"/>
            <a:ext cx="735343" cy="5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customs ile ilgili gÃ¶rsel sonuc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2" b="90000" l="10000" r="90000">
                        <a14:foregroundMark x1="73667" y1="65556" x2="73667" y2="65556"/>
                        <a14:foregroundMark x1="29083" y1="59048" x2="29083" y2="59048"/>
                        <a14:foregroundMark x1="30917" y1="61587" x2="30917" y2="61587"/>
                        <a14:foregroundMark x1="30833" y1="60952" x2="31250" y2="61270"/>
                        <a14:foregroundMark x1="31667" y1="62222" x2="31667" y2="62222"/>
                        <a14:foregroundMark x1="31667" y1="62222" x2="31667" y2="62222"/>
                        <a14:foregroundMark x1="31833" y1="62222" x2="31833" y2="62222"/>
                        <a14:foregroundMark x1="33083" y1="62698" x2="33083" y2="62698"/>
                        <a14:foregroundMark x1="31667" y1="62063" x2="31667" y2="62063"/>
                        <a14:foregroundMark x1="31583" y1="62063" x2="31583" y2="62063"/>
                        <a14:foregroundMark x1="58250" y1="64444" x2="58250" y2="64444"/>
                        <a14:foregroundMark x1="55250" y1="80635" x2="55250" y2="80635"/>
                        <a14:foregroundMark x1="69417" y1="39683" x2="69417" y2="39683"/>
                        <a14:foregroundMark x1="71083" y1="28730" x2="71083" y2="28730"/>
                        <a14:backgroundMark x1="53750" y1="55397" x2="53750" y2="55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0" r="17794"/>
          <a:stretch/>
        </p:blipFill>
        <p:spPr bwMode="auto">
          <a:xfrm>
            <a:off x="6091364" y="2185364"/>
            <a:ext cx="735343" cy="5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136549" y="4351913"/>
            <a:ext cx="291222" cy="639927"/>
            <a:chOff x="2971053" y="3477430"/>
            <a:chExt cx="625705" cy="1374915"/>
          </a:xfrm>
        </p:grpSpPr>
        <p:sp>
          <p:nvSpPr>
            <p:cNvPr id="16" name="Rectangle 15"/>
            <p:cNvSpPr/>
            <p:nvPr/>
          </p:nvSpPr>
          <p:spPr>
            <a:xfrm>
              <a:off x="3215013" y="4107511"/>
              <a:ext cx="137787" cy="7448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7329" y="3817618"/>
              <a:ext cx="373626" cy="567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627" b="94301" l="0" r="96889">
                          <a14:foregroundMark x1="25778" y1="50777" x2="25778" y2="50777"/>
                          <a14:foregroundMark x1="42667" y1="64767" x2="42667" y2="64767"/>
                          <a14:foregroundMark x1="50667" y1="87565" x2="50667" y2="87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1053" y="3477430"/>
              <a:ext cx="625705" cy="536716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118043" y="3914845"/>
            <a:ext cx="291222" cy="639927"/>
            <a:chOff x="2971053" y="3477430"/>
            <a:chExt cx="625705" cy="1374915"/>
          </a:xfrm>
        </p:grpSpPr>
        <p:sp>
          <p:nvSpPr>
            <p:cNvPr id="67" name="Rectangle 66"/>
            <p:cNvSpPr/>
            <p:nvPr/>
          </p:nvSpPr>
          <p:spPr>
            <a:xfrm>
              <a:off x="3215013" y="4107511"/>
              <a:ext cx="137787" cy="7448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87329" y="3817618"/>
              <a:ext cx="373626" cy="567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627" b="94301" l="0" r="96889">
                          <a14:foregroundMark x1="25778" y1="50777" x2="25778" y2="50777"/>
                          <a14:foregroundMark x1="42667" y1="64767" x2="42667" y2="64767"/>
                          <a14:foregroundMark x1="50667" y1="87565" x2="50667" y2="87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1053" y="3477430"/>
              <a:ext cx="625705" cy="536716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6902942" y="5431232"/>
            <a:ext cx="291222" cy="639927"/>
            <a:chOff x="2971053" y="3477430"/>
            <a:chExt cx="625705" cy="1374915"/>
          </a:xfrm>
        </p:grpSpPr>
        <p:sp>
          <p:nvSpPr>
            <p:cNvPr id="75" name="Rectangle 74"/>
            <p:cNvSpPr/>
            <p:nvPr/>
          </p:nvSpPr>
          <p:spPr>
            <a:xfrm>
              <a:off x="3215013" y="4107511"/>
              <a:ext cx="137787" cy="7448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87329" y="3817618"/>
              <a:ext cx="373626" cy="567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627" b="94301" l="0" r="96889">
                          <a14:foregroundMark x1="25778" y1="50777" x2="25778" y2="50777"/>
                          <a14:foregroundMark x1="42667" y1="64767" x2="42667" y2="64767"/>
                          <a14:foregroundMark x1="50667" y1="87565" x2="50667" y2="87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1053" y="3477430"/>
              <a:ext cx="625705" cy="53671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-685085" y="4817470"/>
            <a:ext cx="365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7" name="Down Arrow Callout 6"/>
          <p:cNvSpPr/>
          <p:nvPr/>
        </p:nvSpPr>
        <p:spPr>
          <a:xfrm>
            <a:off x="301673" y="1889773"/>
            <a:ext cx="3803412" cy="109377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TÜBİTAK BİLGEM </a:t>
            </a:r>
            <a:endParaRPr lang="tr-TR" sz="1400" b="1">
              <a:solidFill>
                <a:schemeClr val="tx2"/>
              </a:solidFill>
            </a:endParaRPr>
          </a:p>
          <a:p>
            <a:pPr algn="ctr"/>
            <a:r>
              <a:rPr lang="tr-TR" sz="1400" b="1">
                <a:solidFill>
                  <a:schemeClr val="tx2"/>
                </a:solidFill>
              </a:rPr>
              <a:t>E</a:t>
            </a:r>
            <a:r>
              <a:rPr lang="en-US" sz="1400" b="1">
                <a:solidFill>
                  <a:schemeClr val="tx2"/>
                </a:solidFill>
              </a:rPr>
              <a:t>lectronic file storage system</a:t>
            </a:r>
            <a:endParaRPr lang="tr-TR" sz="1400" b="1" dirty="0">
              <a:solidFill>
                <a:schemeClr val="tx2"/>
              </a:solidFill>
            </a:endParaRPr>
          </a:p>
        </p:txBody>
      </p:sp>
      <p:sp>
        <p:nvSpPr>
          <p:cNvPr id="79" name="Down Arrow Callout 78"/>
          <p:cNvSpPr/>
          <p:nvPr/>
        </p:nvSpPr>
        <p:spPr>
          <a:xfrm>
            <a:off x="288386" y="2997420"/>
            <a:ext cx="3803412" cy="704683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Machine learning and deep learning </a:t>
            </a:r>
          </a:p>
        </p:txBody>
      </p:sp>
      <p:sp>
        <p:nvSpPr>
          <p:cNvPr id="80" name="Down Arrow Callout 79"/>
          <p:cNvSpPr/>
          <p:nvPr/>
        </p:nvSpPr>
        <p:spPr>
          <a:xfrm>
            <a:off x="301673" y="3728678"/>
            <a:ext cx="3803412" cy="65273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Integration into all customs </a:t>
            </a:r>
            <a:r>
              <a:rPr lang="en-US" sz="1400" b="1" dirty="0" smtClean="0">
                <a:solidFill>
                  <a:schemeClr val="tx2"/>
                </a:solidFill>
              </a:rPr>
              <a:t>gates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1673" y="4405618"/>
            <a:ext cx="3803412" cy="595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Store and make sense of X-ray scanning images of containers and trucks to cross the border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248CA2-CEF2-4FDE-AF7C-A0A10AEE962F}"/>
              </a:ext>
            </a:extLst>
          </p:cNvPr>
          <p:cNvSpPr txBox="1"/>
          <p:nvPr/>
        </p:nvSpPr>
        <p:spPr>
          <a:xfrm>
            <a:off x="774822" y="5645226"/>
            <a:ext cx="4530422" cy="432000"/>
          </a:xfrm>
          <a:prstGeom prst="roundRect">
            <a:avLst/>
          </a:prstGeom>
          <a:gradFill>
            <a:gsLst>
              <a:gs pos="0">
                <a:schemeClr val="accent5"/>
              </a:gs>
              <a:gs pos="0">
                <a:srgbClr val="7899D4"/>
              </a:gs>
              <a:gs pos="0">
                <a:srgbClr val="4472C4"/>
              </a:gs>
              <a:gs pos="38000">
                <a:srgbClr val="4472C4">
                  <a:lumMod val="45000"/>
                  <a:lumOff val="55000"/>
                </a:srgbClr>
              </a:gs>
              <a:gs pos="100000">
                <a:sysClr val="window" lastClr="FFFF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GREECE</a:t>
            </a:r>
          </a:p>
        </p:txBody>
      </p:sp>
    </p:spTree>
    <p:extLst>
      <p:ext uri="{BB962C8B-B14F-4D97-AF65-F5344CB8AC3E}">
        <p14:creationId xmlns:p14="http://schemas.microsoft.com/office/powerpoint/2010/main" val="128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 dirty="0"/>
              <a:t>Scenario 2</a:t>
            </a:r>
            <a:r>
              <a:rPr lang="en-US" sz="3600"/>
              <a:t>: </a:t>
            </a:r>
            <a:r>
              <a:rPr lang="en-US" sz="3600" smtClean="0"/>
              <a:t>Truck Routing in Customs Site</a:t>
            </a:r>
            <a:endParaRPr lang="en-GB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2DC2C-34AC-4BFC-91F0-A0CA7157BA75}"/>
              </a:ext>
            </a:extLst>
          </p:cNvPr>
          <p:cNvSpPr txBox="1">
            <a:spLocks/>
          </p:cNvSpPr>
          <p:nvPr/>
        </p:nvSpPr>
        <p:spPr>
          <a:xfrm>
            <a:off x="745845" y="1654956"/>
            <a:ext cx="5994923" cy="16625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/>
              <a:t>When you reach the border control facility you will see the message ‘Autonomous Truck Routing Application is available at this border’ written as road sign</a:t>
            </a: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F3C5BD-3E70-4411-B2BF-441D96376250}"/>
              </a:ext>
            </a:extLst>
          </p:cNvPr>
          <p:cNvSpPr txBox="1">
            <a:spLocks/>
          </p:cNvSpPr>
          <p:nvPr/>
        </p:nvSpPr>
        <p:spPr>
          <a:xfrm>
            <a:off x="745846" y="4352552"/>
            <a:ext cx="5994923" cy="190970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/>
              <a:t>After that point you can enable the ‘Autonomous Truck Routing Application’ via a tablet placed on your dashboard and the application will take over control of the truck</a:t>
            </a:r>
            <a:r>
              <a:rPr lang="en-US"/>
              <a:t>.</a:t>
            </a:r>
            <a:endParaRPr lang="en-US" sz="2000" dirty="0"/>
          </a:p>
        </p:txBody>
      </p:sp>
      <p:pic>
        <p:nvPicPr>
          <p:cNvPr id="12" name="Imagem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912314"/>
            <a:ext cx="4698321" cy="2800704"/>
          </a:xfrm>
          <a:prstGeom prst="rect">
            <a:avLst/>
          </a:prstGeom>
        </p:spPr>
      </p:pic>
      <p:pic>
        <p:nvPicPr>
          <p:cNvPr id="13" name="Imagem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3819933"/>
            <a:ext cx="4698321" cy="27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 dirty="0"/>
              <a:t>Scenario 2</a:t>
            </a:r>
            <a:r>
              <a:rPr lang="en-US" sz="3600"/>
              <a:t>: </a:t>
            </a:r>
            <a:r>
              <a:rPr lang="en-US" sz="3600" smtClean="0"/>
              <a:t>Truck Routing in Customs Site</a:t>
            </a:r>
            <a:endParaRPr lang="en-GB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2DC2C-34AC-4BFC-91F0-A0CA7157BA75}"/>
              </a:ext>
            </a:extLst>
          </p:cNvPr>
          <p:cNvSpPr txBox="1">
            <a:spLocks/>
          </p:cNvSpPr>
          <p:nvPr/>
        </p:nvSpPr>
        <p:spPr>
          <a:xfrm>
            <a:off x="745845" y="1364067"/>
            <a:ext cx="5994923" cy="20006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A plate recognition system will identify your truck at the entrance gate. Information will automatically be compared with relevant databases </a:t>
            </a:r>
            <a:r>
              <a:rPr lang="en-US" smtClean="0"/>
              <a:t>and </a:t>
            </a:r>
            <a:r>
              <a:rPr lang="en-US"/>
              <a:t>a decision will be made regarding the need for </a:t>
            </a:r>
            <a:r>
              <a:rPr lang="en-US" smtClean="0"/>
              <a:t>x-ray inspection</a:t>
            </a:r>
            <a:r>
              <a:rPr lang="en-US"/>
              <a:t>.</a:t>
            </a: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F3C5BD-3E70-4411-B2BF-441D96376250}"/>
              </a:ext>
            </a:extLst>
          </p:cNvPr>
          <p:cNvSpPr txBox="1">
            <a:spLocks/>
          </p:cNvSpPr>
          <p:nvPr/>
        </p:nvSpPr>
        <p:spPr>
          <a:xfrm>
            <a:off x="745844" y="4675176"/>
            <a:ext cx="5994923" cy="106199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From this point on, the application will drive the vehicle and you will only have to intervene if something unexpected occurs.</a:t>
            </a:r>
            <a:endParaRPr lang="en-US" sz="2000" dirty="0"/>
          </a:p>
        </p:txBody>
      </p:sp>
      <p:pic>
        <p:nvPicPr>
          <p:cNvPr id="8" name="Imagem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3803731"/>
            <a:ext cx="4698321" cy="2804887"/>
          </a:xfrm>
          <a:prstGeom prst="rect">
            <a:avLst/>
          </a:prstGeom>
        </p:spPr>
      </p:pic>
      <p:pic>
        <p:nvPicPr>
          <p:cNvPr id="9" name="Imagem 2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/>
          <a:stretch/>
        </p:blipFill>
        <p:spPr bwMode="auto">
          <a:xfrm>
            <a:off x="7244861" y="756262"/>
            <a:ext cx="4698322" cy="2820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4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 dirty="0"/>
              <a:t>Scenario 2</a:t>
            </a:r>
            <a:r>
              <a:rPr lang="en-US" sz="3600"/>
              <a:t>: </a:t>
            </a:r>
            <a:r>
              <a:rPr lang="en-US" sz="3600" smtClean="0"/>
              <a:t>Truck Routing in Customs Site</a:t>
            </a:r>
            <a:endParaRPr lang="en-GB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2DC2C-34AC-4BFC-91F0-A0CA7157BA75}"/>
              </a:ext>
            </a:extLst>
          </p:cNvPr>
          <p:cNvSpPr txBox="1">
            <a:spLocks/>
          </p:cNvSpPr>
          <p:nvPr/>
        </p:nvSpPr>
        <p:spPr>
          <a:xfrm>
            <a:off x="745846" y="1492915"/>
            <a:ext cx="5994923" cy="20006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If an inspection is necessary, the truck will drive itself to defined inspection points, including x-ray, following instructions from a centralized control system that manages the operations of the border facility.</a:t>
            </a: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F3C5BD-3E70-4411-B2BF-441D96376250}"/>
              </a:ext>
            </a:extLst>
          </p:cNvPr>
          <p:cNvSpPr txBox="1">
            <a:spLocks/>
          </p:cNvSpPr>
          <p:nvPr/>
        </p:nvSpPr>
        <p:spPr>
          <a:xfrm>
            <a:off x="745844" y="4433456"/>
            <a:ext cx="5994923" cy="134528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After the inspection, if everything is ok, you will be able to go back to the truck and follow your way.</a:t>
            </a:r>
            <a:endParaRPr lang="en-US" sz="2000" dirty="0"/>
          </a:p>
        </p:txBody>
      </p:sp>
      <p:pic>
        <p:nvPicPr>
          <p:cNvPr id="10" name="Imagem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10" y="865232"/>
            <a:ext cx="4815423" cy="2968755"/>
          </a:xfrm>
          <a:prstGeom prst="rect">
            <a:avLst/>
          </a:prstGeom>
        </p:spPr>
      </p:pic>
      <p:pic>
        <p:nvPicPr>
          <p:cNvPr id="13" name="Imagem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10" y="4002987"/>
            <a:ext cx="4815423" cy="26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/>
              <a:t>Current </a:t>
            </a:r>
            <a:r>
              <a:rPr lang="en-GB" smtClean="0"/>
              <a:t>5G-CCAM GAPs </a:t>
            </a:r>
            <a:r>
              <a:rPr lang="en-GB"/>
              <a:t>from OEM Perspective</a:t>
            </a:r>
          </a:p>
        </p:txBody>
      </p:sp>
    </p:spTree>
    <p:extLst>
      <p:ext uri="{BB962C8B-B14F-4D97-AF65-F5344CB8AC3E}">
        <p14:creationId xmlns:p14="http://schemas.microsoft.com/office/powerpoint/2010/main" val="19513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C34E9-EC7A-45BB-AEDD-DE2CEC38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99" y="1133475"/>
            <a:ext cx="10886566" cy="52482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mtClean="0"/>
              <a:t>Ford Truck Information</a:t>
            </a:r>
          </a:p>
          <a:p>
            <a:pPr>
              <a:spcBef>
                <a:spcPts val="1200"/>
              </a:spcBef>
            </a:pPr>
            <a:r>
              <a:rPr lang="en-US" smtClean="0"/>
              <a:t>Platooning </a:t>
            </a:r>
            <a:r>
              <a:rPr lang="en-US"/>
              <a:t>with See-What-I-See Application</a:t>
            </a:r>
          </a:p>
          <a:p>
            <a:pPr lvl="1">
              <a:spcBef>
                <a:spcPts val="1200"/>
              </a:spcBef>
            </a:pPr>
            <a:r>
              <a:rPr lang="en-GB" smtClean="0"/>
              <a:t>UC </a:t>
            </a:r>
            <a:r>
              <a:rPr lang="en-GB" dirty="0"/>
              <a:t>Overview</a:t>
            </a:r>
            <a:r>
              <a:rPr lang="en-GB"/>
              <a:t>, </a:t>
            </a:r>
            <a:r>
              <a:rPr lang="en-GB" smtClean="0"/>
              <a:t>Diagrams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US"/>
              <a:t>TS-CBC collaboration with FI  </a:t>
            </a:r>
          </a:p>
          <a:p>
            <a:pPr lvl="1">
              <a:spcBef>
                <a:spcPts val="1200"/>
              </a:spcBef>
            </a:pPr>
            <a:r>
              <a:rPr lang="en-GB" smtClean="0"/>
              <a:t>Early </a:t>
            </a:r>
            <a:r>
              <a:rPr lang="en-GB"/>
              <a:t>implementation </a:t>
            </a:r>
            <a:r>
              <a:rPr lang="en-GB" smtClean="0"/>
              <a:t>video</a:t>
            </a:r>
          </a:p>
          <a:p>
            <a:pPr>
              <a:spcBef>
                <a:spcPts val="1200"/>
              </a:spcBef>
            </a:pPr>
            <a:r>
              <a:rPr lang="en-GB" smtClean="0"/>
              <a:t>Truck Routing in Customs Site</a:t>
            </a:r>
          </a:p>
          <a:p>
            <a:pPr lvl="1">
              <a:spcBef>
                <a:spcPts val="1200"/>
              </a:spcBef>
            </a:pPr>
            <a:r>
              <a:rPr lang="en-GB"/>
              <a:t>UC Overview, </a:t>
            </a:r>
            <a:r>
              <a:rPr lang="en-GB" smtClean="0"/>
              <a:t>Diagrams</a:t>
            </a:r>
          </a:p>
          <a:p>
            <a:pPr>
              <a:spcBef>
                <a:spcPts val="1200"/>
              </a:spcBef>
            </a:pPr>
            <a:r>
              <a:rPr lang="en-GB" smtClean="0"/>
              <a:t>Current GAPs from OEM Perspective</a:t>
            </a:r>
            <a:endParaRPr lang="en-GB"/>
          </a:p>
          <a:p>
            <a:pPr lvl="1">
              <a:spcBef>
                <a:spcPts val="1200"/>
              </a:spcBef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99CC6-9690-481B-8C5C-2A4718B81984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Project Overview &amp; Key Achievements – 5GPPP TB </a:t>
            </a:r>
            <a:r>
              <a:rPr lang="en-US" sz="1000" dirty="0" err="1"/>
              <a:t>eWorkshop</a:t>
            </a:r>
            <a:r>
              <a:rPr lang="en-US" sz="1000" dirty="0"/>
              <a:t> – slide 2 </a:t>
            </a:r>
          </a:p>
        </p:txBody>
      </p:sp>
    </p:spTree>
    <p:extLst>
      <p:ext uri="{BB962C8B-B14F-4D97-AF65-F5344CB8AC3E}">
        <p14:creationId xmlns:p14="http://schemas.microsoft.com/office/powerpoint/2010/main" val="33274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60000"/>
            <a:ext cx="10428201" cy="792525"/>
          </a:xfrm>
        </p:spPr>
        <p:txBody>
          <a:bodyPr>
            <a:normAutofit fontScale="90000"/>
          </a:bodyPr>
          <a:lstStyle/>
          <a:p>
            <a:r>
              <a:rPr lang="en-GB"/>
              <a:t>Current </a:t>
            </a:r>
            <a:r>
              <a:rPr lang="en-GB" smtClean="0"/>
              <a:t>5G-CCAM </a:t>
            </a:r>
            <a:r>
              <a:rPr lang="en-GB"/>
              <a:t>GAPs from OEM Perspective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152525"/>
            <a:ext cx="11025100" cy="5095875"/>
          </a:xfrm>
        </p:spPr>
        <p:txBody>
          <a:bodyPr>
            <a:normAutofit/>
          </a:bodyPr>
          <a:lstStyle/>
          <a:p>
            <a:r>
              <a:rPr lang="en-US"/>
              <a:t>When we will see common 5G deployment around </a:t>
            </a:r>
            <a:r>
              <a:rPr lang="en-US" smtClean="0"/>
              <a:t>EU highways? </a:t>
            </a:r>
          </a:p>
          <a:p>
            <a:endParaRPr lang="en-US" smtClean="0"/>
          </a:p>
          <a:p>
            <a:r>
              <a:rPr lang="en-US" smtClean="0"/>
              <a:t>How </a:t>
            </a:r>
            <a:r>
              <a:rPr lang="en-US"/>
              <a:t>will be revenue stream for </a:t>
            </a:r>
            <a:r>
              <a:rPr lang="en-US" smtClean="0"/>
              <a:t>5G-CCAM </a:t>
            </a:r>
            <a:r>
              <a:rPr lang="en-US"/>
              <a:t>services? </a:t>
            </a:r>
          </a:p>
          <a:p>
            <a:endParaRPr lang="en-US" smtClean="0"/>
          </a:p>
          <a:p>
            <a:r>
              <a:rPr lang="en-US" smtClean="0"/>
              <a:t>How to act if autonomy regulations are different between neighbour countries? </a:t>
            </a:r>
          </a:p>
          <a:p>
            <a:endParaRPr lang="en-US" smtClean="0"/>
          </a:p>
          <a:p>
            <a:r>
              <a:rPr lang="en-US" smtClean="0"/>
              <a:t>How to act if GDPRs are </a:t>
            </a:r>
            <a:r>
              <a:rPr lang="en-US"/>
              <a:t>different between neighbour countries? </a:t>
            </a:r>
            <a:endParaRPr lang="en-US" smtClean="0"/>
          </a:p>
          <a:p>
            <a:endParaRPr lang="en-US"/>
          </a:p>
          <a:p>
            <a:r>
              <a:rPr lang="en-US" smtClean="0"/>
              <a:t>Cybersecurity concerns…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8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560" y="427051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96B90-217C-4098-838E-11F9D3BA3A84}"/>
              </a:ext>
            </a:extLst>
          </p:cNvPr>
          <p:cNvSpPr txBox="1"/>
          <p:nvPr/>
        </p:nvSpPr>
        <p:spPr>
          <a:xfrm>
            <a:off x="4480559" y="2809948"/>
            <a:ext cx="367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10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560" y="427051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96B90-217C-4098-838E-11F9D3BA3A84}"/>
              </a:ext>
            </a:extLst>
          </p:cNvPr>
          <p:cNvSpPr txBox="1"/>
          <p:nvPr/>
        </p:nvSpPr>
        <p:spPr>
          <a:xfrm>
            <a:off x="4480559" y="2809948"/>
            <a:ext cx="367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smtClean="0">
                <a:solidFill>
                  <a:schemeClr val="accent1"/>
                </a:solidFill>
              </a:rPr>
              <a:t>BACK-UP</a:t>
            </a:r>
            <a:endParaRPr lang="en-GB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112" y="376313"/>
            <a:ext cx="11638379" cy="6505750"/>
            <a:chOff x="178818" y="183875"/>
            <a:chExt cx="12183570" cy="67010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EBC4BD-EC6F-4841-889B-3C169EDD450D}"/>
                </a:ext>
              </a:extLst>
            </p:cNvPr>
            <p:cNvGrpSpPr/>
            <p:nvPr/>
          </p:nvGrpSpPr>
          <p:grpSpPr>
            <a:xfrm>
              <a:off x="1367305" y="617469"/>
              <a:ext cx="983672" cy="6098907"/>
              <a:chOff x="2492984" y="332038"/>
              <a:chExt cx="983672" cy="609890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553875-4F6D-5D4C-A675-AD821DB3F868}"/>
                  </a:ext>
                </a:extLst>
              </p:cNvPr>
              <p:cNvSpPr/>
              <p:nvPr/>
            </p:nvSpPr>
            <p:spPr>
              <a:xfrm>
                <a:off x="2492984" y="332038"/>
                <a:ext cx="983672" cy="3710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MABX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9DB63DC-188C-D64D-8395-FA88C647D2F7}"/>
                  </a:ext>
                </a:extLst>
              </p:cNvPr>
              <p:cNvCxnSpPr>
                <a:cxnSpLocks/>
                <a:stCxn id="13" idx="2"/>
                <a:endCxn id="6" idx="2"/>
              </p:cNvCxnSpPr>
              <p:nvPr/>
            </p:nvCxnSpPr>
            <p:spPr>
              <a:xfrm flipH="1">
                <a:off x="2971784" y="703133"/>
                <a:ext cx="13036" cy="572781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8E3EAA-DD7D-CB4C-A0B2-C6A1E8EEBE6B}"/>
                </a:ext>
              </a:extLst>
            </p:cNvPr>
            <p:cNvGrpSpPr/>
            <p:nvPr/>
          </p:nvGrpSpPr>
          <p:grpSpPr>
            <a:xfrm>
              <a:off x="2485043" y="624163"/>
              <a:ext cx="626915" cy="6107453"/>
              <a:chOff x="2542309" y="339873"/>
              <a:chExt cx="626914" cy="610745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877647-AA3A-4246-8458-6FC4255D6D9D}"/>
                  </a:ext>
                </a:extLst>
              </p:cNvPr>
              <p:cNvSpPr/>
              <p:nvPr/>
            </p:nvSpPr>
            <p:spPr>
              <a:xfrm>
                <a:off x="2542309" y="339873"/>
                <a:ext cx="626914" cy="3684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OBU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BF963CF-784A-4A4D-9963-0CCAC1687190}"/>
                  </a:ext>
                </a:extLst>
              </p:cNvPr>
              <p:cNvCxnSpPr>
                <a:cxnSpLocks/>
                <a:stCxn id="27" idx="2"/>
              </p:cNvCxnSpPr>
              <p:nvPr/>
            </p:nvCxnSpPr>
            <p:spPr>
              <a:xfrm>
                <a:off x="2855766" y="708337"/>
                <a:ext cx="0" cy="573899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352025-5B11-3A47-846A-3FCD33827677}"/>
                </a:ext>
              </a:extLst>
            </p:cNvPr>
            <p:cNvSpPr txBox="1"/>
            <p:nvPr/>
          </p:nvSpPr>
          <p:spPr>
            <a:xfrm>
              <a:off x="1564746" y="213135"/>
              <a:ext cx="1509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Leader Vehicle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B2BF170-2103-6949-BC12-78E38DB9954E}"/>
                </a:ext>
              </a:extLst>
            </p:cNvPr>
            <p:cNvGrpSpPr/>
            <p:nvPr/>
          </p:nvGrpSpPr>
          <p:grpSpPr>
            <a:xfrm>
              <a:off x="4970829" y="591831"/>
              <a:ext cx="983672" cy="6095079"/>
              <a:chOff x="3363192" y="311727"/>
              <a:chExt cx="983672" cy="609507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E4A1D4E-22D6-9F4C-9F8E-AF9BCBB5A525}"/>
                  </a:ext>
                </a:extLst>
              </p:cNvPr>
              <p:cNvSpPr/>
              <p:nvPr/>
            </p:nvSpPr>
            <p:spPr>
              <a:xfrm>
                <a:off x="3363192" y="311727"/>
                <a:ext cx="983672" cy="3710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vEPC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DBA3A9A-71A9-6B4F-80BE-54A91076290C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3853116" y="682822"/>
                <a:ext cx="1912" cy="57239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4D89FE9-E25D-2F47-A618-350574773C05}"/>
                </a:ext>
              </a:extLst>
            </p:cNvPr>
            <p:cNvSpPr txBox="1"/>
            <p:nvPr/>
          </p:nvSpPr>
          <p:spPr>
            <a:xfrm>
              <a:off x="4546198" y="213820"/>
              <a:ext cx="1847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Base Station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4722B6-9710-814C-9749-DA6E6B774108}"/>
                </a:ext>
              </a:extLst>
            </p:cNvPr>
            <p:cNvSpPr txBox="1"/>
            <p:nvPr/>
          </p:nvSpPr>
          <p:spPr>
            <a:xfrm>
              <a:off x="9607240" y="183875"/>
              <a:ext cx="2065216" cy="31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Follower Vehicle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792448" y="1165649"/>
              <a:ext cx="1067688" cy="407022"/>
              <a:chOff x="1155909" y="784469"/>
              <a:chExt cx="1197635" cy="407022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75312" y="784469"/>
                <a:ext cx="11608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Create Platoon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B877647-AA3A-4246-8458-6FC4255D6D9D}"/>
                </a:ext>
              </a:extLst>
            </p:cNvPr>
            <p:cNvSpPr/>
            <p:nvPr/>
          </p:nvSpPr>
          <p:spPr>
            <a:xfrm>
              <a:off x="3236727" y="613900"/>
              <a:ext cx="814589" cy="368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Camera &amp; Client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7541" y="620101"/>
              <a:ext cx="894703" cy="6065796"/>
              <a:chOff x="672135" y="465075"/>
              <a:chExt cx="671027" cy="454934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114D45C-8D47-D246-8F34-43DFE57E5B5B}"/>
                  </a:ext>
                </a:extLst>
              </p:cNvPr>
              <p:cNvSpPr/>
              <p:nvPr/>
            </p:nvSpPr>
            <p:spPr>
              <a:xfrm>
                <a:off x="672135" y="465075"/>
                <a:ext cx="671027" cy="2763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Actuators &amp; HMI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20993C9-4624-9044-9C9C-5BD5A7664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861" y="738156"/>
                <a:ext cx="0" cy="427626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DB63DC-188C-D64D-8395-FA88C647D2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3366" y="1028289"/>
              <a:ext cx="13036" cy="572781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2EBC4BD-EC6F-4841-889B-3C169EDD450D}"/>
                </a:ext>
              </a:extLst>
            </p:cNvPr>
            <p:cNvGrpSpPr/>
            <p:nvPr/>
          </p:nvGrpSpPr>
          <p:grpSpPr>
            <a:xfrm>
              <a:off x="10272545" y="561589"/>
              <a:ext cx="983672" cy="6098907"/>
              <a:chOff x="2492984" y="332038"/>
              <a:chExt cx="983672" cy="6098907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553875-4F6D-5D4C-A675-AD821DB3F868}"/>
                  </a:ext>
                </a:extLst>
              </p:cNvPr>
              <p:cNvSpPr/>
              <p:nvPr/>
            </p:nvSpPr>
            <p:spPr>
              <a:xfrm>
                <a:off x="2492984" y="332038"/>
                <a:ext cx="983672" cy="3710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MABX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9DB63DC-188C-D64D-8395-FA88C647D2F7}"/>
                  </a:ext>
                </a:extLst>
              </p:cNvPr>
              <p:cNvCxnSpPr>
                <a:cxnSpLocks/>
                <a:stCxn id="74" idx="2"/>
              </p:cNvCxnSpPr>
              <p:nvPr/>
            </p:nvCxnSpPr>
            <p:spPr>
              <a:xfrm flipH="1">
                <a:off x="2971784" y="703133"/>
                <a:ext cx="13036" cy="572781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68E3EAA-DD7D-CB4C-A0B2-C6A1E8EEBE6B}"/>
                </a:ext>
              </a:extLst>
            </p:cNvPr>
            <p:cNvGrpSpPr/>
            <p:nvPr/>
          </p:nvGrpSpPr>
          <p:grpSpPr>
            <a:xfrm>
              <a:off x="11390283" y="568283"/>
              <a:ext cx="626915" cy="6107453"/>
              <a:chOff x="2542309" y="339873"/>
              <a:chExt cx="626914" cy="6107455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B877647-AA3A-4246-8458-6FC4255D6D9D}"/>
                  </a:ext>
                </a:extLst>
              </p:cNvPr>
              <p:cNvSpPr/>
              <p:nvPr/>
            </p:nvSpPr>
            <p:spPr>
              <a:xfrm>
                <a:off x="2542309" y="339873"/>
                <a:ext cx="626914" cy="3684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OBU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BF963CF-784A-4A4D-9963-0CCAC1687190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>
                <a:off x="2855766" y="708337"/>
                <a:ext cx="0" cy="573899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9252781" y="564221"/>
              <a:ext cx="894703" cy="6065796"/>
              <a:chOff x="672135" y="465075"/>
              <a:chExt cx="671027" cy="4549347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114D45C-8D47-D246-8F34-43DFE57E5B5B}"/>
                  </a:ext>
                </a:extLst>
              </p:cNvPr>
              <p:cNvSpPr/>
              <p:nvPr/>
            </p:nvSpPr>
            <p:spPr>
              <a:xfrm>
                <a:off x="672135" y="465075"/>
                <a:ext cx="671027" cy="2763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Actuators &amp; HMI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20993C9-4624-9044-9C9C-5BD5A7664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861" y="738156"/>
                <a:ext cx="0" cy="427626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D89FE9-E25D-2F47-A618-350574773C05}"/>
                </a:ext>
              </a:extLst>
            </p:cNvPr>
            <p:cNvSpPr txBox="1"/>
            <p:nvPr/>
          </p:nvSpPr>
          <p:spPr>
            <a:xfrm>
              <a:off x="6428459" y="217805"/>
              <a:ext cx="1847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Cloud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B2BF170-2103-6949-BC12-78E38DB9954E}"/>
                </a:ext>
              </a:extLst>
            </p:cNvPr>
            <p:cNvGrpSpPr/>
            <p:nvPr/>
          </p:nvGrpSpPr>
          <p:grpSpPr>
            <a:xfrm>
              <a:off x="6408469" y="581671"/>
              <a:ext cx="983672" cy="6095079"/>
              <a:chOff x="3363192" y="311727"/>
              <a:chExt cx="983672" cy="609507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E4A1D4E-22D6-9F4C-9F8E-AF9BCBB5A525}"/>
                  </a:ext>
                </a:extLst>
              </p:cNvPr>
              <p:cNvSpPr/>
              <p:nvPr/>
            </p:nvSpPr>
            <p:spPr>
              <a:xfrm>
                <a:off x="3363192" y="311727"/>
                <a:ext cx="983672" cy="3710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SWIS App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DBA3A9A-71A9-6B4F-80BE-54A91076290C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 flipH="1">
                <a:off x="3853116" y="682822"/>
                <a:ext cx="1912" cy="57239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B2BF170-2103-6949-BC12-78E38DB9954E}"/>
                </a:ext>
              </a:extLst>
            </p:cNvPr>
            <p:cNvGrpSpPr/>
            <p:nvPr/>
          </p:nvGrpSpPr>
          <p:grpSpPr>
            <a:xfrm>
              <a:off x="7480349" y="571511"/>
              <a:ext cx="983672" cy="6095079"/>
              <a:chOff x="3363192" y="311727"/>
              <a:chExt cx="983672" cy="609507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E4A1D4E-22D6-9F4C-9F8E-AF9BCBB5A525}"/>
                  </a:ext>
                </a:extLst>
              </p:cNvPr>
              <p:cNvSpPr/>
              <p:nvPr/>
            </p:nvSpPr>
            <p:spPr>
              <a:xfrm>
                <a:off x="3363192" y="311727"/>
                <a:ext cx="983672" cy="3710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Platooning App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DBA3A9A-71A9-6B4F-80BE-54A91076290C}"/>
                  </a:ext>
                </a:extLst>
              </p:cNvPr>
              <p:cNvCxnSpPr>
                <a:cxnSpLocks/>
                <a:stCxn id="121" idx="2"/>
              </p:cNvCxnSpPr>
              <p:nvPr/>
            </p:nvCxnSpPr>
            <p:spPr>
              <a:xfrm flipH="1">
                <a:off x="3853116" y="682822"/>
                <a:ext cx="1912" cy="57239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1849088" y="1399329"/>
              <a:ext cx="965677" cy="430887"/>
              <a:chOff x="1155909" y="784469"/>
              <a:chExt cx="1197635" cy="411793"/>
            </a:xfrm>
          </p:grpSpPr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75312" y="784469"/>
                <a:ext cx="1160885" cy="41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Create Platoon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2799072" y="1764875"/>
              <a:ext cx="2661681" cy="291180"/>
              <a:chOff x="1155909" y="913214"/>
              <a:chExt cx="1197635" cy="278277"/>
            </a:xfrm>
          </p:grpSpPr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81737" y="913214"/>
                <a:ext cx="1160885" cy="25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Create Platoon</a:t>
                </a: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5460753" y="1996229"/>
              <a:ext cx="2509521" cy="293675"/>
              <a:chOff x="1155909" y="910830"/>
              <a:chExt cx="1197635" cy="280661"/>
            </a:xfrm>
          </p:grpSpPr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83406" y="910830"/>
                <a:ext cx="1160885" cy="25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Create Platoon</a:t>
                </a: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5460753" y="2412609"/>
              <a:ext cx="2511433" cy="288099"/>
              <a:chOff x="1155909" y="916159"/>
              <a:chExt cx="1197635" cy="275332"/>
            </a:xfrm>
          </p:grpSpPr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75312" y="916159"/>
                <a:ext cx="1160885" cy="25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Platoon Created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2779113" y="2699989"/>
              <a:ext cx="2669503" cy="302960"/>
              <a:chOff x="1153619" y="988057"/>
              <a:chExt cx="1199925" cy="203434"/>
            </a:xfrm>
          </p:grpSpPr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53619" y="988057"/>
                <a:ext cx="1160885" cy="175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Platoon Created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1843901" y="2824974"/>
              <a:ext cx="958033" cy="430887"/>
              <a:chOff x="1153619" y="935537"/>
              <a:chExt cx="1199925" cy="289336"/>
            </a:xfrm>
          </p:grpSpPr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53619" y="935537"/>
                <a:ext cx="1160886" cy="28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Platoon Created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773932" y="2997694"/>
              <a:ext cx="1042481" cy="430887"/>
              <a:chOff x="1153619" y="935537"/>
              <a:chExt cx="1199925" cy="289336"/>
            </a:xfrm>
          </p:grpSpPr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53619" y="935537"/>
                <a:ext cx="1160887" cy="28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Platoon Created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9702933" y="2615865"/>
              <a:ext cx="1061449" cy="481715"/>
              <a:chOff x="1155909" y="1013356"/>
              <a:chExt cx="1197635" cy="178135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88348" y="1013356"/>
                <a:ext cx="1160884" cy="15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Search and Join Platoon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10739359" y="2967539"/>
              <a:ext cx="980876" cy="453042"/>
              <a:chOff x="1133217" y="1023959"/>
              <a:chExt cx="1220327" cy="167532"/>
            </a:xfrm>
          </p:grpSpPr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33217" y="1023959"/>
                <a:ext cx="1160885" cy="15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Search and Join Platoon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5497129" y="3404343"/>
              <a:ext cx="6321631" cy="284598"/>
              <a:chOff x="1133217" y="1086249"/>
              <a:chExt cx="1220327" cy="105242"/>
            </a:xfrm>
          </p:grpSpPr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33217" y="1086249"/>
                <a:ext cx="1160885" cy="9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Platoon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5445119" y="3784155"/>
              <a:ext cx="2527067" cy="324349"/>
              <a:chOff x="1133217" y="1086249"/>
              <a:chExt cx="1220327" cy="105242"/>
            </a:xfrm>
          </p:grpSpPr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33217" y="1086249"/>
                <a:ext cx="1160885" cy="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Platoon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2858487" y="4170005"/>
              <a:ext cx="5157420" cy="328313"/>
              <a:chOff x="1133217" y="1114882"/>
              <a:chExt cx="1220327" cy="76609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33217" y="1114882"/>
                <a:ext cx="1160885" cy="6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Request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1843898" y="4347070"/>
              <a:ext cx="995321" cy="436880"/>
              <a:chOff x="1133217" y="1114882"/>
              <a:chExt cx="1220327" cy="76609"/>
            </a:xfrm>
          </p:grpSpPr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33217" y="1114882"/>
                <a:ext cx="1160886" cy="4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Request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 flipH="1">
              <a:off x="858378" y="4550270"/>
              <a:ext cx="995321" cy="436880"/>
              <a:chOff x="1133217" y="1114882"/>
              <a:chExt cx="1220327" cy="76609"/>
            </a:xfrm>
          </p:grpSpPr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33217" y="1114882"/>
                <a:ext cx="1160886" cy="4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Request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797871" y="5181372"/>
              <a:ext cx="1067688" cy="407023"/>
              <a:chOff x="1155909" y="784469"/>
              <a:chExt cx="1197635" cy="407022"/>
            </a:xfrm>
          </p:grpSpPr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75312" y="784469"/>
                <a:ext cx="11608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Accepted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1859141" y="5363958"/>
              <a:ext cx="986500" cy="407023"/>
              <a:chOff x="1155909" y="784469"/>
              <a:chExt cx="1197635" cy="407022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190803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75311" y="784469"/>
                <a:ext cx="11608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Accepted</a:t>
                </a: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7CFC62C-40B5-A946-982C-68DD794EA450}"/>
                </a:ext>
              </a:extLst>
            </p:cNvPr>
            <p:cNvGrpSpPr/>
            <p:nvPr/>
          </p:nvGrpSpPr>
          <p:grpSpPr>
            <a:xfrm>
              <a:off x="2829199" y="5700635"/>
              <a:ext cx="5189267" cy="261610"/>
              <a:chOff x="1155909" y="861189"/>
              <a:chExt cx="1197635" cy="261610"/>
            </a:xfrm>
          </p:grpSpPr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39BA5E7B-6CDD-4048-A94C-120DE55A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909" y="1073068"/>
                <a:ext cx="1197635" cy="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132E1BD-F264-C64D-A659-2CF7391BC07A}"/>
                  </a:ext>
                </a:extLst>
              </p:cNvPr>
              <p:cNvSpPr txBox="1"/>
              <p:nvPr/>
            </p:nvSpPr>
            <p:spPr>
              <a:xfrm>
                <a:off x="1171945" y="861189"/>
                <a:ext cx="11608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Join Accepted</a:t>
                </a:r>
              </a:p>
            </p:txBody>
          </p: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7AAF04C-044D-4941-B64C-0191CC547F45}"/>
                </a:ext>
              </a:extLst>
            </p:cNvPr>
            <p:cNvSpPr/>
            <p:nvPr/>
          </p:nvSpPr>
          <p:spPr>
            <a:xfrm>
              <a:off x="7492165" y="6098464"/>
              <a:ext cx="960041" cy="704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Follower Platoon ID Saved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7AAF04C-044D-4941-B64C-0191CC547F45}"/>
                </a:ext>
              </a:extLst>
            </p:cNvPr>
            <p:cNvSpPr/>
            <p:nvPr/>
          </p:nvSpPr>
          <p:spPr>
            <a:xfrm>
              <a:off x="7437873" y="2414465"/>
              <a:ext cx="960041" cy="704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Platoon ID Saved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02A53A-32C9-8548-80B2-57E4C41F2DA3}"/>
                </a:ext>
              </a:extLst>
            </p:cNvPr>
            <p:cNvSpPr/>
            <p:nvPr/>
          </p:nvSpPr>
          <p:spPr>
            <a:xfrm>
              <a:off x="178818" y="196276"/>
              <a:ext cx="4166109" cy="6661724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902A53A-32C9-8548-80B2-57E4C41F2DA3}"/>
                </a:ext>
              </a:extLst>
            </p:cNvPr>
            <p:cNvSpPr/>
            <p:nvPr/>
          </p:nvSpPr>
          <p:spPr>
            <a:xfrm>
              <a:off x="9260700" y="191075"/>
              <a:ext cx="3101688" cy="6693108"/>
            </a:xfrm>
            <a:prstGeom prst="rect">
              <a:avLst/>
            </a:prstGeom>
            <a:solidFill>
              <a:schemeClr val="accent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902A53A-32C9-8548-80B2-57E4C41F2DA3}"/>
                </a:ext>
              </a:extLst>
            </p:cNvPr>
            <p:cNvSpPr/>
            <p:nvPr/>
          </p:nvSpPr>
          <p:spPr>
            <a:xfrm>
              <a:off x="6307939" y="191075"/>
              <a:ext cx="2288853" cy="6666925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902A53A-32C9-8548-80B2-57E4C41F2DA3}"/>
                </a:ext>
              </a:extLst>
            </p:cNvPr>
            <p:cNvSpPr/>
            <p:nvPr/>
          </p:nvSpPr>
          <p:spPr>
            <a:xfrm>
              <a:off x="4781561" y="213135"/>
              <a:ext cx="1288743" cy="667175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FECA292C-2BC0-D443-A179-181FD1C3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0" y="37137"/>
            <a:ext cx="11671300" cy="41036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Message Flow</a:t>
            </a:r>
            <a:r>
              <a:rPr lang="tr-TR" sz="3200" b="1" dirty="0" smtClean="0"/>
              <a:t> – Platoon</a:t>
            </a:r>
            <a:r>
              <a:rPr lang="en-US" sz="3200" dirty="0" err="1"/>
              <a:t>i</a:t>
            </a:r>
            <a:r>
              <a:rPr lang="tr-TR" sz="3200" b="1" dirty="0" smtClean="0"/>
              <a:t>ng</a:t>
            </a:r>
            <a:endParaRPr lang="en-US" sz="3200" b="1" dirty="0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9BA5E7B-6CDD-4048-A94C-120DE55AF390}"/>
              </a:ext>
            </a:extLst>
          </p:cNvPr>
          <p:cNvCxnSpPr>
            <a:cxnSpLocks/>
          </p:cNvCxnSpPr>
          <p:nvPr/>
        </p:nvCxnSpPr>
        <p:spPr>
          <a:xfrm>
            <a:off x="7733915" y="6057746"/>
            <a:ext cx="35639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65734" y="5844249"/>
            <a:ext cx="31315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Confirmation Message</a:t>
            </a:r>
            <a:endParaRPr lang="en-US" sz="1100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9BA5E7B-6CDD-4048-A94C-120DE55AF390}"/>
              </a:ext>
            </a:extLst>
          </p:cNvPr>
          <p:cNvCxnSpPr>
            <a:cxnSpLocks/>
          </p:cNvCxnSpPr>
          <p:nvPr/>
        </p:nvCxnSpPr>
        <p:spPr>
          <a:xfrm flipH="1">
            <a:off x="10390539" y="6415089"/>
            <a:ext cx="8798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9325516" y="6176644"/>
            <a:ext cx="31315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Confirmation Message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05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02A53A-32C9-8548-80B2-57E4C41F2DA3}"/>
              </a:ext>
            </a:extLst>
          </p:cNvPr>
          <p:cNvSpPr/>
          <p:nvPr/>
        </p:nvSpPr>
        <p:spPr>
          <a:xfrm>
            <a:off x="580290" y="133224"/>
            <a:ext cx="3839258" cy="6558767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EBC4BD-EC6F-4841-889B-3C169EDD450D}"/>
              </a:ext>
            </a:extLst>
          </p:cNvPr>
          <p:cNvGrpSpPr/>
          <p:nvPr/>
        </p:nvGrpSpPr>
        <p:grpSpPr>
          <a:xfrm>
            <a:off x="1984493" y="696600"/>
            <a:ext cx="1135056" cy="6132319"/>
            <a:chOff x="2201660" y="332038"/>
            <a:chExt cx="1452761" cy="61323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553875-4F6D-5D4C-A675-AD821DB3F868}"/>
                </a:ext>
              </a:extLst>
            </p:cNvPr>
            <p:cNvSpPr/>
            <p:nvPr/>
          </p:nvSpPr>
          <p:spPr>
            <a:xfrm>
              <a:off x="2201660" y="332038"/>
              <a:ext cx="1452761" cy="371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Jetson TX2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DB63DC-188C-D64D-8395-FA88C647D2F7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2900476" y="703133"/>
              <a:ext cx="27565" cy="576122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D352025-5B11-3A47-846A-3FCD33827677}"/>
              </a:ext>
            </a:extLst>
          </p:cNvPr>
          <p:cNvSpPr txBox="1"/>
          <p:nvPr/>
        </p:nvSpPr>
        <p:spPr>
          <a:xfrm>
            <a:off x="1536523" y="358830"/>
            <a:ext cx="171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Follower Vehicle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BBE06D-56C9-694E-A9AD-EC78FE1D8738}"/>
              </a:ext>
            </a:extLst>
          </p:cNvPr>
          <p:cNvSpPr/>
          <p:nvPr/>
        </p:nvSpPr>
        <p:spPr>
          <a:xfrm>
            <a:off x="9374715" y="126860"/>
            <a:ext cx="2333696" cy="6565131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2BF170-2103-6949-BC12-78E38DB9954E}"/>
              </a:ext>
            </a:extLst>
          </p:cNvPr>
          <p:cNvGrpSpPr/>
          <p:nvPr/>
        </p:nvGrpSpPr>
        <p:grpSpPr>
          <a:xfrm>
            <a:off x="9566619" y="670959"/>
            <a:ext cx="1969971" cy="6109540"/>
            <a:chOff x="3363192" y="311727"/>
            <a:chExt cx="1969971" cy="610953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4A1D4E-22D6-9F4C-9F8E-AF9BCBB5A525}"/>
                </a:ext>
              </a:extLst>
            </p:cNvPr>
            <p:cNvSpPr/>
            <p:nvPr/>
          </p:nvSpPr>
          <p:spPr>
            <a:xfrm>
              <a:off x="3363192" y="311727"/>
              <a:ext cx="1969971" cy="371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LEVIS-Server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DBA3A9A-71A9-6B4F-80BE-54A910762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2321" y="697283"/>
              <a:ext cx="1912" cy="572398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4D89FE9-E25D-2F47-A618-350574773C05}"/>
              </a:ext>
            </a:extLst>
          </p:cNvPr>
          <p:cNvSpPr txBox="1"/>
          <p:nvPr/>
        </p:nvSpPr>
        <p:spPr>
          <a:xfrm>
            <a:off x="9617835" y="329897"/>
            <a:ext cx="1847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Cloud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25E329F-659C-5440-B926-DC7516152999}"/>
              </a:ext>
            </a:extLst>
          </p:cNvPr>
          <p:cNvSpPr/>
          <p:nvPr/>
        </p:nvSpPr>
        <p:spPr>
          <a:xfrm>
            <a:off x="9541719" y="3717407"/>
            <a:ext cx="1969969" cy="594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Receive frames from port </a:t>
            </a:r>
            <a:r>
              <a:rPr lang="en-US" sz="1100" dirty="0" err="1" smtClean="0">
                <a:solidFill>
                  <a:schemeClr val="tx1"/>
                </a:solidFill>
              </a:rPr>
              <a:t>xxxx</a:t>
            </a:r>
            <a:r>
              <a:rPr lang="en-US" sz="1100" dirty="0" smtClean="0">
                <a:solidFill>
                  <a:schemeClr val="tx1"/>
                </a:solidFill>
              </a:rPr>
              <a:t> and stream over RTSP on port </a:t>
            </a:r>
            <a:r>
              <a:rPr lang="en-US" sz="1100" dirty="0" err="1" smtClean="0">
                <a:solidFill>
                  <a:schemeClr val="tx1"/>
                </a:solidFill>
              </a:rPr>
              <a:t>yyyy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84545C2-3828-374F-95F5-EE9D6D86C130}"/>
              </a:ext>
            </a:extLst>
          </p:cNvPr>
          <p:cNvGrpSpPr/>
          <p:nvPr/>
        </p:nvGrpSpPr>
        <p:grpSpPr>
          <a:xfrm>
            <a:off x="8112172" y="3371465"/>
            <a:ext cx="2382395" cy="261610"/>
            <a:chOff x="1155909" y="973417"/>
            <a:chExt cx="1197635" cy="261610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D09393C-F01C-984B-9147-CE41DB3990EE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279635E-EFC1-EB45-963F-493A338B3D68}"/>
                </a:ext>
              </a:extLst>
            </p:cNvPr>
            <p:cNvSpPr txBox="1"/>
            <p:nvPr/>
          </p:nvSpPr>
          <p:spPr>
            <a:xfrm>
              <a:off x="1175311" y="973417"/>
              <a:ext cx="1160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Sending encoded frames over UDP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1902A53A-32C9-8548-80B2-57E4C41F2DA3}"/>
              </a:ext>
            </a:extLst>
          </p:cNvPr>
          <p:cNvSpPr/>
          <p:nvPr/>
        </p:nvSpPr>
        <p:spPr>
          <a:xfrm>
            <a:off x="5055327" y="126533"/>
            <a:ext cx="3602572" cy="6574753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20993C9-4624-9044-9C9C-5BD5A76644B0}"/>
              </a:ext>
            </a:extLst>
          </p:cNvPr>
          <p:cNvCxnSpPr>
            <a:cxnSpLocks/>
          </p:cNvCxnSpPr>
          <p:nvPr/>
        </p:nvCxnSpPr>
        <p:spPr>
          <a:xfrm>
            <a:off x="5695203" y="1093816"/>
            <a:ext cx="0" cy="57016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8E3EAA-DD7D-CB4C-A0B2-C6A1E8EEBE6B}"/>
              </a:ext>
            </a:extLst>
          </p:cNvPr>
          <p:cNvGrpSpPr/>
          <p:nvPr/>
        </p:nvGrpSpPr>
        <p:grpSpPr>
          <a:xfrm>
            <a:off x="7785117" y="688051"/>
            <a:ext cx="626915" cy="6107453"/>
            <a:chOff x="2542309" y="339873"/>
            <a:chExt cx="626914" cy="61074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B877647-AA3A-4246-8458-6FC4255D6D9D}"/>
                </a:ext>
              </a:extLst>
            </p:cNvPr>
            <p:cNvSpPr/>
            <p:nvPr/>
          </p:nvSpPr>
          <p:spPr>
            <a:xfrm>
              <a:off x="2542309" y="339873"/>
              <a:ext cx="626914" cy="368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OBU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BF963CF-784A-4A4D-9963-0CCAC1687190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>
              <a:off x="2855766" y="708337"/>
              <a:ext cx="0" cy="573899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6D352025-5B11-3A47-846A-3FCD33827677}"/>
              </a:ext>
            </a:extLst>
          </p:cNvPr>
          <p:cNvSpPr txBox="1"/>
          <p:nvPr/>
        </p:nvSpPr>
        <p:spPr>
          <a:xfrm>
            <a:off x="5979741" y="353562"/>
            <a:ext cx="171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Leader Vehicle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114D45C-8D47-D246-8F34-43DFE57E5B5B}"/>
              </a:ext>
            </a:extLst>
          </p:cNvPr>
          <p:cNvSpPr/>
          <p:nvPr/>
        </p:nvSpPr>
        <p:spPr>
          <a:xfrm>
            <a:off x="5235569" y="699228"/>
            <a:ext cx="894703" cy="368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Camera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5693562" y="2436245"/>
            <a:ext cx="1156327" cy="430887"/>
            <a:chOff x="1155909" y="973417"/>
            <a:chExt cx="1197635" cy="43088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75312" y="973417"/>
              <a:ext cx="1160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Send raw stream</a:t>
              </a: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11E3D3-64FA-AB47-ABC7-CC4E6CBA9E6B}"/>
              </a:ext>
            </a:extLst>
          </p:cNvPr>
          <p:cNvSpPr/>
          <p:nvPr/>
        </p:nvSpPr>
        <p:spPr>
          <a:xfrm>
            <a:off x="6145287" y="2833994"/>
            <a:ext cx="1436696" cy="458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H264/H265 Encoding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6862272" y="3266972"/>
            <a:ext cx="1224033" cy="430887"/>
            <a:chOff x="1155909" y="973417"/>
            <a:chExt cx="1197635" cy="430887"/>
          </a:xfrm>
        </p:grpSpPr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75312" y="973417"/>
              <a:ext cx="1160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Sending encoded frames over UDP</a:t>
              </a:r>
              <a:endParaRPr lang="en-US" sz="11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EBC4BD-EC6F-4841-889B-3C169EDD450D}"/>
              </a:ext>
            </a:extLst>
          </p:cNvPr>
          <p:cNvGrpSpPr/>
          <p:nvPr/>
        </p:nvGrpSpPr>
        <p:grpSpPr>
          <a:xfrm>
            <a:off x="6367921" y="699229"/>
            <a:ext cx="1161437" cy="6098905"/>
            <a:chOff x="2492984" y="332038"/>
            <a:chExt cx="1161437" cy="609890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3553875-4F6D-5D4C-A675-AD821DB3F868}"/>
                </a:ext>
              </a:extLst>
            </p:cNvPr>
            <p:cNvSpPr/>
            <p:nvPr/>
          </p:nvSpPr>
          <p:spPr>
            <a:xfrm>
              <a:off x="2492984" y="332038"/>
              <a:ext cx="1161437" cy="371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AGX Xavier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9DB63DC-188C-D64D-8395-FA88C647D2F7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flipH="1">
              <a:off x="2971784" y="703133"/>
              <a:ext cx="13036" cy="572781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38EE424-02DD-CC4C-9B13-8C1131BC8C5C}"/>
              </a:ext>
            </a:extLst>
          </p:cNvPr>
          <p:cNvCxnSpPr>
            <a:cxnSpLocks/>
          </p:cNvCxnSpPr>
          <p:nvPr/>
        </p:nvCxnSpPr>
        <p:spPr>
          <a:xfrm>
            <a:off x="2534509" y="4451632"/>
            <a:ext cx="7971098" cy="68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84C5C231-CEDB-D14D-9974-601E62F0E778}"/>
              </a:ext>
            </a:extLst>
          </p:cNvPr>
          <p:cNvSpPr txBox="1"/>
          <p:nvPr/>
        </p:nvSpPr>
        <p:spPr>
          <a:xfrm>
            <a:off x="2809002" y="4181494"/>
            <a:ext cx="7500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Establish RTSP session once the stream is available</a:t>
            </a:r>
            <a:endParaRPr lang="en-US" sz="1100" dirty="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3915567" y="4543542"/>
            <a:ext cx="6568990" cy="261610"/>
            <a:chOff x="1155909" y="973414"/>
            <a:chExt cx="1197635" cy="261609"/>
          </a:xfrm>
        </p:grpSpPr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81300" y="973414"/>
              <a:ext cx="1160888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Push the stream over UDP</a:t>
              </a:r>
              <a:endParaRPr lang="en-US" sz="1100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5689406" y="2187674"/>
            <a:ext cx="1175468" cy="262765"/>
            <a:chOff x="1155908" y="928726"/>
            <a:chExt cx="1197636" cy="262765"/>
          </a:xfrm>
        </p:grpSpPr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55908" y="928726"/>
              <a:ext cx="1160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Start live stream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3928888" y="1184233"/>
            <a:ext cx="6590677" cy="261610"/>
            <a:chOff x="1155909" y="964625"/>
            <a:chExt cx="1197635" cy="26161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75312" y="964625"/>
              <a:ext cx="11608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Forward the request to the server</a:t>
              </a:r>
              <a:endParaRPr lang="en-US" sz="11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8092264" y="2026357"/>
            <a:ext cx="2428202" cy="262765"/>
            <a:chOff x="1155908" y="928726"/>
            <a:chExt cx="1197636" cy="26276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55908" y="928726"/>
              <a:ext cx="1160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Request the live stream</a:t>
              </a:r>
              <a:endParaRPr lang="en-US" sz="11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6872078" y="2139251"/>
            <a:ext cx="1220700" cy="430887"/>
            <a:chOff x="1153792" y="968269"/>
            <a:chExt cx="1199752" cy="43088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53792" y="968269"/>
              <a:ext cx="11608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Forward the request</a:t>
              </a:r>
              <a:endParaRPr lang="en-US" sz="1100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25E329F-659C-5440-B926-DC7516152999}"/>
              </a:ext>
            </a:extLst>
          </p:cNvPr>
          <p:cNvSpPr/>
          <p:nvPr/>
        </p:nvSpPr>
        <p:spPr>
          <a:xfrm>
            <a:off x="9763371" y="1779456"/>
            <a:ext cx="1526664" cy="316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Start RTSP server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4C5C231-CEDB-D14D-9974-601E62F0E778}"/>
              </a:ext>
            </a:extLst>
          </p:cNvPr>
          <p:cNvSpPr txBox="1"/>
          <p:nvPr/>
        </p:nvSpPr>
        <p:spPr>
          <a:xfrm>
            <a:off x="9512308" y="1395017"/>
            <a:ext cx="92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Ok response</a:t>
            </a:r>
            <a:endParaRPr lang="en-US" sz="11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5E329F-659C-5440-B926-DC7516152999}"/>
              </a:ext>
            </a:extLst>
          </p:cNvPr>
          <p:cNvSpPr/>
          <p:nvPr/>
        </p:nvSpPr>
        <p:spPr>
          <a:xfrm>
            <a:off x="1714890" y="2059464"/>
            <a:ext cx="1653560" cy="636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Start video player and try to connect to the server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5E329F-659C-5440-B926-DC7516152999}"/>
              </a:ext>
            </a:extLst>
          </p:cNvPr>
          <p:cNvSpPr/>
          <p:nvPr/>
        </p:nvSpPr>
        <p:spPr>
          <a:xfrm>
            <a:off x="1796795" y="5133956"/>
            <a:ext cx="1475428" cy="4952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H264/H265 decoding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8EE424-02DD-CC4C-9B13-8C1131BC8C5C}"/>
              </a:ext>
            </a:extLst>
          </p:cNvPr>
          <p:cNvCxnSpPr>
            <a:cxnSpLocks/>
          </p:cNvCxnSpPr>
          <p:nvPr/>
        </p:nvCxnSpPr>
        <p:spPr>
          <a:xfrm flipV="1">
            <a:off x="3895904" y="1639474"/>
            <a:ext cx="6616524" cy="43531"/>
          </a:xfrm>
          <a:prstGeom prst="straightConnector1">
            <a:avLst/>
          </a:prstGeom>
          <a:ln w="12700">
            <a:solidFill>
              <a:schemeClr val="tx1"/>
            </a:solidFill>
            <a:prstDash val="lgDashDot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 Brace 69"/>
          <p:cNvSpPr/>
          <p:nvPr/>
        </p:nvSpPr>
        <p:spPr>
          <a:xfrm>
            <a:off x="2247722" y="2739348"/>
            <a:ext cx="238041" cy="1712284"/>
          </a:xfrm>
          <a:prstGeom prst="leftBrace">
            <a:avLst/>
          </a:prstGeom>
          <a:ln w="190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71" name="TextBox 70"/>
          <p:cNvSpPr txBox="1"/>
          <p:nvPr/>
        </p:nvSpPr>
        <p:spPr>
          <a:xfrm>
            <a:off x="795924" y="3175605"/>
            <a:ext cx="1360992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Waiting for the stream to be available</a:t>
            </a:r>
            <a:endParaRPr lang="fi-FI" sz="1600" dirty="0" err="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68E3EAA-DD7D-CB4C-A0B2-C6A1E8EEBE6B}"/>
              </a:ext>
            </a:extLst>
          </p:cNvPr>
          <p:cNvGrpSpPr/>
          <p:nvPr/>
        </p:nvGrpSpPr>
        <p:grpSpPr>
          <a:xfrm>
            <a:off x="3602109" y="696600"/>
            <a:ext cx="626915" cy="6107453"/>
            <a:chOff x="2542309" y="339873"/>
            <a:chExt cx="626914" cy="61074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877647-AA3A-4246-8458-6FC4255D6D9D}"/>
                </a:ext>
              </a:extLst>
            </p:cNvPr>
            <p:cNvSpPr/>
            <p:nvPr/>
          </p:nvSpPr>
          <p:spPr>
            <a:xfrm>
              <a:off x="2542309" y="339873"/>
              <a:ext cx="626914" cy="368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OBU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BF963CF-784A-4A4D-9963-0CCAC1687190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>
              <a:off x="2855766" y="708337"/>
              <a:ext cx="0" cy="573899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2557750" y="1079953"/>
            <a:ext cx="1357818" cy="261610"/>
            <a:chOff x="1155909" y="973417"/>
            <a:chExt cx="1197635" cy="2616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75312" y="973417"/>
              <a:ext cx="11608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Request a live stream</a:t>
              </a:r>
              <a:endParaRPr lang="en-US" sz="11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38EE424-02DD-CC4C-9B13-8C1131BC8C5C}"/>
              </a:ext>
            </a:extLst>
          </p:cNvPr>
          <p:cNvCxnSpPr>
            <a:cxnSpLocks/>
          </p:cNvCxnSpPr>
          <p:nvPr/>
        </p:nvCxnSpPr>
        <p:spPr>
          <a:xfrm>
            <a:off x="2540906" y="1859258"/>
            <a:ext cx="1354998" cy="6245"/>
          </a:xfrm>
          <a:prstGeom prst="straightConnector1">
            <a:avLst/>
          </a:prstGeom>
          <a:ln w="12700">
            <a:solidFill>
              <a:schemeClr val="tx1"/>
            </a:solidFill>
            <a:prstDash val="lgDashDot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4C5C231-CEDB-D14D-9974-601E62F0E778}"/>
              </a:ext>
            </a:extLst>
          </p:cNvPr>
          <p:cNvSpPr txBox="1"/>
          <p:nvPr/>
        </p:nvSpPr>
        <p:spPr>
          <a:xfrm>
            <a:off x="2815771" y="1599672"/>
            <a:ext cx="92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Ok response</a:t>
            </a:r>
            <a:endParaRPr lang="en-US" sz="11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68E3EAA-DD7D-CB4C-A0B2-C6A1E8EEBE6B}"/>
              </a:ext>
            </a:extLst>
          </p:cNvPr>
          <p:cNvGrpSpPr/>
          <p:nvPr/>
        </p:nvGrpSpPr>
        <p:grpSpPr>
          <a:xfrm>
            <a:off x="752106" y="693344"/>
            <a:ext cx="1012726" cy="6107453"/>
            <a:chOff x="2542309" y="339873"/>
            <a:chExt cx="626914" cy="610745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B877647-AA3A-4246-8458-6FC4255D6D9D}"/>
                </a:ext>
              </a:extLst>
            </p:cNvPr>
            <p:cNvSpPr/>
            <p:nvPr/>
          </p:nvSpPr>
          <p:spPr>
            <a:xfrm>
              <a:off x="2542309" y="339873"/>
              <a:ext cx="626914" cy="368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Display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BF963CF-784A-4A4D-9963-0CCAC1687190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2855766" y="708337"/>
              <a:ext cx="0" cy="573899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2539134" y="4712067"/>
            <a:ext cx="1364676" cy="430887"/>
            <a:chOff x="1155909" y="973414"/>
            <a:chExt cx="1197635" cy="430885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81300" y="973414"/>
              <a:ext cx="1160888" cy="43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Forward the stream to the Jetson TX2</a:t>
              </a:r>
              <a:endParaRPr lang="en-US" sz="11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AD7F094-94F3-2144-A1FA-6446D70E6B60}"/>
              </a:ext>
            </a:extLst>
          </p:cNvPr>
          <p:cNvGrpSpPr/>
          <p:nvPr/>
        </p:nvGrpSpPr>
        <p:grpSpPr>
          <a:xfrm>
            <a:off x="1241377" y="5729707"/>
            <a:ext cx="1293132" cy="261610"/>
            <a:chOff x="1155909" y="973414"/>
            <a:chExt cx="1197635" cy="261609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38EE424-02DD-CC4C-9B13-8C1131BC8C5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09" y="1190803"/>
              <a:ext cx="1197635" cy="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4C5C231-CEDB-D14D-9974-601E62F0E778}"/>
                </a:ext>
              </a:extLst>
            </p:cNvPr>
            <p:cNvSpPr txBox="1"/>
            <p:nvPr/>
          </p:nvSpPr>
          <p:spPr>
            <a:xfrm>
              <a:off x="1181300" y="973414"/>
              <a:ext cx="1160888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Send to display</a:t>
              </a:r>
              <a:endParaRPr lang="en-US" sz="1100" dirty="0"/>
            </a:p>
          </p:txBody>
        </p:sp>
      </p:grpSp>
      <p:sp>
        <p:nvSpPr>
          <p:cNvPr id="98" name="Title 1">
            <a:extLst>
              <a:ext uri="{FF2B5EF4-FFF2-40B4-BE49-F238E27FC236}">
                <a16:creationId xmlns:a16="http://schemas.microsoft.com/office/drawing/2014/main" id="{FECA292C-2BC0-D443-A179-181FD1C3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0" y="37137"/>
            <a:ext cx="11671300" cy="41036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Message Flow</a:t>
            </a:r>
            <a:r>
              <a:rPr lang="tr-TR" sz="3200" b="1" dirty="0" smtClean="0"/>
              <a:t> </a:t>
            </a:r>
            <a:r>
              <a:rPr lang="tr-TR" sz="3200" b="1" smtClean="0"/>
              <a:t>– </a:t>
            </a:r>
            <a:r>
              <a:rPr lang="en-US" sz="3200" b="1" smtClean="0"/>
              <a:t>See What I See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52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Ford Truck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1ef5eaf55_0_0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2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High Level Vehicle Architecture</a:t>
            </a:r>
            <a:endParaRPr dirty="0"/>
          </a:p>
        </p:txBody>
      </p:sp>
      <p:sp>
        <p:nvSpPr>
          <p:cNvPr id="46" name="Rounded Rectangle 45"/>
          <p:cNvSpPr/>
          <p:nvPr/>
        </p:nvSpPr>
        <p:spPr>
          <a:xfrm>
            <a:off x="386268" y="3944671"/>
            <a:ext cx="2469874" cy="81501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5"/>
                </a:solidFill>
              </a:rPr>
              <a:t>International Truck of the Year 2019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5"/>
          <a:stretch/>
        </p:blipFill>
        <p:spPr>
          <a:xfrm flipH="1">
            <a:off x="78658" y="1373172"/>
            <a:ext cx="3070838" cy="2621344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9245134" y="1531726"/>
            <a:ext cx="1750142" cy="806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2"/>
                </a:solidFill>
              </a:rPr>
              <a:t>Brake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Module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245134" y="2956647"/>
            <a:ext cx="1750142" cy="806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Engine Control </a:t>
            </a:r>
            <a:r>
              <a:rPr lang="tr-TR" dirty="0" err="1" smtClean="0">
                <a:solidFill>
                  <a:schemeClr val="tx2"/>
                </a:solidFill>
              </a:rPr>
              <a:t>Module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245134" y="4003501"/>
            <a:ext cx="1750142" cy="806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2"/>
                </a:solidFill>
              </a:rPr>
              <a:t>Steering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Module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>
            <a:off x="4433442" y="2445929"/>
            <a:ext cx="6577000" cy="4129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Vehicle</a:t>
            </a:r>
            <a:r>
              <a:rPr lang="tr-TR" dirty="0" smtClean="0"/>
              <a:t> CAN</a:t>
            </a:r>
            <a:endParaRPr lang="tr-TR" dirty="0"/>
          </a:p>
        </p:txBody>
      </p:sp>
      <p:sp>
        <p:nvSpPr>
          <p:cNvPr id="52" name="Rectangle 51"/>
          <p:cNvSpPr/>
          <p:nvPr/>
        </p:nvSpPr>
        <p:spPr>
          <a:xfrm>
            <a:off x="9136979" y="1306757"/>
            <a:ext cx="1966452" cy="43573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tr-TR" dirty="0" smtClean="0"/>
              <a:t>Control </a:t>
            </a:r>
            <a:r>
              <a:rPr lang="tr-TR" dirty="0" err="1" smtClean="0"/>
              <a:t>Block</a:t>
            </a:r>
            <a:endParaRPr lang="tr-TR" dirty="0"/>
          </a:p>
        </p:txBody>
      </p:sp>
      <p:cxnSp>
        <p:nvCxnSpPr>
          <p:cNvPr id="53" name="Straight Arrow Connector 52"/>
          <p:cNvCxnSpPr>
            <a:stCxn id="48" idx="2"/>
          </p:cNvCxnSpPr>
          <p:nvPr/>
        </p:nvCxnSpPr>
        <p:spPr>
          <a:xfrm>
            <a:off x="10120205" y="2337971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120205" y="2752825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V="1">
            <a:off x="8241255" y="3402743"/>
            <a:ext cx="1653798" cy="353961"/>
          </a:xfrm>
          <a:prstGeom prst="bentConnector3">
            <a:avLst>
              <a:gd name="adj1" fmla="val -1129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498910" y="5410427"/>
            <a:ext cx="398207" cy="226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06950" y="5380932"/>
            <a:ext cx="1022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Control ECU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278683" y="1537032"/>
            <a:ext cx="1750142" cy="806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Radar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368766" y="1541922"/>
            <a:ext cx="1750142" cy="806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Camera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7192651" y="1819320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48837" y="2307355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43837" y="2328138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3457106" y="3948042"/>
            <a:ext cx="1750142" cy="806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4K </a:t>
            </a:r>
            <a:r>
              <a:rPr lang="tr-TR" dirty="0" err="1" smtClean="0">
                <a:solidFill>
                  <a:schemeClr val="bg1"/>
                </a:solidFill>
              </a:rPr>
              <a:t>Camera</a:t>
            </a:r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«</a:t>
            </a:r>
            <a:r>
              <a:rPr lang="tr-TR" dirty="0" err="1" smtClean="0">
                <a:solidFill>
                  <a:schemeClr val="bg1"/>
                </a:solidFill>
              </a:rPr>
              <a:t>See</a:t>
            </a:r>
            <a:r>
              <a:rPr lang="tr-TR" dirty="0" smtClean="0">
                <a:solidFill>
                  <a:schemeClr val="bg1"/>
                </a:solidFill>
              </a:rPr>
              <a:t>-</a:t>
            </a:r>
            <a:r>
              <a:rPr lang="tr-TR" dirty="0" err="1" smtClean="0">
                <a:solidFill>
                  <a:schemeClr val="bg1"/>
                </a:solidFill>
              </a:rPr>
              <a:t>what</a:t>
            </a:r>
            <a:r>
              <a:rPr lang="tr-TR" dirty="0" smtClean="0">
                <a:solidFill>
                  <a:schemeClr val="bg1"/>
                </a:solidFill>
              </a:rPr>
              <a:t>-I-</a:t>
            </a:r>
            <a:r>
              <a:rPr lang="tr-TR" dirty="0" err="1" smtClean="0">
                <a:solidFill>
                  <a:schemeClr val="bg1"/>
                </a:solidFill>
              </a:rPr>
              <a:t>see</a:t>
            </a:r>
            <a:r>
              <a:rPr lang="tr-TR" dirty="0" smtClean="0">
                <a:solidFill>
                  <a:schemeClr val="bg1"/>
                </a:solidFill>
              </a:rPr>
              <a:t>»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368766" y="3948041"/>
            <a:ext cx="938138" cy="806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LEVIS Client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63314" y="2956647"/>
            <a:ext cx="938138" cy="806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OBU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458688" y="2958760"/>
            <a:ext cx="2049027" cy="806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bg1"/>
                </a:solidFill>
              </a:rPr>
              <a:t>microAutoBox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dSpace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987793" y="3948040"/>
            <a:ext cx="938138" cy="806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HMI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5279578" y="4231766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07121" y="4064884"/>
            <a:ext cx="556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USB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6393755" y="3230685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50779" y="3063803"/>
            <a:ext cx="86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Ethernet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7455098" y="3750656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801964" y="3709245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721469" y="3702450"/>
            <a:ext cx="86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Ethernet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08573" y="3721057"/>
            <a:ext cx="86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Ethernet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7455098" y="2752825"/>
            <a:ext cx="0" cy="238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650800" y="1672740"/>
            <a:ext cx="1011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solidFill>
                  <a:schemeClr val="tx2">
                    <a:lumMod val="75000"/>
                  </a:schemeClr>
                </a:solidFill>
              </a:rPr>
              <a:t>Private</a:t>
            </a:r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 CAN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498910" y="5115409"/>
            <a:ext cx="398207" cy="2261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87334" y="5094579"/>
            <a:ext cx="1022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75000"/>
                  </a:schemeClr>
                </a:solidFill>
              </a:rPr>
              <a:t>Sensor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508693" y="4802416"/>
            <a:ext cx="398207" cy="22614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97117" y="4781586"/>
            <a:ext cx="1022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tx2">
                    <a:lumMod val="75000"/>
                  </a:schemeClr>
                </a:solidFill>
              </a:rPr>
              <a:t>Prototype</a:t>
            </a:r>
            <a:endParaRPr lang="tr-TR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8" name="Picture 8">
            <a:extLst>
              <a:ext uri="{FF2B5EF4-FFF2-40B4-BE49-F238E27FC236}">
                <a16:creationId xmlns:a16="http://schemas.microsoft.com/office/drawing/2014/main" id="{39382F79-0D91-4C97-AA03-E86DC7F61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911" r="928" b="1433"/>
          <a:stretch/>
        </p:blipFill>
        <p:spPr bwMode="auto">
          <a:xfrm>
            <a:off x="6134807" y="4185193"/>
            <a:ext cx="307667" cy="3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1ef5eaf55_0_0"/>
          <p:cNvSpPr txBox="1">
            <a:spLocks noGrp="1"/>
          </p:cNvSpPr>
          <p:nvPr>
            <p:ph type="title"/>
          </p:nvPr>
        </p:nvSpPr>
        <p:spPr>
          <a:xfrm>
            <a:off x="348681" y="114390"/>
            <a:ext cx="8947200" cy="4987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A bit detail…</a:t>
            </a:r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2919956" y="2298762"/>
            <a:ext cx="1759528" cy="2369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Decision Maker</a:t>
            </a: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944226" y="2794061"/>
            <a:ext cx="1980574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Platooning/Truck Routing </a:t>
            </a:r>
            <a:r>
              <a:rPr lang="en-US" smtClean="0"/>
              <a:t>State</a:t>
            </a: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274181" y="882133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Longitudinal Control</a:t>
            </a: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274181" y="4622862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Lateral Control</a:t>
            </a:r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0397835" y="882132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ECM</a:t>
            </a:r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0397835" y="4611381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Steering Control Unit</a:t>
            </a:r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7473" y="923697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C-V2X</a:t>
            </a:r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473" y="4664426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HMI</a:t>
            </a:r>
            <a:endParaRPr lang="en-US"/>
          </a:p>
        </p:txBody>
      </p:sp>
      <p:cxnSp>
        <p:nvCxnSpPr>
          <p:cNvPr id="5" name="Elbow Connector 4"/>
          <p:cNvCxnSpPr>
            <a:stCxn id="93" idx="3"/>
            <a:endCxn id="3" idx="0"/>
          </p:cNvCxnSpPr>
          <p:nvPr/>
        </p:nvCxnSpPr>
        <p:spPr>
          <a:xfrm>
            <a:off x="1767001" y="1609498"/>
            <a:ext cx="2032719" cy="6892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94" idx="3"/>
            <a:endCxn id="3" idx="2"/>
          </p:cNvCxnSpPr>
          <p:nvPr/>
        </p:nvCxnSpPr>
        <p:spPr>
          <a:xfrm flipV="1">
            <a:off x="1767001" y="4667890"/>
            <a:ext cx="2032719" cy="682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4" idx="1"/>
          </p:cNvCxnSpPr>
          <p:nvPr/>
        </p:nvCxnSpPr>
        <p:spPr>
          <a:xfrm flipV="1">
            <a:off x="4679484" y="3479862"/>
            <a:ext cx="1264742" cy="3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4" idx="0"/>
            <a:endCxn id="45" idx="1"/>
          </p:cNvCxnSpPr>
          <p:nvPr/>
        </p:nvCxnSpPr>
        <p:spPr>
          <a:xfrm rot="5400000" flipH="1" flipV="1">
            <a:off x="6491284" y="2011164"/>
            <a:ext cx="1226127" cy="3396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4" idx="2"/>
            <a:endCxn id="67" idx="1"/>
          </p:cNvCxnSpPr>
          <p:nvPr/>
        </p:nvCxnSpPr>
        <p:spPr>
          <a:xfrm rot="16200000" flipH="1">
            <a:off x="6532847" y="4567328"/>
            <a:ext cx="1143001" cy="3396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5" idx="3"/>
            <a:endCxn id="89" idx="1"/>
          </p:cNvCxnSpPr>
          <p:nvPr/>
        </p:nvCxnSpPr>
        <p:spPr>
          <a:xfrm flipV="1">
            <a:off x="9033709" y="1567933"/>
            <a:ext cx="13641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7" idx="3"/>
            <a:endCxn id="92" idx="1"/>
          </p:cNvCxnSpPr>
          <p:nvPr/>
        </p:nvCxnSpPr>
        <p:spPr>
          <a:xfrm flipV="1">
            <a:off x="9033709" y="5297182"/>
            <a:ext cx="1364126" cy="11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424545" y="647793"/>
            <a:ext cx="6927273" cy="5698777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62756" y="910787"/>
            <a:ext cx="2176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smtClean="0"/>
              <a:t>Vehicle speed, accelariton, platooning state&amp;gap, GNSS information</a:t>
            </a:r>
            <a:endParaRPr lang="en-US" sz="1400" b="0" dirty="0" err="1" smtClean="0"/>
          </a:p>
        </p:txBody>
      </p:sp>
      <p:sp>
        <p:nvSpPr>
          <p:cNvPr id="95" name="TextBox 94"/>
          <p:cNvSpPr txBox="1"/>
          <p:nvPr/>
        </p:nvSpPr>
        <p:spPr>
          <a:xfrm>
            <a:off x="2998459" y="5353286"/>
            <a:ext cx="217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Iniate‚Create platoon,</a:t>
            </a:r>
            <a:endParaRPr lang="en-US" sz="1400"/>
          </a:p>
          <a:p>
            <a:r>
              <a:rPr lang="en-US" sz="1400"/>
              <a:t>join request,</a:t>
            </a:r>
          </a:p>
          <a:p>
            <a:r>
              <a:rPr lang="en-US" sz="1400"/>
              <a:t>join accept,</a:t>
            </a:r>
          </a:p>
          <a:p>
            <a:r>
              <a:rPr lang="en-US" sz="1400"/>
              <a:t>join reject</a:t>
            </a:r>
            <a:endParaRPr lang="en-US" sz="1400" b="0" dirty="0" err="1" smtClean="0"/>
          </a:p>
        </p:txBody>
      </p:sp>
      <p:sp>
        <p:nvSpPr>
          <p:cNvPr id="96" name="TextBox 95"/>
          <p:cNvSpPr txBox="1"/>
          <p:nvPr/>
        </p:nvSpPr>
        <p:spPr>
          <a:xfrm>
            <a:off x="9351818" y="5343157"/>
            <a:ext cx="146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Steering Decisions</a:t>
            </a:r>
            <a:endParaRPr lang="en-US" sz="1400" b="0" dirty="0" err="1" smtClean="0"/>
          </a:p>
        </p:txBody>
      </p:sp>
      <p:sp>
        <p:nvSpPr>
          <p:cNvPr id="97" name="TextBox 96"/>
          <p:cNvSpPr txBox="1"/>
          <p:nvPr/>
        </p:nvSpPr>
        <p:spPr>
          <a:xfrm>
            <a:off x="9344889" y="1615402"/>
            <a:ext cx="146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Acc.</a:t>
            </a:r>
          </a:p>
          <a:p>
            <a:r>
              <a:rPr lang="en-US" sz="1400" smtClean="0"/>
              <a:t>Decisions</a:t>
            </a:r>
            <a:endParaRPr lang="en-US" sz="1400" b="0" dirty="0" err="1" smtClean="0"/>
          </a:p>
        </p:txBody>
      </p:sp>
      <p:sp>
        <p:nvSpPr>
          <p:cNvPr id="98" name="TextBox 97"/>
          <p:cNvSpPr txBox="1"/>
          <p:nvPr/>
        </p:nvSpPr>
        <p:spPr>
          <a:xfrm>
            <a:off x="4639252" y="3064192"/>
            <a:ext cx="1728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What to do next</a:t>
            </a:r>
            <a:endParaRPr lang="en-US" sz="1400" b="0" dirty="0" err="1" smtClean="0"/>
          </a:p>
        </p:txBody>
      </p:sp>
      <p:sp>
        <p:nvSpPr>
          <p:cNvPr id="99" name="TextBox 98"/>
          <p:cNvSpPr txBox="1"/>
          <p:nvPr/>
        </p:nvSpPr>
        <p:spPr>
          <a:xfrm>
            <a:off x="4742253" y="300839"/>
            <a:ext cx="213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dSPACE MicroAutoBox</a:t>
            </a:r>
            <a:endParaRPr lang="en-US" sz="1400" b="1" dirty="0" err="1" smtClean="0"/>
          </a:p>
        </p:txBody>
      </p:sp>
      <p:sp>
        <p:nvSpPr>
          <p:cNvPr id="100" name="Rounded Rectangle 99"/>
          <p:cNvSpPr/>
          <p:nvPr/>
        </p:nvSpPr>
        <p:spPr>
          <a:xfrm>
            <a:off x="-4342" y="2797525"/>
            <a:ext cx="175952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Sensors</a:t>
            </a:r>
            <a:endParaRPr lang="en-US"/>
          </a:p>
        </p:txBody>
      </p:sp>
      <p:cxnSp>
        <p:nvCxnSpPr>
          <p:cNvPr id="29" name="Straight Arrow Connector 28"/>
          <p:cNvCxnSpPr>
            <a:stCxn id="100" idx="3"/>
            <a:endCxn id="3" idx="1"/>
          </p:cNvCxnSpPr>
          <p:nvPr/>
        </p:nvCxnSpPr>
        <p:spPr>
          <a:xfrm>
            <a:off x="1755186" y="3483326"/>
            <a:ext cx="1164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767001" y="2758517"/>
            <a:ext cx="1076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Lane, Object</a:t>
            </a:r>
          </a:p>
          <a:p>
            <a:r>
              <a:rPr lang="en-US" sz="1400" b="0" smtClean="0"/>
              <a:t>Info</a:t>
            </a:r>
            <a:endParaRPr lang="en-US" sz="14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3645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0" y="2954080"/>
            <a:ext cx="10440000" cy="1424539"/>
          </a:xfrm>
        </p:spPr>
        <p:txBody>
          <a:bodyPr>
            <a:normAutofit fontScale="90000"/>
          </a:bodyPr>
          <a:lstStyle/>
          <a:p>
            <a:r>
              <a:rPr lang="en-US" smtClean="0"/>
              <a:t>Platooning with See-What-I-See Application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UC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Overview &amp;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60000"/>
            <a:ext cx="9726525" cy="792525"/>
          </a:xfrm>
        </p:spPr>
        <p:txBody>
          <a:bodyPr>
            <a:normAutofit fontScale="90000"/>
          </a:bodyPr>
          <a:lstStyle/>
          <a:p>
            <a:r>
              <a:rPr lang="en-US"/>
              <a:t>Platooning with See-What-I-See Application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152525"/>
            <a:ext cx="11025100" cy="5095875"/>
          </a:xfrm>
        </p:spPr>
        <p:txBody>
          <a:bodyPr>
            <a:normAutofit/>
          </a:bodyPr>
          <a:lstStyle/>
          <a:p>
            <a:r>
              <a:rPr lang="en-US"/>
              <a:t>In a platoon, vehicles are </a:t>
            </a:r>
            <a:r>
              <a:rPr lang="en-US" smtClean="0"/>
              <a:t>moving </a:t>
            </a:r>
            <a:r>
              <a:rPr lang="en-US"/>
              <a:t>much closer together than what would be possible if driven by human </a:t>
            </a:r>
            <a:r>
              <a:rPr lang="en-US" smtClean="0"/>
              <a:t>drivers</a:t>
            </a:r>
          </a:p>
          <a:p>
            <a:r>
              <a:rPr lang="en-US" smtClean="0"/>
              <a:t>The </a:t>
            </a:r>
            <a:r>
              <a:rPr lang="en-US"/>
              <a:t>reduced distance </a:t>
            </a:r>
            <a:r>
              <a:rPr lang="en-US" smtClean="0"/>
              <a:t>= greater </a:t>
            </a:r>
            <a:r>
              <a:rPr lang="en-US"/>
              <a:t>fuel efficiency </a:t>
            </a:r>
            <a:r>
              <a:rPr lang="en-US" smtClean="0"/>
              <a:t>&amp; reduced </a:t>
            </a:r>
            <a:r>
              <a:rPr lang="en-US"/>
              <a:t>use of road </a:t>
            </a:r>
            <a:r>
              <a:rPr lang="en-US" smtClean="0"/>
              <a:t>space</a:t>
            </a:r>
          </a:p>
          <a:p>
            <a:r>
              <a:rPr lang="en-US" smtClean="0"/>
              <a:t>Vehicles </a:t>
            </a:r>
            <a:r>
              <a:rPr lang="en-US"/>
              <a:t>share their </a:t>
            </a:r>
            <a:r>
              <a:rPr lang="en-US" u="sng"/>
              <a:t>location</a:t>
            </a:r>
            <a:r>
              <a:rPr lang="en-US"/>
              <a:t>, </a:t>
            </a:r>
            <a:r>
              <a:rPr lang="en-US" u="sng"/>
              <a:t>heading</a:t>
            </a:r>
            <a:r>
              <a:rPr lang="en-US"/>
              <a:t> and </a:t>
            </a:r>
            <a:r>
              <a:rPr lang="en-US" u="sng"/>
              <a:t>speed</a:t>
            </a:r>
            <a:r>
              <a:rPr lang="en-US"/>
              <a:t> as well as their </a:t>
            </a:r>
            <a:r>
              <a:rPr lang="en-US" u="sng"/>
              <a:t>intentions</a:t>
            </a:r>
            <a:r>
              <a:rPr lang="en-US"/>
              <a:t> </a:t>
            </a:r>
            <a:r>
              <a:rPr lang="en-US" smtClean="0"/>
              <a:t>mainly </a:t>
            </a:r>
            <a:r>
              <a:rPr lang="en-US"/>
              <a:t>over C-V2X Uu </a:t>
            </a:r>
            <a:r>
              <a:rPr lang="en-US" smtClean="0"/>
              <a:t>interface</a:t>
            </a:r>
          </a:p>
          <a:p>
            <a:r>
              <a:rPr lang="en-US" smtClean="0"/>
              <a:t>PC5 interface as redundancy </a:t>
            </a:r>
          </a:p>
          <a:p>
            <a:r>
              <a:rPr lang="en-US" smtClean="0"/>
              <a:t>Follower truck with </a:t>
            </a:r>
            <a:r>
              <a:rPr lang="en-US"/>
              <a:t>autonomous acceleration/braking capabilities</a:t>
            </a:r>
          </a:p>
          <a:p>
            <a:r>
              <a:rPr lang="en-US" smtClean="0"/>
              <a:t>4K </a:t>
            </a:r>
            <a:r>
              <a:rPr lang="en-US"/>
              <a:t>video streaming from the leading truck to </a:t>
            </a:r>
            <a:r>
              <a:rPr lang="en-US" smtClean="0"/>
              <a:t>follower truck</a:t>
            </a:r>
            <a:endParaRPr lang="en-US"/>
          </a:p>
          <a:p>
            <a:r>
              <a:rPr lang="en-US"/>
              <a:t>Increased driver awareness &amp; reduced anxiety levels</a:t>
            </a:r>
          </a:p>
        </p:txBody>
      </p:sp>
    </p:spTree>
    <p:extLst>
      <p:ext uri="{BB962C8B-B14F-4D97-AF65-F5344CB8AC3E}">
        <p14:creationId xmlns:p14="http://schemas.microsoft.com/office/powerpoint/2010/main" val="2402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/>
              <a:t>Platooning with See-What-I-See Application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3" y="2028005"/>
            <a:ext cx="5994923" cy="1201311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In your truck, you have a touchscreen in which you can search for nearby platoons</a:t>
            </a:r>
            <a:r>
              <a:rPr lang="en-US" smtClean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546553" y="4762681"/>
            <a:ext cx="5994923" cy="97310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If one is found, then you can send a “join” request.</a:t>
            </a:r>
            <a:endParaRPr lang="en-US" sz="2400" dirty="0"/>
          </a:p>
        </p:txBody>
      </p:sp>
      <p:pic>
        <p:nvPicPr>
          <p:cNvPr id="12" name="Imagem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892214"/>
            <a:ext cx="4862945" cy="2920011"/>
          </a:xfrm>
          <a:prstGeom prst="rect">
            <a:avLst/>
          </a:prstGeom>
        </p:spPr>
      </p:pic>
      <p:pic>
        <p:nvPicPr>
          <p:cNvPr id="13" name="Image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3937527"/>
            <a:ext cx="4862945" cy="27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/>
              <a:t>Platooning with See-What-I-See Application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3" y="2028005"/>
            <a:ext cx="5994923" cy="1201311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The platoon leader will have to approve it. If he does, you can then approach the platoon </a:t>
            </a:r>
            <a:endParaRPr lang="en-US" smtClean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546553" y="4762681"/>
            <a:ext cx="5994923" cy="97310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Location </a:t>
            </a:r>
            <a:r>
              <a:rPr lang="en-US"/>
              <a:t>is displayed on the </a:t>
            </a:r>
            <a:r>
              <a:rPr lang="en-US" smtClean="0"/>
              <a:t>touchscreen </a:t>
            </a:r>
            <a:r>
              <a:rPr lang="en-US"/>
              <a:t>and take the last place on the column.</a:t>
            </a:r>
            <a:endParaRPr lang="en-US" sz="2400" dirty="0"/>
          </a:p>
        </p:txBody>
      </p:sp>
      <p:pic>
        <p:nvPicPr>
          <p:cNvPr id="7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1152524"/>
            <a:ext cx="4862945" cy="2615911"/>
          </a:xfrm>
          <a:prstGeom prst="rect">
            <a:avLst/>
          </a:prstGeom>
        </p:spPr>
      </p:pic>
      <p:pic>
        <p:nvPicPr>
          <p:cNvPr id="8" name="Imagem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4003156"/>
            <a:ext cx="4862945" cy="26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T 035-18 PPT 5G MOBIX template" id="{D3B95214-0171-464D-A437-4B4A0B2505C0}" vid="{860A041F-29A4-3648-848E-4CAA97262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84C5EFE20B04B90650AB1330DA631" ma:contentTypeVersion="12" ma:contentTypeDescription="Create a new document." ma:contentTypeScope="" ma:versionID="7065c4e583d9b1bedf3b0858e82f5701">
  <xsd:schema xmlns:xsd="http://www.w3.org/2001/XMLSchema" xmlns:xs="http://www.w3.org/2001/XMLSchema" xmlns:p="http://schemas.microsoft.com/office/2006/metadata/properties" xmlns:ns2="29f398b2-3649-4491-8b66-137d732d0bbe" xmlns:ns3="f60e9adf-c4b7-4cb6-b2c7-3260adc064e5" targetNamespace="http://schemas.microsoft.com/office/2006/metadata/properties" ma:root="true" ma:fieldsID="1a931a920ee7d933b8982d7089e48c12" ns2:_="" ns3:_="">
    <xsd:import namespace="29f398b2-3649-4491-8b66-137d732d0bbe"/>
    <xsd:import namespace="f60e9adf-c4b7-4cb6-b2c7-3260adc06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9adf-c4b7-4cb6-b2c7-3260adc06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062394-007B-46A3-ACED-066145EE54AD}"/>
</file>

<file path=customXml/itemProps2.xml><?xml version="1.0" encoding="utf-8"?>
<ds:datastoreItem xmlns:ds="http://schemas.openxmlformats.org/officeDocument/2006/customXml" ds:itemID="{896711EA-A7E2-453D-A35C-7FEAD9C3E295}"/>
</file>

<file path=customXml/itemProps3.xml><?xml version="1.0" encoding="utf-8"?>
<ds:datastoreItem xmlns:ds="http://schemas.openxmlformats.org/officeDocument/2006/customXml" ds:itemID="{93679ADE-7093-4EFA-B79E-55491D02C92B}"/>
</file>

<file path=docProps/app.xml><?xml version="1.0" encoding="utf-8"?>
<Properties xmlns="http://schemas.openxmlformats.org/officeDocument/2006/extended-properties" xmlns:vt="http://schemas.openxmlformats.org/officeDocument/2006/docPropsVTypes">
  <Template>5G-MOBIX PPT template (1)</Template>
  <TotalTime>4193</TotalTime>
  <Words>1022</Words>
  <Application>Microsoft Office PowerPoint</Application>
  <PresentationFormat>Widescreen</PresentationFormat>
  <Paragraphs>224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Gill Sans</vt:lpstr>
      <vt:lpstr>ERT 035-18 PPT 5G MOBIX template_v3</vt:lpstr>
      <vt:lpstr>5G-MOBIX  GR-TR CBC Webinar </vt:lpstr>
      <vt:lpstr>Layout</vt:lpstr>
      <vt:lpstr>Ford Truck Information</vt:lpstr>
      <vt:lpstr>High Level Vehicle Architecture</vt:lpstr>
      <vt:lpstr>A bit detail…</vt:lpstr>
      <vt:lpstr>Platooning with See-What-I-See Application  UC Overview &amp; Scenarios</vt:lpstr>
      <vt:lpstr>Platooning with See-What-I-See Application</vt:lpstr>
      <vt:lpstr>Platooning with See-What-I-See Application</vt:lpstr>
      <vt:lpstr>Platooning with See-What-I-See Application</vt:lpstr>
      <vt:lpstr>Platooning with See-What-I-See Application</vt:lpstr>
      <vt:lpstr>Platooning with See-What-I-See Application</vt:lpstr>
      <vt:lpstr>Streaming Application</vt:lpstr>
      <vt:lpstr>Vehicle Controller Early Implementations</vt:lpstr>
      <vt:lpstr>Truck Routing in Customs Site Application  UC Overview &amp; Scenarios</vt:lpstr>
      <vt:lpstr>Truck Routing in Customs Site</vt:lpstr>
      <vt:lpstr>Scenario 2: Truck Routing in Customs Site</vt:lpstr>
      <vt:lpstr>Scenario 2: Truck Routing in Customs Site</vt:lpstr>
      <vt:lpstr>Scenario 2: Truck Routing in Customs Site</vt:lpstr>
      <vt:lpstr>Current 5G-CCAM GAPs from OEM Perspective</vt:lpstr>
      <vt:lpstr>Current 5G-CCAM GAPs from OEM Perspective</vt:lpstr>
      <vt:lpstr>PowerPoint Presentation</vt:lpstr>
      <vt:lpstr>PowerPoint Presentation</vt:lpstr>
      <vt:lpstr>Message Flow – Platooning</vt:lpstr>
      <vt:lpstr>Message Flow – See What I See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2.2: 5G architecture and technologies specification</dc:title>
  <dc:creator>Kostas Trichias</dc:creator>
  <cp:lastModifiedBy>Tahir Sarı</cp:lastModifiedBy>
  <cp:revision>221</cp:revision>
  <dcterms:created xsi:type="dcterms:W3CDTF">2019-01-16T10:16:46Z</dcterms:created>
  <dcterms:modified xsi:type="dcterms:W3CDTF">2020-06-29T10:09:09Z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