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theme/theme2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26"/>
  </p:notesMasterIdLst>
  <p:sldIdLst>
    <p:sldId id="256" r:id="rId2"/>
    <p:sldId id="270" r:id="rId3"/>
    <p:sldId id="5653" r:id="rId4"/>
    <p:sldId id="276" r:id="rId5"/>
    <p:sldId id="258" r:id="rId6"/>
    <p:sldId id="259" r:id="rId7"/>
    <p:sldId id="5657" r:id="rId8"/>
    <p:sldId id="261" r:id="rId9"/>
    <p:sldId id="262" r:id="rId10"/>
    <p:sldId id="5654" r:id="rId11"/>
    <p:sldId id="286" r:id="rId12"/>
    <p:sldId id="287" r:id="rId13"/>
    <p:sldId id="5658" r:id="rId14"/>
    <p:sldId id="289" r:id="rId15"/>
    <p:sldId id="5665" r:id="rId16"/>
    <p:sldId id="5659" r:id="rId17"/>
    <p:sldId id="5651" r:id="rId18"/>
    <p:sldId id="278" r:id="rId19"/>
    <p:sldId id="5652" r:id="rId20"/>
    <p:sldId id="5661" r:id="rId21"/>
    <p:sldId id="5664" r:id="rId22"/>
    <p:sldId id="5662" r:id="rId23"/>
    <p:sldId id="5663" r:id="rId24"/>
    <p:sldId id="263" r:id="rId2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FF"/>
    <a:srgbClr val="008000"/>
    <a:srgbClr val="CC6600"/>
    <a:srgbClr val="FF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031" autoAdjust="0"/>
    <p:restoredTop sz="84403" autoAdjust="0"/>
  </p:normalViewPr>
  <p:slideViewPr>
    <p:cSldViewPr snapToGrid="0" snapToObjects="1">
      <p:cViewPr varScale="1">
        <p:scale>
          <a:sx n="69" d="100"/>
          <a:sy n="69" d="100"/>
        </p:scale>
        <p:origin x="1387" y="6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75" d="100"/>
        <a:sy n="75" d="100"/>
      </p:scale>
      <p:origin x="0" y="0"/>
    </p:cViewPr>
  </p:sorterViewPr>
  <p:notesViewPr>
    <p:cSldViewPr snapToGrid="0" snapToObjects="1">
      <p:cViewPr varScale="1">
        <p:scale>
          <a:sx n="79" d="100"/>
          <a:sy n="79" d="100"/>
        </p:scale>
        <p:origin x="2022" y="10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customXml" Target="../customXml/item3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customXml" Target="../customXml/item2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customXml" Target="../customXml/item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FA07922-C004-4B0F-A373-89E19F5F6FA7}" type="datetimeFigureOut">
              <a:rPr lang="en-GB" smtClean="0"/>
              <a:t>29/06/2020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4CF22A2-9A43-428D-9341-2084F0A1EE4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250487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g81ef5eaf55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1" name="Google Shape;61;g81ef5eaf55_0_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62;g81ef5eaf55_0_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5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g81ef5eaf55_0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" name="Google Shape;70;g81ef5eaf55_0_1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71;g81ef5eaf55_0_1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6</a:t>
            </a:fld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g81ef5eaf55_0_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8" name="Google Shape;88;g81ef5eaf55_0_2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89;g81ef5eaf55_0_2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8</a:t>
            </a:fld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g81ef5eaf55_0_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7" name="Google Shape;97;g81ef5eaf55_0_3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98;g81ef5eaf55_0_3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9</a:t>
            </a:fld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4CF22A2-9A43-428D-9341-2084F0A1EE45}" type="slidenum">
              <a:rPr lang="en-GB" smtClean="0"/>
              <a:t>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0075427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4CF22A2-9A43-428D-9341-2084F0A1EE45}" type="slidenum">
              <a:rPr lang="en-GB" smtClean="0"/>
              <a:t>20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294327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4CF22A2-9A43-428D-9341-2084F0A1EE45}" type="slidenum">
              <a:rPr lang="en-GB" smtClean="0"/>
              <a:t>22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854014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893EED-568C-C344-B97A-95EA8152B18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64000" y="871896"/>
            <a:ext cx="9144000" cy="1235510"/>
          </a:xfrm>
        </p:spPr>
        <p:txBody>
          <a:bodyPr lIns="0" tIns="0" rIns="0" bIns="0" anchor="t" anchorCtr="0">
            <a:normAutofit/>
          </a:bodyPr>
          <a:lstStyle>
            <a:lvl1pPr algn="l">
              <a:defRPr sz="5000" b="1" i="0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Click to edit Master title style in one or 2 lines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68DDDBD-4A45-4A43-89DB-0491AADD3B4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64000" y="2714256"/>
            <a:ext cx="9144000" cy="788276"/>
          </a:xfrm>
        </p:spPr>
        <p:txBody>
          <a:bodyPr lIns="0" tIns="0" rIns="0" bIns="0">
            <a:normAutofit/>
          </a:bodyPr>
          <a:lstStyle>
            <a:lvl1pPr marL="0" indent="0" algn="l">
              <a:buNone/>
              <a:defRPr sz="28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5" name="Text Placeholder 7">
            <a:extLst>
              <a:ext uri="{FF2B5EF4-FFF2-40B4-BE49-F238E27FC236}">
                <a16:creationId xmlns:a16="http://schemas.microsoft.com/office/drawing/2014/main" id="{648420D5-F061-754F-8CA0-A236395D679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74622" y="5145997"/>
            <a:ext cx="7431087" cy="777765"/>
          </a:xfrm>
        </p:spPr>
        <p:txBody>
          <a:bodyPr lIns="0" tIns="0" rIns="0" bIns="0" anchor="b" anchorCtr="0">
            <a:noAutofit/>
          </a:bodyPr>
          <a:lstStyle>
            <a:lvl1pPr marL="0" indent="0" algn="l">
              <a:lnSpc>
                <a:spcPct val="110000"/>
              </a:lnSpc>
              <a:spcBef>
                <a:spcPts val="0"/>
              </a:spcBef>
              <a:buNone/>
              <a:defRPr sz="1600" b="1" i="0" baseline="0">
                <a:solidFill>
                  <a:schemeClr val="accent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Presenter, date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5C80AE3-62F3-554F-96C8-24F85F1E91C2}"/>
              </a:ext>
            </a:extLst>
          </p:cNvPr>
          <p:cNvSpPr txBox="1"/>
          <p:nvPr userDrawn="1"/>
        </p:nvSpPr>
        <p:spPr>
          <a:xfrm>
            <a:off x="1366982" y="6469570"/>
            <a:ext cx="8612952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050" dirty="0">
                <a:solidFill>
                  <a:schemeClr val="tx1">
                    <a:lumMod val="65000"/>
                    <a:lumOff val="35000"/>
                  </a:schemeClr>
                </a:solidFill>
                <a:ea typeface="Calibri" charset="0"/>
                <a:cs typeface="Calibri" charset="0"/>
                <a:sym typeface="Gill Sans" charset="0"/>
              </a:rPr>
              <a:t>This project has received funding from the European Union’s Horizon 2020 research and innovation programme under grant agreement No. 825496</a:t>
            </a:r>
          </a:p>
        </p:txBody>
      </p:sp>
      <p:pic>
        <p:nvPicPr>
          <p:cNvPr id="6" name="Image 20">
            <a:extLst>
              <a:ext uri="{FF2B5EF4-FFF2-40B4-BE49-F238E27FC236}">
                <a16:creationId xmlns:a16="http://schemas.microsoft.com/office/drawing/2014/main" id="{8D69B524-0847-1146-92F9-961468872CA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4000" y="6446584"/>
            <a:ext cx="449642" cy="2998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31870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Encabezado de secció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7F2CAD-B7D7-3046-89A9-B83FB9273E3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69650" y="2704699"/>
            <a:ext cx="10440000" cy="1424539"/>
          </a:xfrm>
        </p:spPr>
        <p:txBody>
          <a:bodyPr lIns="0" tIns="0" rIns="0" bIns="0" anchor="t" anchorCtr="0">
            <a:normAutofit/>
          </a:bodyPr>
          <a:lstStyle>
            <a:lvl1pPr algn="ctr">
              <a:defRPr sz="4400" b="1" i="0" baseline="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Section header</a:t>
            </a:r>
          </a:p>
        </p:txBody>
      </p:sp>
    </p:spTree>
    <p:extLst>
      <p:ext uri="{BB962C8B-B14F-4D97-AF65-F5344CB8AC3E}">
        <p14:creationId xmlns:p14="http://schemas.microsoft.com/office/powerpoint/2010/main" val="29210217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>
  <p:cSld name="2_Title and Content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11"/>
          <p:cNvSpPr txBox="1">
            <a:spLocks noGrp="1"/>
          </p:cNvSpPr>
          <p:nvPr>
            <p:ph type="title"/>
          </p:nvPr>
        </p:nvSpPr>
        <p:spPr>
          <a:xfrm>
            <a:off x="874800" y="360000"/>
            <a:ext cx="894715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lv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Corbel"/>
              <a:buNone/>
              <a:defRPr b="1" i="0">
                <a:solidFill>
                  <a:schemeClr val="dk2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11"/>
          <p:cNvSpPr txBox="1">
            <a:spLocks noGrp="1"/>
          </p:cNvSpPr>
          <p:nvPr>
            <p:ph type="body" idx="1"/>
          </p:nvPr>
        </p:nvSpPr>
        <p:spPr>
          <a:xfrm>
            <a:off x="874800" y="1908000"/>
            <a:ext cx="10440000" cy="432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34417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820"/>
              <a:buFont typeface="Corbel"/>
              <a:buChar char="•"/>
              <a:defRPr>
                <a:solidFill>
                  <a:srgbClr val="446A6E"/>
                </a:solidFill>
              </a:defRPr>
            </a:lvl1pPr>
            <a:lvl2pPr marL="914400" lvl="1" indent="-32004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9ABCC0"/>
              </a:buClr>
              <a:buSzPts val="1440"/>
              <a:buFont typeface="Corbel"/>
              <a:buChar char="•"/>
              <a:defRPr>
                <a:solidFill>
                  <a:srgbClr val="446A6E"/>
                </a:solidFill>
              </a:defRPr>
            </a:lvl2pPr>
            <a:lvl3pPr marL="1371600" lvl="2" indent="-30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9ABCC0"/>
              </a:buClr>
              <a:buSzPts val="1200"/>
              <a:buFont typeface="Corbel"/>
              <a:buChar char="•"/>
              <a:defRPr>
                <a:solidFill>
                  <a:srgbClr val="446A6E"/>
                </a:solidFill>
              </a:defRPr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1800"/>
              <a:buChar char="•"/>
              <a:defRPr>
                <a:solidFill>
                  <a:srgbClr val="446A6E"/>
                </a:solidFill>
              </a:defRPr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1800"/>
              <a:buChar char="•"/>
              <a:defRPr>
                <a:solidFill>
                  <a:srgbClr val="446A6E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2" name="Google Shape;22;p11"/>
          <p:cNvSpPr txBox="1">
            <a:spLocks noGrp="1"/>
          </p:cNvSpPr>
          <p:nvPr>
            <p:ph type="body" idx="2"/>
          </p:nvPr>
        </p:nvSpPr>
        <p:spPr>
          <a:xfrm>
            <a:off x="3892937" y="6450437"/>
            <a:ext cx="4403725" cy="231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446A6E"/>
              </a:buClr>
              <a:buSzPts val="715"/>
              <a:buFont typeface="Corbel"/>
              <a:buNone/>
              <a:defRPr sz="1100">
                <a:solidFill>
                  <a:srgbClr val="446A6E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446A6E"/>
              </a:buClr>
              <a:buSzPts val="660"/>
              <a:buFont typeface="Corbel"/>
              <a:buNone/>
              <a:defRPr sz="1100">
                <a:solidFill>
                  <a:srgbClr val="446A6E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446A6E"/>
              </a:buClr>
              <a:buSzPts val="660"/>
              <a:buFont typeface="Corbel"/>
              <a:buNone/>
              <a:defRPr sz="1100">
                <a:solidFill>
                  <a:srgbClr val="446A6E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100"/>
              <a:buNone/>
              <a:defRPr sz="1100">
                <a:solidFill>
                  <a:srgbClr val="446A6E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100"/>
              <a:buNone/>
              <a:defRPr sz="1100">
                <a:solidFill>
                  <a:srgbClr val="446A6E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5625898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1AB8FC-DFF1-6C41-B0C7-E91D997FA4A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74800" y="360000"/>
            <a:ext cx="8947150" cy="1325563"/>
          </a:xfrm>
        </p:spPr>
        <p:txBody>
          <a:bodyPr lIns="0" tIns="0" rIns="0" bIns="0" anchor="t" anchorCtr="0"/>
          <a:lstStyle>
            <a:lvl1pPr>
              <a:lnSpc>
                <a:spcPct val="85000"/>
              </a:lnSpc>
              <a:defRPr b="1" i="0">
                <a:solidFill>
                  <a:schemeClr val="tx2"/>
                </a:solidFill>
                <a:latin typeface="+mj-lt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Click to edit Master title style in one or 2 lines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D155F50-0723-4B49-80F7-8156AF20076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74800" y="1908000"/>
            <a:ext cx="10440000" cy="4320000"/>
          </a:xfrm>
        </p:spPr>
        <p:txBody>
          <a:bodyPr lIns="0" tIns="0" rIns="0" bIns="0"/>
          <a:lstStyle>
            <a:lvl1pPr>
              <a:buClr>
                <a:schemeClr val="accent1"/>
              </a:buClr>
              <a:buSzPct val="65000"/>
              <a:defRPr>
                <a:solidFill>
                  <a:schemeClr val="tx2">
                    <a:lumMod val="75000"/>
                  </a:schemeClr>
                </a:solidFill>
              </a:defRPr>
            </a:lvl1pPr>
            <a:lvl2pPr>
              <a:buClr>
                <a:schemeClr val="accent1">
                  <a:lumMod val="60000"/>
                  <a:lumOff val="40000"/>
                </a:schemeClr>
              </a:buClr>
              <a:defRPr>
                <a:solidFill>
                  <a:schemeClr val="tx2">
                    <a:lumMod val="75000"/>
                  </a:schemeClr>
                </a:solidFill>
              </a:defRPr>
            </a:lvl2pPr>
            <a:lvl3pPr>
              <a:buClr>
                <a:schemeClr val="accent1">
                  <a:lumMod val="60000"/>
                  <a:lumOff val="40000"/>
                </a:schemeClr>
              </a:buClr>
              <a:defRPr>
                <a:solidFill>
                  <a:schemeClr val="tx2">
                    <a:lumMod val="75000"/>
                  </a:schemeClr>
                </a:solidFill>
              </a:defRPr>
            </a:lvl3pPr>
            <a:lvl4pPr>
              <a:buClr>
                <a:schemeClr val="accent2"/>
              </a:buClr>
              <a:defRPr>
                <a:solidFill>
                  <a:schemeClr val="tx2">
                    <a:lumMod val="75000"/>
                  </a:schemeClr>
                </a:solidFill>
              </a:defRPr>
            </a:lvl4pPr>
            <a:lvl5pPr>
              <a:buClr>
                <a:schemeClr val="accent2"/>
              </a:buClr>
              <a:defRPr>
                <a:solidFill>
                  <a:schemeClr val="tx2">
                    <a:lumMod val="75000"/>
                  </a:schemeClr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1795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7F2CAD-B7D7-3046-89A9-B83FB9273E3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69650" y="2704699"/>
            <a:ext cx="10440000" cy="1424539"/>
          </a:xfrm>
        </p:spPr>
        <p:txBody>
          <a:bodyPr lIns="0" tIns="0" rIns="0" bIns="0" anchor="t" anchorCtr="0">
            <a:normAutofit/>
          </a:bodyPr>
          <a:lstStyle>
            <a:lvl1pPr algn="ctr">
              <a:defRPr sz="4400" b="1" i="0" baseline="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Section header</a:t>
            </a:r>
          </a:p>
        </p:txBody>
      </p:sp>
    </p:spTree>
    <p:extLst>
      <p:ext uri="{BB962C8B-B14F-4D97-AF65-F5344CB8AC3E}">
        <p14:creationId xmlns:p14="http://schemas.microsoft.com/office/powerpoint/2010/main" val="34934011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B0E69F-8576-5D4A-B806-00201284E78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74800" y="360000"/>
            <a:ext cx="8947150" cy="1106323"/>
          </a:xfrm>
        </p:spPr>
        <p:txBody>
          <a:bodyPr lIns="0" tIns="0" rIns="0" bIns="0" anchor="t" anchorCtr="0"/>
          <a:lstStyle>
            <a:lvl1pPr>
              <a:lnSpc>
                <a:spcPct val="85000"/>
              </a:lnSpc>
              <a:defRPr b="1" i="0" baseline="0"/>
            </a:lvl1pPr>
          </a:lstStyle>
          <a:p>
            <a:r>
              <a:rPr lang="en-US" dirty="0"/>
              <a:t>Click to edit Master title style in one or 2 lines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55E8692-4289-F049-913F-B15E51BF565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74800" y="1908000"/>
            <a:ext cx="5181600" cy="4351338"/>
          </a:xfrm>
        </p:spPr>
        <p:txBody>
          <a:bodyPr lIns="0" tIns="0" rIns="0" bIns="0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>
                  <a:lumMod val="60000"/>
                  <a:lumOff val="40000"/>
                </a:schemeClr>
              </a:buClr>
              <a:defRPr/>
            </a:lvl2pPr>
            <a:lvl3pPr>
              <a:buClr>
                <a:schemeClr val="accent1">
                  <a:lumMod val="60000"/>
                  <a:lumOff val="40000"/>
                </a:schemeClr>
              </a:buClr>
              <a:defRPr/>
            </a:lvl3pPr>
            <a:lvl4pPr>
              <a:buClr>
                <a:schemeClr val="accent2"/>
              </a:buClr>
              <a:defRPr/>
            </a:lvl4pPr>
            <a:lvl5pPr>
              <a:buClr>
                <a:schemeClr val="accent2"/>
              </a:buClr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E025897-00EC-364D-B2AD-6BD8B6B6137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908000"/>
            <a:ext cx="5181600" cy="4351338"/>
          </a:xfrm>
        </p:spPr>
        <p:txBody>
          <a:bodyPr lIns="0" tIns="0" rIns="0" bIns="0"/>
          <a:lstStyle>
            <a:lvl1pPr>
              <a:buClr>
                <a:srgbClr val="17B9EC"/>
              </a:buClr>
              <a:defRPr/>
            </a:lvl1pPr>
            <a:lvl2pPr>
              <a:buClr>
                <a:schemeClr val="accent1">
                  <a:lumMod val="60000"/>
                  <a:lumOff val="40000"/>
                </a:schemeClr>
              </a:buClr>
              <a:defRPr/>
            </a:lvl2pPr>
            <a:lvl3pPr>
              <a:buClr>
                <a:schemeClr val="accent1">
                  <a:lumMod val="60000"/>
                  <a:lumOff val="40000"/>
                </a:schemeClr>
              </a:buClr>
              <a:defRPr/>
            </a:lvl3pPr>
            <a:lvl4pPr>
              <a:buClr>
                <a:schemeClr val="accent2"/>
              </a:buClr>
              <a:defRPr/>
            </a:lvl4pPr>
            <a:lvl5pPr>
              <a:buClr>
                <a:schemeClr val="accent2"/>
              </a:buClr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57151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492EA1-18CA-8A4B-A0BC-E8E191FC5AB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74800" y="360000"/>
            <a:ext cx="8760088" cy="1325563"/>
          </a:xfrm>
        </p:spPr>
        <p:txBody>
          <a:bodyPr lIns="0" tIns="0" rIns="0" bIns="0" anchor="t" anchorCtr="0"/>
          <a:lstStyle>
            <a:lvl1pPr>
              <a:defRPr b="1" i="0" baseline="0"/>
            </a:lvl1pPr>
          </a:lstStyle>
          <a:p>
            <a:r>
              <a:rPr lang="en-US" dirty="0"/>
              <a:t>Click to edit Master title style in one or 2 lines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D3FB90C-CDCA-9249-8EDA-D17277C9AB0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74800" y="1908000"/>
            <a:ext cx="5157787" cy="351724"/>
          </a:xfrm>
        </p:spPr>
        <p:txBody>
          <a:bodyPr lIns="0" tIns="0" rIns="0" bIns="0" anchor="t" anchorCtr="0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6D1BBCE-ACEB-2B4C-A8BE-AC51467DF9A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74800" y="2505075"/>
            <a:ext cx="5157787" cy="3684588"/>
          </a:xfrm>
        </p:spPr>
        <p:txBody>
          <a:bodyPr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>
                  <a:lumMod val="60000"/>
                  <a:lumOff val="40000"/>
                </a:schemeClr>
              </a:buClr>
              <a:defRPr/>
            </a:lvl2pPr>
            <a:lvl3pPr>
              <a:buClr>
                <a:schemeClr val="accent1">
                  <a:lumMod val="60000"/>
                  <a:lumOff val="40000"/>
                </a:schemeClr>
              </a:buClr>
              <a:defRPr/>
            </a:lvl3pPr>
            <a:lvl4pPr>
              <a:buClr>
                <a:schemeClr val="accent2"/>
              </a:buClr>
              <a:defRPr/>
            </a:lvl4pPr>
            <a:lvl5pPr>
              <a:buClr>
                <a:schemeClr val="accent2"/>
              </a:buClr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8A70967-D30C-BB4D-B1D8-85BC9D693B2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908000"/>
            <a:ext cx="5183188" cy="351724"/>
          </a:xfrm>
        </p:spPr>
        <p:txBody>
          <a:bodyPr lIns="0" tIns="0" rIns="0" bIns="0" anchor="t" anchorCtr="0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242414D-F8C4-044C-879D-67BFDC98CAE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>
                  <a:lumMod val="60000"/>
                  <a:lumOff val="40000"/>
                </a:schemeClr>
              </a:buClr>
              <a:defRPr/>
            </a:lvl2pPr>
            <a:lvl3pPr>
              <a:buClr>
                <a:schemeClr val="accent1">
                  <a:lumMod val="60000"/>
                  <a:lumOff val="40000"/>
                </a:schemeClr>
              </a:buClr>
              <a:defRPr/>
            </a:lvl3pPr>
            <a:lvl4pPr>
              <a:buClr>
                <a:schemeClr val="accent2"/>
              </a:buClr>
              <a:defRPr/>
            </a:lvl4pPr>
            <a:lvl5pPr>
              <a:buClr>
                <a:schemeClr val="accent2"/>
              </a:buClr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59940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5">
            <a:extLst>
              <a:ext uri="{FF2B5EF4-FFF2-40B4-BE49-F238E27FC236}">
                <a16:creationId xmlns:a16="http://schemas.microsoft.com/office/drawing/2014/main" id="{F9776EFD-C931-B449-97A4-A3D3DAFD0B34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0" y="661292"/>
            <a:ext cx="12192000" cy="5155779"/>
          </a:xfrm>
        </p:spPr>
        <p:txBody>
          <a:bodyPr lIns="0" tIns="0" rIns="0" bIns="0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Full side image/media/graph/table, </a:t>
            </a:r>
            <a:r>
              <a:rPr lang="en-US" dirty="0" err="1"/>
              <a:t>etc</a:t>
            </a:r>
            <a:endParaRPr lang="en-US" dirty="0"/>
          </a:p>
        </p:txBody>
      </p:sp>
      <p:sp>
        <p:nvSpPr>
          <p:cNvPr id="8" name="Text Placeholder 3">
            <a:extLst>
              <a:ext uri="{FF2B5EF4-FFF2-40B4-BE49-F238E27FC236}">
                <a16:creationId xmlns:a16="http://schemas.microsoft.com/office/drawing/2014/main" id="{36CA77A1-49A4-E544-AC2B-22636A7DC4B3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874800" y="6379200"/>
            <a:ext cx="10440000" cy="295200"/>
          </a:xfrm>
        </p:spPr>
        <p:txBody>
          <a:bodyPr lIns="0" tIns="0" rIns="0" bIns="0"/>
          <a:lstStyle>
            <a:lvl1pPr marL="0" indent="0" algn="ctr">
              <a:buNone/>
              <a:defRPr sz="1400">
                <a:solidFill>
                  <a:schemeClr val="tx2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Caption / reference</a:t>
            </a:r>
          </a:p>
        </p:txBody>
      </p:sp>
      <p:pic>
        <p:nvPicPr>
          <p:cNvPr id="5" name="Graphic 4">
            <a:extLst>
              <a:ext uri="{FF2B5EF4-FFF2-40B4-BE49-F238E27FC236}">
                <a16:creationId xmlns:a16="http://schemas.microsoft.com/office/drawing/2014/main" id="{D1BF62DA-202B-B04E-A556-9FF75DDD0FF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759950" y="6094413"/>
            <a:ext cx="1975104" cy="493776"/>
          </a:xfrm>
          <a:prstGeom prst="rect">
            <a:avLst/>
          </a:prstGeom>
        </p:spPr>
      </p:pic>
      <p:sp>
        <p:nvSpPr>
          <p:cNvPr id="6" name="Slide Number Placeholder 3">
            <a:extLst>
              <a:ext uri="{FF2B5EF4-FFF2-40B4-BE49-F238E27FC236}">
                <a16:creationId xmlns:a16="http://schemas.microsoft.com/office/drawing/2014/main" id="{97847FD0-2D30-4323-B5CB-9D928E6983A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AA2DE8-C913-4B93-A648-0CE60E549B8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723893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7">
            <a:extLst>
              <a:ext uri="{FF2B5EF4-FFF2-40B4-BE49-F238E27FC236}">
                <a16:creationId xmlns:a16="http://schemas.microsoft.com/office/drawing/2014/main" id="{919AD7D6-E974-1940-9DDA-7035311445ED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892937" y="6450437"/>
            <a:ext cx="4403725" cy="231775"/>
          </a:xfrm>
        </p:spPr>
        <p:txBody>
          <a:bodyPr>
            <a:noAutofit/>
          </a:bodyPr>
          <a:lstStyle>
            <a:lvl1pPr marL="0" indent="0" algn="ctr">
              <a:buNone/>
              <a:defRPr sz="1100">
                <a:solidFill>
                  <a:schemeClr val="tx2"/>
                </a:solidFill>
              </a:defRPr>
            </a:lvl1pPr>
            <a:lvl2pPr marL="457200" indent="0">
              <a:buNone/>
              <a:defRPr sz="1100">
                <a:solidFill>
                  <a:schemeClr val="accent1">
                    <a:lumMod val="75000"/>
                  </a:schemeClr>
                </a:solidFill>
              </a:defRPr>
            </a:lvl2pPr>
            <a:lvl3pPr marL="914400" indent="0">
              <a:buNone/>
              <a:defRPr sz="1100">
                <a:solidFill>
                  <a:schemeClr val="accent1">
                    <a:lumMod val="75000"/>
                  </a:schemeClr>
                </a:solidFill>
              </a:defRPr>
            </a:lvl3pPr>
            <a:lvl4pPr marL="1371600" indent="0">
              <a:buNone/>
              <a:defRPr sz="1100">
                <a:solidFill>
                  <a:schemeClr val="accent1">
                    <a:lumMod val="75000"/>
                  </a:schemeClr>
                </a:solidFill>
              </a:defRPr>
            </a:lvl4pPr>
            <a:lvl5pPr marL="1828800" indent="0">
              <a:buNone/>
              <a:defRPr sz="1100">
                <a:solidFill>
                  <a:schemeClr val="accent1">
                    <a:lumMod val="75000"/>
                  </a:schemeClr>
                </a:solidFill>
              </a:defRPr>
            </a:lvl5pPr>
          </a:lstStyle>
          <a:p>
            <a:pPr lvl="0"/>
            <a:r>
              <a:rPr lang="en-US" dirty="0"/>
              <a:t>Meeting, Date, Place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0815395-4196-4D72-9DFA-6B2107C4338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AA2DE8-C913-4B93-A648-0CE60E549B8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066867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ustom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EC231FEA-6F98-CF4D-A8DE-972B94301E1C}"/>
              </a:ext>
            </a:extLst>
          </p:cNvPr>
          <p:cNvSpPr txBox="1"/>
          <p:nvPr userDrawn="1"/>
        </p:nvSpPr>
        <p:spPr>
          <a:xfrm>
            <a:off x="794149" y="5199493"/>
            <a:ext cx="2620564" cy="33855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en-US" sz="2200" baseline="0" dirty="0">
                <a:solidFill>
                  <a:schemeClr val="accent1"/>
                </a:solidFill>
              </a:rPr>
              <a:t>www.5g-mobix.com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5C80AE3-62F3-554F-96C8-24F85F1E91C2}"/>
              </a:ext>
            </a:extLst>
          </p:cNvPr>
          <p:cNvSpPr txBox="1"/>
          <p:nvPr userDrawn="1"/>
        </p:nvSpPr>
        <p:spPr>
          <a:xfrm>
            <a:off x="1368000" y="6389895"/>
            <a:ext cx="919826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100" dirty="0">
                <a:solidFill>
                  <a:schemeClr val="tx1">
                    <a:lumMod val="65000"/>
                    <a:lumOff val="35000"/>
                  </a:schemeClr>
                </a:solidFill>
                <a:ea typeface="Calibri" charset="0"/>
                <a:cs typeface="Calibri" charset="0"/>
                <a:sym typeface="Gill Sans" charset="0"/>
              </a:rPr>
              <a:t>This project has received funding from the European Union’s Horizon 2020 research and innovation programme under grant agreement No. 825496</a:t>
            </a:r>
          </a:p>
        </p:txBody>
      </p:sp>
      <p:pic>
        <p:nvPicPr>
          <p:cNvPr id="4" name="Image 20">
            <a:extLst>
              <a:ext uri="{FF2B5EF4-FFF2-40B4-BE49-F238E27FC236}">
                <a16:creationId xmlns:a16="http://schemas.microsoft.com/office/drawing/2014/main" id="{8D69B524-0847-1146-92F9-961468872CA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600" y="6321649"/>
            <a:ext cx="539771" cy="3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33374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1AB8FC-DFF1-6C41-B0C7-E91D997FA4A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74800" y="360000"/>
            <a:ext cx="8947150" cy="1325563"/>
          </a:xfrm>
        </p:spPr>
        <p:txBody>
          <a:bodyPr lIns="0" tIns="0" rIns="0" bIns="0" anchor="t" anchorCtr="0"/>
          <a:lstStyle>
            <a:lvl1pPr>
              <a:lnSpc>
                <a:spcPct val="85000"/>
              </a:lnSpc>
              <a:defRPr b="1" i="0">
                <a:solidFill>
                  <a:schemeClr val="tx2"/>
                </a:solidFill>
                <a:latin typeface="+mj-lt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Click to edit Master title style in one or 2 lines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D155F50-0723-4B49-80F7-8156AF20076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74800" y="1908000"/>
            <a:ext cx="10440000" cy="4320000"/>
          </a:xfrm>
        </p:spPr>
        <p:txBody>
          <a:bodyPr lIns="0" tIns="0" rIns="0" bIns="0"/>
          <a:lstStyle>
            <a:lvl1pPr>
              <a:buClr>
                <a:schemeClr val="accent1"/>
              </a:buClr>
              <a:buSzPct val="65000"/>
              <a:defRPr>
                <a:solidFill>
                  <a:schemeClr val="tx2">
                    <a:lumMod val="75000"/>
                  </a:schemeClr>
                </a:solidFill>
              </a:defRPr>
            </a:lvl1pPr>
            <a:lvl2pPr>
              <a:buClr>
                <a:schemeClr val="accent1">
                  <a:lumMod val="60000"/>
                  <a:lumOff val="40000"/>
                </a:schemeClr>
              </a:buClr>
              <a:defRPr>
                <a:solidFill>
                  <a:schemeClr val="tx2">
                    <a:lumMod val="75000"/>
                  </a:schemeClr>
                </a:solidFill>
              </a:defRPr>
            </a:lvl2pPr>
            <a:lvl3pPr>
              <a:buClr>
                <a:schemeClr val="accent1">
                  <a:lumMod val="60000"/>
                  <a:lumOff val="40000"/>
                </a:schemeClr>
              </a:buClr>
              <a:defRPr>
                <a:solidFill>
                  <a:schemeClr val="tx2">
                    <a:lumMod val="75000"/>
                  </a:schemeClr>
                </a:solidFill>
              </a:defRPr>
            </a:lvl3pPr>
            <a:lvl4pPr>
              <a:buClr>
                <a:schemeClr val="accent2"/>
              </a:buClr>
              <a:defRPr>
                <a:solidFill>
                  <a:schemeClr val="tx2">
                    <a:lumMod val="75000"/>
                  </a:schemeClr>
                </a:solidFill>
              </a:defRPr>
            </a:lvl4pPr>
            <a:lvl5pPr>
              <a:buClr>
                <a:schemeClr val="accent2"/>
              </a:buClr>
              <a:defRPr>
                <a:solidFill>
                  <a:schemeClr val="tx2">
                    <a:lumMod val="75000"/>
                  </a:schemeClr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9A0C3130-37A1-7943-B1F1-E2D06064945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892937" y="6450437"/>
            <a:ext cx="4403725" cy="231775"/>
          </a:xfrm>
        </p:spPr>
        <p:txBody>
          <a:bodyPr>
            <a:noAutofit/>
          </a:bodyPr>
          <a:lstStyle>
            <a:lvl1pPr marL="0" indent="0" algn="ctr">
              <a:buNone/>
              <a:defRPr sz="11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1100">
                <a:solidFill>
                  <a:schemeClr val="accent1">
                    <a:lumMod val="75000"/>
                  </a:schemeClr>
                </a:solidFill>
              </a:defRPr>
            </a:lvl2pPr>
            <a:lvl3pPr marL="914400" indent="0">
              <a:buNone/>
              <a:defRPr sz="1100">
                <a:solidFill>
                  <a:schemeClr val="accent1">
                    <a:lumMod val="75000"/>
                  </a:schemeClr>
                </a:solidFill>
              </a:defRPr>
            </a:lvl3pPr>
            <a:lvl4pPr marL="1371600" indent="0">
              <a:buNone/>
              <a:defRPr sz="1100">
                <a:solidFill>
                  <a:schemeClr val="accent1">
                    <a:lumMod val="75000"/>
                  </a:schemeClr>
                </a:solidFill>
              </a:defRPr>
            </a:lvl4pPr>
            <a:lvl5pPr marL="1828800" indent="0">
              <a:buNone/>
              <a:defRPr sz="1100">
                <a:solidFill>
                  <a:schemeClr val="accent1">
                    <a:lumMod val="75000"/>
                  </a:schemeClr>
                </a:solidFill>
              </a:defRPr>
            </a:lvl5pPr>
          </a:lstStyle>
          <a:p>
            <a:pPr lvl="0"/>
            <a:r>
              <a:rPr lang="en-US" dirty="0"/>
              <a:t>Meeting, Date, Place</a:t>
            </a:r>
          </a:p>
        </p:txBody>
      </p:sp>
    </p:spTree>
    <p:extLst>
      <p:ext uri="{BB962C8B-B14F-4D97-AF65-F5344CB8AC3E}">
        <p14:creationId xmlns:p14="http://schemas.microsoft.com/office/powerpoint/2010/main" val="15034198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17" Type="http://schemas.openxmlformats.org/officeDocument/2006/relationships/image" Target="../media/image5.sv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sv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FFC3F8A-56BA-2943-866C-27ABAAF766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894715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51A57A3-FF94-6A4B-BECF-44AFE30183F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CA06CD86-5686-CE4F-9E92-2A8E3A2584F4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9759950" y="6094413"/>
            <a:ext cx="1975104" cy="493776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B5F3853-6092-4CA7-AEF2-1F9FBC4E44E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724400" y="6339609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GB" dirty="0"/>
              <a:t>M9 Technical Review – Slide </a:t>
            </a:r>
            <a:fld id="{BFAA2DE8-C913-4B93-A648-0CE60E549B87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574175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9" r:id="rId10"/>
    <p:sldLayoutId id="2147483660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SzPct val="65000"/>
        <a:buFontTx/>
        <a:buBlip>
          <a:blip r:embed="rId16"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</a:buBlip>
        <a:defRPr sz="2800" kern="1200">
          <a:solidFill>
            <a:schemeClr val="tx2">
              <a:lumMod val="75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SzPct val="60000"/>
        <a:buFontTx/>
        <a:buBlip>
          <a:blip r:embed="rId16"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</a:buBlip>
        <a:defRPr sz="2400" kern="1200">
          <a:solidFill>
            <a:schemeClr val="tx2">
              <a:lumMod val="7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SzPct val="60000"/>
        <a:buFontTx/>
        <a:buBlip>
          <a:blip r:embed="rId16"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</a:buBlip>
        <a:defRPr sz="2000" kern="1200">
          <a:solidFill>
            <a:schemeClr val="tx2">
              <a:lumMod val="7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2"/>
        </a:buClr>
        <a:buFont typeface="Arial" panose="020B0604020202020204" pitchFamily="34" charset="0"/>
        <a:buChar char="•"/>
        <a:defRPr sz="1800" kern="1200">
          <a:solidFill>
            <a:schemeClr val="tx2">
              <a:lumMod val="7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2"/>
        </a:buClr>
        <a:buFont typeface="Arial" panose="020B0604020202020204" pitchFamily="34" charset="0"/>
        <a:buChar char="•"/>
        <a:defRPr sz="1800" kern="1200">
          <a:solidFill>
            <a:schemeClr val="tx2">
              <a:lumMod val="7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20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9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0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jpeg"/><Relationship Id="rId13" Type="http://schemas.openxmlformats.org/officeDocument/2006/relationships/image" Target="../media/image33.png"/><Relationship Id="rId18" Type="http://schemas.openxmlformats.org/officeDocument/2006/relationships/image" Target="../media/image38.svg"/><Relationship Id="rId3" Type="http://schemas.openxmlformats.org/officeDocument/2006/relationships/image" Target="../media/image23.png"/><Relationship Id="rId7" Type="http://schemas.openxmlformats.org/officeDocument/2006/relationships/image" Target="../media/image27.png"/><Relationship Id="rId12" Type="http://schemas.openxmlformats.org/officeDocument/2006/relationships/image" Target="../media/image32.png"/><Relationship Id="rId17" Type="http://schemas.openxmlformats.org/officeDocument/2006/relationships/image" Target="../media/image37.png"/><Relationship Id="rId2" Type="http://schemas.openxmlformats.org/officeDocument/2006/relationships/image" Target="../media/image22.png"/><Relationship Id="rId16" Type="http://schemas.openxmlformats.org/officeDocument/2006/relationships/image" Target="../media/image36.svg"/><Relationship Id="rId20" Type="http://schemas.openxmlformats.org/officeDocument/2006/relationships/image" Target="../media/image40.sv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26.jpeg"/><Relationship Id="rId11" Type="http://schemas.openxmlformats.org/officeDocument/2006/relationships/image" Target="../media/image31.png"/><Relationship Id="rId5" Type="http://schemas.openxmlformats.org/officeDocument/2006/relationships/image" Target="../media/image25.png"/><Relationship Id="rId15" Type="http://schemas.openxmlformats.org/officeDocument/2006/relationships/image" Target="../media/image35.png"/><Relationship Id="rId10" Type="http://schemas.openxmlformats.org/officeDocument/2006/relationships/image" Target="../media/image30.png"/><Relationship Id="rId19" Type="http://schemas.openxmlformats.org/officeDocument/2006/relationships/image" Target="../media/image39.png"/><Relationship Id="rId4" Type="http://schemas.openxmlformats.org/officeDocument/2006/relationships/image" Target="../media/image24.jpeg"/><Relationship Id="rId9" Type="http://schemas.openxmlformats.org/officeDocument/2006/relationships/image" Target="../media/image29.png"/><Relationship Id="rId14" Type="http://schemas.openxmlformats.org/officeDocument/2006/relationships/image" Target="../media/image34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jpeg"/><Relationship Id="rId13" Type="http://schemas.openxmlformats.org/officeDocument/2006/relationships/image" Target="../media/image33.png"/><Relationship Id="rId18" Type="http://schemas.openxmlformats.org/officeDocument/2006/relationships/image" Target="../media/image38.svg"/><Relationship Id="rId3" Type="http://schemas.openxmlformats.org/officeDocument/2006/relationships/image" Target="../media/image23.png"/><Relationship Id="rId7" Type="http://schemas.openxmlformats.org/officeDocument/2006/relationships/image" Target="../media/image27.png"/><Relationship Id="rId12" Type="http://schemas.openxmlformats.org/officeDocument/2006/relationships/image" Target="../media/image32.png"/><Relationship Id="rId17" Type="http://schemas.openxmlformats.org/officeDocument/2006/relationships/image" Target="../media/image37.png"/><Relationship Id="rId2" Type="http://schemas.openxmlformats.org/officeDocument/2006/relationships/image" Target="../media/image22.png"/><Relationship Id="rId16" Type="http://schemas.openxmlformats.org/officeDocument/2006/relationships/image" Target="../media/image36.svg"/><Relationship Id="rId20" Type="http://schemas.openxmlformats.org/officeDocument/2006/relationships/image" Target="../media/image40.sv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26.jpeg"/><Relationship Id="rId11" Type="http://schemas.openxmlformats.org/officeDocument/2006/relationships/image" Target="../media/image31.png"/><Relationship Id="rId5" Type="http://schemas.openxmlformats.org/officeDocument/2006/relationships/image" Target="../media/image25.png"/><Relationship Id="rId15" Type="http://schemas.openxmlformats.org/officeDocument/2006/relationships/image" Target="../media/image35.png"/><Relationship Id="rId10" Type="http://schemas.openxmlformats.org/officeDocument/2006/relationships/image" Target="../media/image30.png"/><Relationship Id="rId19" Type="http://schemas.openxmlformats.org/officeDocument/2006/relationships/image" Target="../media/image39.png"/><Relationship Id="rId4" Type="http://schemas.openxmlformats.org/officeDocument/2006/relationships/image" Target="../media/image24.jpeg"/><Relationship Id="rId9" Type="http://schemas.openxmlformats.org/officeDocument/2006/relationships/image" Target="../media/image29.png"/><Relationship Id="rId14" Type="http://schemas.openxmlformats.org/officeDocument/2006/relationships/image" Target="../media/image34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13" Type="http://schemas.openxmlformats.org/officeDocument/2006/relationships/image" Target="../media/image33.png"/><Relationship Id="rId18" Type="http://schemas.openxmlformats.org/officeDocument/2006/relationships/image" Target="../media/image40.svg"/><Relationship Id="rId3" Type="http://schemas.openxmlformats.org/officeDocument/2006/relationships/image" Target="../media/image23.png"/><Relationship Id="rId7" Type="http://schemas.openxmlformats.org/officeDocument/2006/relationships/image" Target="../media/image28.jpeg"/><Relationship Id="rId12" Type="http://schemas.openxmlformats.org/officeDocument/2006/relationships/image" Target="../media/image31.png"/><Relationship Id="rId17" Type="http://schemas.openxmlformats.org/officeDocument/2006/relationships/image" Target="../media/image39.png"/><Relationship Id="rId2" Type="http://schemas.openxmlformats.org/officeDocument/2006/relationships/image" Target="../media/image22.png"/><Relationship Id="rId16" Type="http://schemas.openxmlformats.org/officeDocument/2006/relationships/image" Target="../media/image38.sv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27.png"/><Relationship Id="rId11" Type="http://schemas.openxmlformats.org/officeDocument/2006/relationships/image" Target="../media/image30.png"/><Relationship Id="rId5" Type="http://schemas.openxmlformats.org/officeDocument/2006/relationships/image" Target="../media/image26.jpeg"/><Relationship Id="rId15" Type="http://schemas.openxmlformats.org/officeDocument/2006/relationships/image" Target="../media/image37.png"/><Relationship Id="rId10" Type="http://schemas.openxmlformats.org/officeDocument/2006/relationships/image" Target="../media/image29.png"/><Relationship Id="rId4" Type="http://schemas.openxmlformats.org/officeDocument/2006/relationships/image" Target="../media/image24.jpeg"/><Relationship Id="rId9" Type="http://schemas.openxmlformats.org/officeDocument/2006/relationships/image" Target="../media/image25.png"/><Relationship Id="rId14" Type="http://schemas.openxmlformats.org/officeDocument/2006/relationships/image" Target="../media/image34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0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0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hyperlink" Target="https://youtu.be/fRnY_jG3P0Y" TargetMode="Externa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42.sv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99401F-CDE6-434A-A56D-FC021A2439A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63999" y="871896"/>
            <a:ext cx="10880588" cy="2439514"/>
          </a:xfrm>
        </p:spPr>
        <p:txBody>
          <a:bodyPr>
            <a:normAutofit fontScale="90000"/>
          </a:bodyPr>
          <a:lstStyle/>
          <a:p>
            <a:pPr algn="ctr"/>
            <a:r>
              <a:rPr lang="en-US" b="0" u="sng" dirty="0"/>
              <a:t>5G-MOBIX</a:t>
            </a:r>
            <a:br>
              <a:rPr lang="en-US" b="0" u="sng" dirty="0"/>
            </a:br>
            <a:br>
              <a:rPr lang="en-US" b="0" u="sng" dirty="0"/>
            </a:br>
            <a:r>
              <a:rPr lang="en-US" dirty="0"/>
              <a:t>GR-TR CBC Webinar</a:t>
            </a:r>
            <a:br>
              <a:rPr lang="en-US" dirty="0"/>
            </a:br>
            <a:endParaRPr lang="en-US" b="0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1360977-8B3F-EA40-8949-36220922908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614272" y="3311410"/>
            <a:ext cx="9144000" cy="1023456"/>
          </a:xfrm>
        </p:spPr>
        <p:txBody>
          <a:bodyPr>
            <a:normAutofit/>
          </a:bodyPr>
          <a:lstStyle/>
          <a:p>
            <a:r>
              <a:rPr lang="en-GB" sz="3200" dirty="0"/>
              <a:t>OBU/RSU development and </a:t>
            </a:r>
          </a:p>
          <a:p>
            <a:r>
              <a:rPr lang="en-GB" sz="3200" dirty="0"/>
              <a:t>Assisted Border crossing UC </a:t>
            </a:r>
            <a:endParaRPr lang="en-US" sz="3200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AC80BE6-513A-B54E-B9B0-CBBD51F678A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956442" y="5477175"/>
            <a:ext cx="7431087" cy="709094"/>
          </a:xfrm>
        </p:spPr>
        <p:txBody>
          <a:bodyPr/>
          <a:lstStyle/>
          <a:p>
            <a:r>
              <a:rPr lang="en-US" dirty="0"/>
              <a:t>Kostas Trichias (Technical Coordinator – WINGS ICT Solutions)</a:t>
            </a:r>
            <a:br>
              <a:rPr lang="en-US" dirty="0"/>
            </a:br>
            <a:r>
              <a:rPr lang="en-US" dirty="0"/>
              <a:t>GR-TR Webinar</a:t>
            </a:r>
            <a:r>
              <a:rPr lang="en-US" b="0" dirty="0"/>
              <a:t>, June 29</a:t>
            </a:r>
            <a:r>
              <a:rPr lang="en-US" b="0" baseline="30000" dirty="0"/>
              <a:t>th</a:t>
            </a:r>
            <a:r>
              <a:rPr lang="en-US" b="0" dirty="0"/>
              <a:t>,  2020</a:t>
            </a:r>
          </a:p>
        </p:txBody>
      </p:sp>
    </p:spTree>
    <p:extLst>
      <p:ext uri="{BB962C8B-B14F-4D97-AF65-F5344CB8AC3E}">
        <p14:creationId xmlns:p14="http://schemas.microsoft.com/office/powerpoint/2010/main" val="193027459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FBC518AD-6E80-0B49-9231-A8EA7079EB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9650" y="2086709"/>
            <a:ext cx="10440000" cy="2473568"/>
          </a:xfrm>
        </p:spPr>
        <p:txBody>
          <a:bodyPr>
            <a:normAutofit/>
          </a:bodyPr>
          <a:lstStyle/>
          <a:p>
            <a:r>
              <a:rPr lang="en-US" dirty="0"/>
              <a:t>Assisted – zero touch- truck border crossing UC</a:t>
            </a:r>
            <a:br>
              <a:rPr lang="en-US" dirty="0"/>
            </a:br>
            <a:br>
              <a:rPr lang="en-US" dirty="0"/>
            </a:br>
            <a:r>
              <a:rPr lang="en-US" dirty="0" err="1">
                <a:solidFill>
                  <a:schemeClr val="accent2">
                    <a:lumMod val="75000"/>
                  </a:schemeClr>
                </a:solidFill>
              </a:rPr>
              <a:t>UC</a:t>
            </a:r>
            <a:r>
              <a:rPr lang="en-US" dirty="0">
                <a:solidFill>
                  <a:schemeClr val="accent2">
                    <a:lumMod val="75000"/>
                  </a:schemeClr>
                </a:solidFill>
              </a:rPr>
              <a:t> Overview &amp; Scenarios</a:t>
            </a:r>
          </a:p>
        </p:txBody>
      </p:sp>
    </p:spTree>
    <p:extLst>
      <p:ext uri="{BB962C8B-B14F-4D97-AF65-F5344CB8AC3E}">
        <p14:creationId xmlns:p14="http://schemas.microsoft.com/office/powerpoint/2010/main" val="398936537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66B5A5-B63E-41A6-95B7-9B9548C331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4799" y="360000"/>
            <a:ext cx="9726525" cy="792525"/>
          </a:xfrm>
        </p:spPr>
        <p:txBody>
          <a:bodyPr/>
          <a:lstStyle/>
          <a:p>
            <a:r>
              <a:rPr lang="en-US" dirty="0"/>
              <a:t>Assisted “zero-touch” Border Crossing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C0F8557-8A49-4E3F-A154-E269FD96047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74800" y="1285875"/>
            <a:ext cx="10440000" cy="5095875"/>
          </a:xfrm>
        </p:spPr>
        <p:txBody>
          <a:bodyPr>
            <a:normAutofit/>
          </a:bodyPr>
          <a:lstStyle/>
          <a:p>
            <a:r>
              <a:rPr lang="en-US" dirty="0"/>
              <a:t>Utilize AI &amp; predictive analytics techniques to perform </a:t>
            </a:r>
            <a:r>
              <a:rPr lang="en-US" b="1" i="1" dirty="0"/>
              <a:t>threat classification of incoming vehicles</a:t>
            </a:r>
            <a:r>
              <a:rPr lang="en-US" dirty="0"/>
              <a:t> at the customs sites</a:t>
            </a:r>
          </a:p>
          <a:p>
            <a:r>
              <a:rPr lang="en-US" dirty="0"/>
              <a:t>Ingest heterogeneous information from:</a:t>
            </a:r>
          </a:p>
          <a:p>
            <a:pPr lvl="1"/>
            <a:r>
              <a:rPr lang="en-US" dirty="0"/>
              <a:t>Vehicle </a:t>
            </a:r>
            <a:r>
              <a:rPr lang="en-US" b="1" i="1" dirty="0"/>
              <a:t>On-Board Unit (OBU</a:t>
            </a:r>
            <a:r>
              <a:rPr lang="en-US" dirty="0"/>
              <a:t>) and connected sensors</a:t>
            </a:r>
          </a:p>
          <a:p>
            <a:pPr lvl="1"/>
            <a:r>
              <a:rPr lang="en-US" b="1" i="1" dirty="0"/>
              <a:t>Road-Side Infrastructure (RSI) </a:t>
            </a:r>
            <a:r>
              <a:rPr lang="en-US" dirty="0"/>
              <a:t>and connected sensors</a:t>
            </a:r>
          </a:p>
          <a:p>
            <a:pPr lvl="1"/>
            <a:r>
              <a:rPr lang="en-GB" dirty="0"/>
              <a:t>Neighbouring authorities</a:t>
            </a:r>
          </a:p>
          <a:p>
            <a:r>
              <a:rPr lang="en-GB" dirty="0"/>
              <a:t>Enable state-of-the-art services such as:</a:t>
            </a:r>
            <a:endParaRPr lang="en-GB" b="1" i="1" dirty="0"/>
          </a:p>
          <a:p>
            <a:pPr lvl="1"/>
            <a:r>
              <a:rPr lang="en-GB" dirty="0"/>
              <a:t>Detection of </a:t>
            </a:r>
            <a:r>
              <a:rPr lang="en-GB" b="1" i="1" dirty="0"/>
              <a:t>human or livestock smuggling attempts</a:t>
            </a:r>
          </a:p>
          <a:p>
            <a:pPr lvl="1"/>
            <a:r>
              <a:rPr lang="en-GB" dirty="0"/>
              <a:t>Detection of </a:t>
            </a:r>
            <a:r>
              <a:rPr lang="en-GB" b="1" i="1" dirty="0"/>
              <a:t>cargo smuggling attempts </a:t>
            </a:r>
            <a:r>
              <a:rPr lang="en-GB" dirty="0"/>
              <a:t>(contraband)</a:t>
            </a:r>
          </a:p>
          <a:p>
            <a:pPr lvl="1"/>
            <a:r>
              <a:rPr lang="en-GB" b="1" i="1" dirty="0"/>
              <a:t>Customs agents protection </a:t>
            </a:r>
            <a:r>
              <a:rPr lang="en-GB" dirty="0"/>
              <a:t>from (autonomous) vehicles</a:t>
            </a:r>
          </a:p>
          <a:p>
            <a:r>
              <a:rPr lang="en-GB" dirty="0"/>
              <a:t>Provide seamless </a:t>
            </a:r>
            <a:r>
              <a:rPr lang="en-GB" b="1" i="1" dirty="0"/>
              <a:t>“zero-touch” access </a:t>
            </a:r>
            <a:r>
              <a:rPr lang="en-GB" dirty="0"/>
              <a:t>(no inspection) through the borders to legitimate vehicles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99E71B1-19C1-49BE-8F98-E93CD55F1C9E}"/>
              </a:ext>
            </a:extLst>
          </p:cNvPr>
          <p:cNvSpPr txBox="1"/>
          <p:nvPr/>
        </p:nvSpPr>
        <p:spPr>
          <a:xfrm>
            <a:off x="3997569" y="6527532"/>
            <a:ext cx="419686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/>
              <a:t>GR-TR Webinar – June 29</a:t>
            </a:r>
            <a:r>
              <a:rPr lang="en-US" sz="1000" baseline="30000" dirty="0"/>
              <a:t>th</a:t>
            </a:r>
            <a:r>
              <a:rPr lang="en-US" sz="1000" dirty="0"/>
              <a:t> 2020 – slide 11 </a:t>
            </a:r>
          </a:p>
        </p:txBody>
      </p:sp>
    </p:spTree>
    <p:extLst>
      <p:ext uri="{BB962C8B-B14F-4D97-AF65-F5344CB8AC3E}">
        <p14:creationId xmlns:p14="http://schemas.microsoft.com/office/powerpoint/2010/main" val="240223924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66B5A5-B63E-41A6-95B7-9B9548C331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5846" y="360000"/>
            <a:ext cx="11197337" cy="792525"/>
          </a:xfrm>
        </p:spPr>
        <p:txBody>
          <a:bodyPr>
            <a:noAutofit/>
          </a:bodyPr>
          <a:lstStyle/>
          <a:p>
            <a:r>
              <a:rPr lang="en-US" sz="3600" dirty="0"/>
              <a:t>Scenario 1: Human/livestock smuggling detection</a:t>
            </a:r>
            <a:endParaRPr lang="en-GB" sz="36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C0F8557-8A49-4E3F-A154-E269FD96047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6552" y="2763491"/>
            <a:ext cx="5994923" cy="1528862"/>
          </a:xfrm>
          <a:ln>
            <a:solidFill>
              <a:schemeClr val="tx2"/>
            </a:solidFill>
          </a:ln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2400" dirty="0"/>
              <a:t>In case </a:t>
            </a:r>
            <a:r>
              <a:rPr lang="en-US" sz="2400" b="1" i="1" dirty="0"/>
              <a:t>human / livestock presence is detected</a:t>
            </a:r>
            <a:r>
              <a:rPr lang="en-US" sz="2400" dirty="0"/>
              <a:t> (in vehicle or cargo haul) issue a “High Risk” alert and instruct further inspection (resulting in autonomous driving instructions)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9852A219-B59A-4AC0-BDAF-1F2DA9E1B039}"/>
              </a:ext>
            </a:extLst>
          </p:cNvPr>
          <p:cNvSpPr txBox="1">
            <a:spLocks/>
          </p:cNvSpPr>
          <p:nvPr/>
        </p:nvSpPr>
        <p:spPr>
          <a:xfrm>
            <a:off x="546553" y="4873517"/>
            <a:ext cx="5994923" cy="1624483"/>
          </a:xfrm>
          <a:prstGeom prst="rect">
            <a:avLst/>
          </a:prstGeom>
          <a:ln>
            <a:solidFill>
              <a:schemeClr val="tx2"/>
            </a:solidFill>
          </a:ln>
        </p:spPr>
        <p:txBody>
          <a:bodyPr vert="horz" lIns="0" tIns="0" rIns="0" bIns="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Pct val="65000"/>
              <a:buFontTx/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  <a:defRPr sz="2800" kern="1200">
                <a:solidFill>
                  <a:schemeClr val="tx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>
                  <a:lumMod val="60000"/>
                  <a:lumOff val="40000"/>
                </a:schemeClr>
              </a:buClr>
              <a:buSzPct val="60000"/>
              <a:buFontTx/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  <a:defRPr sz="2400" kern="1200">
                <a:solidFill>
                  <a:schemeClr val="tx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>
                  <a:lumMod val="60000"/>
                  <a:lumOff val="40000"/>
                </a:schemeClr>
              </a:buClr>
              <a:buSzPct val="60000"/>
              <a:buFontTx/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  <a:defRPr sz="2000" kern="1200">
                <a:solidFill>
                  <a:schemeClr val="tx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400" b="1" i="1" dirty="0"/>
              <a:t>In case </a:t>
            </a:r>
            <a:r>
              <a:rPr lang="en-US" sz="2400" b="1" i="1" u="sng" dirty="0"/>
              <a:t>NO</a:t>
            </a:r>
            <a:r>
              <a:rPr lang="en-US" sz="2400" b="1" i="1" dirty="0"/>
              <a:t> human / livestock presence is detected</a:t>
            </a:r>
            <a:r>
              <a:rPr lang="en-US" sz="2400" dirty="0"/>
              <a:t> , issue a “Low Risk” notification and instruct a –zero touch- border crossing (resulting in autonomous driving instructions)</a:t>
            </a:r>
          </a:p>
        </p:txBody>
      </p:sp>
      <p:pic>
        <p:nvPicPr>
          <p:cNvPr id="5" name="Imagem 11">
            <a:extLst>
              <a:ext uri="{FF2B5EF4-FFF2-40B4-BE49-F238E27FC236}">
                <a16:creationId xmlns:a16="http://schemas.microsoft.com/office/drawing/2014/main" id="{123C44EF-0945-40A7-9F34-CBCF708D431A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4862" y="3894893"/>
            <a:ext cx="4698321" cy="2822428"/>
          </a:xfrm>
          <a:prstGeom prst="rect">
            <a:avLst/>
          </a:prstGeom>
        </p:spPr>
      </p:pic>
      <p:pic>
        <p:nvPicPr>
          <p:cNvPr id="6" name="Imagem 12">
            <a:extLst>
              <a:ext uri="{FF2B5EF4-FFF2-40B4-BE49-F238E27FC236}">
                <a16:creationId xmlns:a16="http://schemas.microsoft.com/office/drawing/2014/main" id="{56EDFE01-097E-483D-A0C3-5CF6619E552C}"/>
              </a:ext>
            </a:extLst>
          </p:cNvPr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4862" y="996365"/>
            <a:ext cx="4698321" cy="2822428"/>
          </a:xfrm>
          <a:prstGeom prst="rect">
            <a:avLst/>
          </a:prstGeom>
        </p:spPr>
      </p:pic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9BA2DC2C-34AC-4BFC-91F0-A0CA7157BA75}"/>
              </a:ext>
            </a:extLst>
          </p:cNvPr>
          <p:cNvSpPr txBox="1">
            <a:spLocks/>
          </p:cNvSpPr>
          <p:nvPr/>
        </p:nvSpPr>
        <p:spPr>
          <a:xfrm>
            <a:off x="546553" y="996365"/>
            <a:ext cx="5994923" cy="1185962"/>
          </a:xfrm>
          <a:prstGeom prst="rect">
            <a:avLst/>
          </a:prstGeom>
          <a:ln>
            <a:solidFill>
              <a:schemeClr val="tx2"/>
            </a:solidFill>
          </a:ln>
        </p:spPr>
        <p:txBody>
          <a:bodyPr vert="horz" lIns="0" tIns="0" rIns="0" bIns="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Pct val="65000"/>
              <a:buFontTx/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  <a:defRPr sz="2800" kern="1200">
                <a:solidFill>
                  <a:schemeClr val="tx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>
                  <a:lumMod val="60000"/>
                  <a:lumOff val="40000"/>
                </a:schemeClr>
              </a:buClr>
              <a:buSzPct val="60000"/>
              <a:buFontTx/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  <a:defRPr sz="2400" kern="1200">
                <a:solidFill>
                  <a:schemeClr val="tx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>
                  <a:lumMod val="60000"/>
                  <a:lumOff val="40000"/>
                </a:schemeClr>
              </a:buClr>
              <a:buSzPct val="60000"/>
              <a:buFontTx/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  <a:defRPr sz="2000" kern="1200">
                <a:solidFill>
                  <a:schemeClr val="tx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400" b="1" i="1" dirty="0"/>
              <a:t>Perform Risk / Threat assessment </a:t>
            </a:r>
            <a:r>
              <a:rPr lang="en-US" sz="2400" dirty="0"/>
              <a:t>based on input from CO2 sensor and truck manifest</a:t>
            </a:r>
          </a:p>
        </p:txBody>
      </p:sp>
      <p:cxnSp>
        <p:nvCxnSpPr>
          <p:cNvPr id="9" name="Connector: Elbow 8">
            <a:extLst>
              <a:ext uri="{FF2B5EF4-FFF2-40B4-BE49-F238E27FC236}">
                <a16:creationId xmlns:a16="http://schemas.microsoft.com/office/drawing/2014/main" id="{087A2CFF-B8C7-4C53-B658-A4147CB41241}"/>
              </a:ext>
            </a:extLst>
          </p:cNvPr>
          <p:cNvCxnSpPr>
            <a:stCxn id="3" idx="3"/>
            <a:endCxn id="6" idx="1"/>
          </p:cNvCxnSpPr>
          <p:nvPr/>
        </p:nvCxnSpPr>
        <p:spPr>
          <a:xfrm flipV="1">
            <a:off x="6541475" y="2407579"/>
            <a:ext cx="703387" cy="1120343"/>
          </a:xfrm>
          <a:prstGeom prst="bentConnector3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Connector: Elbow 9">
            <a:extLst>
              <a:ext uri="{FF2B5EF4-FFF2-40B4-BE49-F238E27FC236}">
                <a16:creationId xmlns:a16="http://schemas.microsoft.com/office/drawing/2014/main" id="{26DEB22B-6604-4E0F-8138-5A345E058B33}"/>
              </a:ext>
            </a:extLst>
          </p:cNvPr>
          <p:cNvCxnSpPr>
            <a:cxnSpLocks/>
            <a:stCxn id="4" idx="3"/>
            <a:endCxn id="5" idx="1"/>
          </p:cNvCxnSpPr>
          <p:nvPr/>
        </p:nvCxnSpPr>
        <p:spPr>
          <a:xfrm flipV="1">
            <a:off x="6541476" y="5306107"/>
            <a:ext cx="703386" cy="379652"/>
          </a:xfrm>
          <a:prstGeom prst="bentConnector3">
            <a:avLst>
              <a:gd name="adj1" fmla="val 50000"/>
            </a:avLst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CE7E2083-72B2-41A3-95D2-FF252C65693F}"/>
              </a:ext>
            </a:extLst>
          </p:cNvPr>
          <p:cNvSpPr txBox="1"/>
          <p:nvPr/>
        </p:nvSpPr>
        <p:spPr>
          <a:xfrm>
            <a:off x="3997569" y="6527532"/>
            <a:ext cx="419686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/>
              <a:t>GR-TR Webinar – June 29</a:t>
            </a:r>
            <a:r>
              <a:rPr lang="en-US" sz="1000" baseline="30000" dirty="0"/>
              <a:t>th</a:t>
            </a:r>
            <a:r>
              <a:rPr lang="en-US" sz="1000" dirty="0"/>
              <a:t> 2020 – slide 12 </a:t>
            </a:r>
          </a:p>
        </p:txBody>
      </p:sp>
    </p:spTree>
    <p:extLst>
      <p:ext uri="{BB962C8B-B14F-4D97-AF65-F5344CB8AC3E}">
        <p14:creationId xmlns:p14="http://schemas.microsoft.com/office/powerpoint/2010/main" val="398421153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66B5A5-B63E-41A6-95B7-9B9548C331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5846" y="360000"/>
            <a:ext cx="11197337" cy="792525"/>
          </a:xfrm>
        </p:spPr>
        <p:txBody>
          <a:bodyPr>
            <a:noAutofit/>
          </a:bodyPr>
          <a:lstStyle/>
          <a:p>
            <a:r>
              <a:rPr lang="en-US" sz="3600" dirty="0"/>
              <a:t>Scenario 2: Cargo smuggling detection</a:t>
            </a:r>
            <a:endParaRPr lang="en-GB" sz="36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C0F8557-8A49-4E3F-A154-E269FD96047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6551" y="3552375"/>
            <a:ext cx="5994923" cy="1421653"/>
          </a:xfrm>
          <a:ln>
            <a:solidFill>
              <a:schemeClr val="tx2"/>
            </a:solidFill>
          </a:ln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2400" dirty="0"/>
              <a:t>In case </a:t>
            </a:r>
            <a:r>
              <a:rPr lang="en-US" sz="2400" b="1" i="1" dirty="0"/>
              <a:t>unauthorized cargo is detected</a:t>
            </a:r>
            <a:r>
              <a:rPr lang="en-US" sz="2400" dirty="0"/>
              <a:t> issue a “High Risk” alert and instruct further inspection (resulting in autonomous driving instructions)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9852A219-B59A-4AC0-BDAF-1F2DA9E1B039}"/>
              </a:ext>
            </a:extLst>
          </p:cNvPr>
          <p:cNvSpPr txBox="1">
            <a:spLocks/>
          </p:cNvSpPr>
          <p:nvPr/>
        </p:nvSpPr>
        <p:spPr>
          <a:xfrm>
            <a:off x="546551" y="5190038"/>
            <a:ext cx="5994923" cy="1421653"/>
          </a:xfrm>
          <a:prstGeom prst="rect">
            <a:avLst/>
          </a:prstGeom>
          <a:ln>
            <a:solidFill>
              <a:schemeClr val="tx2"/>
            </a:solidFill>
          </a:ln>
        </p:spPr>
        <p:txBody>
          <a:bodyPr vert="horz" lIns="0" tIns="0" rIns="0" bIns="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Pct val="65000"/>
              <a:buFontTx/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  <a:defRPr sz="2800" kern="1200">
                <a:solidFill>
                  <a:schemeClr val="tx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>
                  <a:lumMod val="60000"/>
                  <a:lumOff val="40000"/>
                </a:schemeClr>
              </a:buClr>
              <a:buSzPct val="60000"/>
              <a:buFontTx/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  <a:defRPr sz="2400" kern="1200">
                <a:solidFill>
                  <a:schemeClr val="tx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>
                  <a:lumMod val="60000"/>
                  <a:lumOff val="40000"/>
                </a:schemeClr>
              </a:buClr>
              <a:buSzPct val="60000"/>
              <a:buFontTx/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  <a:defRPr sz="2000" kern="1200">
                <a:solidFill>
                  <a:schemeClr val="tx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400" b="1" i="1" dirty="0"/>
              <a:t>In case </a:t>
            </a:r>
            <a:r>
              <a:rPr lang="en-US" sz="2400" b="1" i="1" u="sng" dirty="0"/>
              <a:t>NO</a:t>
            </a:r>
            <a:r>
              <a:rPr lang="en-US" sz="2400" b="1" i="1" dirty="0"/>
              <a:t> unauthorized cargo is detected</a:t>
            </a:r>
            <a:r>
              <a:rPr lang="en-US" sz="2400" dirty="0"/>
              <a:t> , issue a “Low Risk” notification and instruct a –zero touch- border crossing (resulting in autonomous driving instructions)</a:t>
            </a:r>
          </a:p>
        </p:txBody>
      </p:sp>
      <p:pic>
        <p:nvPicPr>
          <p:cNvPr id="5" name="Imagem 11">
            <a:extLst>
              <a:ext uri="{FF2B5EF4-FFF2-40B4-BE49-F238E27FC236}">
                <a16:creationId xmlns:a16="http://schemas.microsoft.com/office/drawing/2014/main" id="{123C44EF-0945-40A7-9F34-CBCF708D431A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4862" y="3894893"/>
            <a:ext cx="4698321" cy="2822428"/>
          </a:xfrm>
          <a:prstGeom prst="rect">
            <a:avLst/>
          </a:prstGeom>
        </p:spPr>
      </p:pic>
      <p:pic>
        <p:nvPicPr>
          <p:cNvPr id="6" name="Imagem 12">
            <a:extLst>
              <a:ext uri="{FF2B5EF4-FFF2-40B4-BE49-F238E27FC236}">
                <a16:creationId xmlns:a16="http://schemas.microsoft.com/office/drawing/2014/main" id="{56EDFE01-097E-483D-A0C3-5CF6619E552C}"/>
              </a:ext>
            </a:extLst>
          </p:cNvPr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4862" y="996365"/>
            <a:ext cx="4698321" cy="2822428"/>
          </a:xfrm>
          <a:prstGeom prst="rect">
            <a:avLst/>
          </a:prstGeom>
        </p:spPr>
      </p:pic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9BA2DC2C-34AC-4BFC-91F0-A0CA7157BA75}"/>
              </a:ext>
            </a:extLst>
          </p:cNvPr>
          <p:cNvSpPr txBox="1">
            <a:spLocks/>
          </p:cNvSpPr>
          <p:nvPr/>
        </p:nvSpPr>
        <p:spPr>
          <a:xfrm>
            <a:off x="546551" y="996365"/>
            <a:ext cx="5994923" cy="1061995"/>
          </a:xfrm>
          <a:prstGeom prst="rect">
            <a:avLst/>
          </a:prstGeom>
          <a:ln>
            <a:solidFill>
              <a:schemeClr val="tx2"/>
            </a:solidFill>
          </a:ln>
        </p:spPr>
        <p:txBody>
          <a:bodyPr vert="horz" lIns="0" tIns="0" rIns="0" bIns="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Pct val="65000"/>
              <a:buFontTx/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  <a:defRPr sz="2800" kern="1200">
                <a:solidFill>
                  <a:schemeClr val="tx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>
                  <a:lumMod val="60000"/>
                  <a:lumOff val="40000"/>
                </a:schemeClr>
              </a:buClr>
              <a:buSzPct val="60000"/>
              <a:buFontTx/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  <a:defRPr sz="2400" kern="1200">
                <a:solidFill>
                  <a:schemeClr val="tx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>
                  <a:lumMod val="60000"/>
                  <a:lumOff val="40000"/>
                </a:schemeClr>
              </a:buClr>
              <a:buSzPct val="60000"/>
              <a:buFontTx/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  <a:defRPr sz="2000" kern="1200">
                <a:solidFill>
                  <a:schemeClr val="tx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400" b="1" i="1" dirty="0"/>
              <a:t>All cargo in a vehicle (or cargo haul) is identified </a:t>
            </a:r>
            <a:r>
              <a:rPr lang="en-US" sz="2400" dirty="0"/>
              <a:t>based on a wireless technology </a:t>
            </a:r>
            <a:br>
              <a:rPr lang="en-US" sz="2400" dirty="0"/>
            </a:br>
            <a:r>
              <a:rPr lang="en-US" sz="2400" dirty="0"/>
              <a:t>(e.g. </a:t>
            </a:r>
            <a:r>
              <a:rPr lang="en-US" sz="2400" b="1" i="1" dirty="0"/>
              <a:t>NFC</a:t>
            </a:r>
            <a:r>
              <a:rPr lang="en-US" sz="2400" dirty="0"/>
              <a:t>)</a:t>
            </a:r>
          </a:p>
        </p:txBody>
      </p:sp>
      <p:cxnSp>
        <p:nvCxnSpPr>
          <p:cNvPr id="9" name="Connector: Elbow 8">
            <a:extLst>
              <a:ext uri="{FF2B5EF4-FFF2-40B4-BE49-F238E27FC236}">
                <a16:creationId xmlns:a16="http://schemas.microsoft.com/office/drawing/2014/main" id="{087A2CFF-B8C7-4C53-B658-A4147CB41241}"/>
              </a:ext>
            </a:extLst>
          </p:cNvPr>
          <p:cNvCxnSpPr>
            <a:cxnSpLocks/>
            <a:stCxn id="3" idx="3"/>
            <a:endCxn id="6" idx="1"/>
          </p:cNvCxnSpPr>
          <p:nvPr/>
        </p:nvCxnSpPr>
        <p:spPr>
          <a:xfrm flipV="1">
            <a:off x="6541474" y="2407579"/>
            <a:ext cx="703388" cy="1855623"/>
          </a:xfrm>
          <a:prstGeom prst="bentConnector3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Connector: Elbow 9">
            <a:extLst>
              <a:ext uri="{FF2B5EF4-FFF2-40B4-BE49-F238E27FC236}">
                <a16:creationId xmlns:a16="http://schemas.microsoft.com/office/drawing/2014/main" id="{26DEB22B-6604-4E0F-8138-5A345E058B33}"/>
              </a:ext>
            </a:extLst>
          </p:cNvPr>
          <p:cNvCxnSpPr>
            <a:cxnSpLocks/>
            <a:stCxn id="4" idx="3"/>
            <a:endCxn id="5" idx="1"/>
          </p:cNvCxnSpPr>
          <p:nvPr/>
        </p:nvCxnSpPr>
        <p:spPr>
          <a:xfrm flipV="1">
            <a:off x="6541474" y="5306107"/>
            <a:ext cx="703388" cy="594758"/>
          </a:xfrm>
          <a:prstGeom prst="bentConnector3">
            <a:avLst>
              <a:gd name="adj1" fmla="val 50000"/>
            </a:avLst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2CF3C5BD-3E70-4411-B2BF-441D96376250}"/>
              </a:ext>
            </a:extLst>
          </p:cNvPr>
          <p:cNvSpPr txBox="1">
            <a:spLocks/>
          </p:cNvSpPr>
          <p:nvPr/>
        </p:nvSpPr>
        <p:spPr>
          <a:xfrm>
            <a:off x="546551" y="2274370"/>
            <a:ext cx="5994923" cy="1061995"/>
          </a:xfrm>
          <a:prstGeom prst="rect">
            <a:avLst/>
          </a:prstGeom>
          <a:ln>
            <a:solidFill>
              <a:schemeClr val="tx2"/>
            </a:solidFill>
          </a:ln>
        </p:spPr>
        <p:txBody>
          <a:bodyPr vert="horz" lIns="0" tIns="0" rIns="0" bIns="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Pct val="65000"/>
              <a:buFontTx/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  <a:defRPr sz="2800" kern="1200">
                <a:solidFill>
                  <a:schemeClr val="tx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>
                  <a:lumMod val="60000"/>
                  <a:lumOff val="40000"/>
                </a:schemeClr>
              </a:buClr>
              <a:buSzPct val="60000"/>
              <a:buFontTx/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  <a:defRPr sz="2400" kern="1200">
                <a:solidFill>
                  <a:schemeClr val="tx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>
                  <a:lumMod val="60000"/>
                  <a:lumOff val="40000"/>
                </a:schemeClr>
              </a:buClr>
              <a:buSzPct val="60000"/>
              <a:buFontTx/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  <a:defRPr sz="2000" kern="1200">
                <a:solidFill>
                  <a:schemeClr val="tx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000" dirty="0"/>
              <a:t>Identified cargo inventory </a:t>
            </a:r>
            <a:r>
              <a:rPr lang="en-US" sz="2000" b="1" i="1" dirty="0"/>
              <a:t>cross-checked with the vehicle’s documentation / manifest </a:t>
            </a:r>
            <a:r>
              <a:rPr lang="en-US" sz="2000" dirty="0"/>
              <a:t>(potentially received </a:t>
            </a:r>
            <a:br>
              <a:rPr lang="en-US" sz="2000" dirty="0"/>
            </a:br>
            <a:r>
              <a:rPr lang="en-US" sz="2000" dirty="0"/>
              <a:t>from neighboring country)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E1038D0-75CA-40F5-99C6-1B3EF1E9D4DA}"/>
              </a:ext>
            </a:extLst>
          </p:cNvPr>
          <p:cNvSpPr txBox="1"/>
          <p:nvPr/>
        </p:nvSpPr>
        <p:spPr>
          <a:xfrm>
            <a:off x="3952965" y="6594438"/>
            <a:ext cx="419686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/>
              <a:t>GR-TR Webinar – June 29</a:t>
            </a:r>
            <a:r>
              <a:rPr lang="en-US" sz="1000" baseline="30000" dirty="0"/>
              <a:t>th</a:t>
            </a:r>
            <a:r>
              <a:rPr lang="en-US" sz="1000" dirty="0"/>
              <a:t> 2020 – slide 13 </a:t>
            </a:r>
          </a:p>
        </p:txBody>
      </p:sp>
    </p:spTree>
    <p:extLst>
      <p:ext uri="{BB962C8B-B14F-4D97-AF65-F5344CB8AC3E}">
        <p14:creationId xmlns:p14="http://schemas.microsoft.com/office/powerpoint/2010/main" val="239332534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66B5A5-B63E-41A6-95B7-9B9548C331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4799" y="360000"/>
            <a:ext cx="9726525" cy="792525"/>
          </a:xfrm>
        </p:spPr>
        <p:txBody>
          <a:bodyPr/>
          <a:lstStyle/>
          <a:p>
            <a:r>
              <a:rPr lang="en-US" dirty="0"/>
              <a:t>Scenario 3: Customs agents protection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C0F8557-8A49-4E3F-A154-E269FD96047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4800" y="1343026"/>
            <a:ext cx="4970585" cy="1271220"/>
          </a:xfrm>
          <a:ln>
            <a:solidFill>
              <a:schemeClr val="tx2"/>
            </a:solidFill>
          </a:ln>
        </p:spPr>
        <p:txBody>
          <a:bodyPr anchor="ctr" anchorCtr="0">
            <a:normAutofit/>
          </a:bodyPr>
          <a:lstStyle/>
          <a:p>
            <a:pPr marL="0" indent="0" algn="ctr">
              <a:buNone/>
            </a:pPr>
            <a:r>
              <a:rPr lang="en-US" sz="2000" dirty="0"/>
              <a:t>Customs agents location monitored via </a:t>
            </a:r>
            <a:br>
              <a:rPr lang="en-US" sz="2000" dirty="0"/>
            </a:br>
            <a:r>
              <a:rPr lang="en-US" sz="2000" b="1" i="1" dirty="0"/>
              <a:t>Proximity &amp; GPS</a:t>
            </a:r>
            <a:r>
              <a:rPr lang="en-US" sz="2000" dirty="0"/>
              <a:t> readings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9852A219-B59A-4AC0-BDAF-1F2DA9E1B039}"/>
              </a:ext>
            </a:extLst>
          </p:cNvPr>
          <p:cNvSpPr txBox="1">
            <a:spLocks/>
          </p:cNvSpPr>
          <p:nvPr/>
        </p:nvSpPr>
        <p:spPr>
          <a:xfrm>
            <a:off x="304800" y="2987553"/>
            <a:ext cx="4970585" cy="1432048"/>
          </a:xfrm>
          <a:prstGeom prst="rect">
            <a:avLst/>
          </a:prstGeom>
          <a:ln>
            <a:solidFill>
              <a:schemeClr val="tx2"/>
            </a:solidFill>
          </a:ln>
        </p:spPr>
        <p:txBody>
          <a:bodyPr vert="horz" lIns="0" tIns="0" rIns="0" bIns="0" rtlCol="0" anchor="ctr" anchorCtr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Pct val="65000"/>
              <a:buFontTx/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  <a:defRPr sz="2800" kern="1200">
                <a:solidFill>
                  <a:schemeClr val="tx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>
                  <a:lumMod val="60000"/>
                  <a:lumOff val="40000"/>
                </a:schemeClr>
              </a:buClr>
              <a:buSzPct val="60000"/>
              <a:buFontTx/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  <a:defRPr sz="2400" kern="1200">
                <a:solidFill>
                  <a:schemeClr val="tx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>
                  <a:lumMod val="60000"/>
                  <a:lumOff val="40000"/>
                </a:schemeClr>
              </a:buClr>
              <a:buSzPct val="60000"/>
              <a:buFontTx/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  <a:defRPr sz="2000" kern="1200">
                <a:solidFill>
                  <a:schemeClr val="tx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000" dirty="0"/>
              <a:t>Once the vehicle’s </a:t>
            </a:r>
            <a:r>
              <a:rPr lang="en-US" sz="2000" b="1" i="1" dirty="0"/>
              <a:t>trajectory is determined to potentially lead to a collision or an accident </a:t>
            </a:r>
            <a:r>
              <a:rPr lang="en-US" sz="2000" dirty="0"/>
              <a:t>with customs agents an alert is issued.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9783CD24-5C90-414E-B420-59BF25C68673}"/>
              </a:ext>
            </a:extLst>
          </p:cNvPr>
          <p:cNvSpPr txBox="1">
            <a:spLocks/>
          </p:cNvSpPr>
          <p:nvPr/>
        </p:nvSpPr>
        <p:spPr>
          <a:xfrm>
            <a:off x="304800" y="4796203"/>
            <a:ext cx="4970585" cy="1123952"/>
          </a:xfrm>
          <a:prstGeom prst="rect">
            <a:avLst/>
          </a:prstGeom>
          <a:ln>
            <a:solidFill>
              <a:schemeClr val="tx2"/>
            </a:solidFill>
          </a:ln>
        </p:spPr>
        <p:txBody>
          <a:bodyPr vert="horz" lIns="0" tIns="0" rIns="0" bIns="0" rtlCol="0" anchor="ctr" anchorCtr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Pct val="65000"/>
              <a:buFontTx/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  <a:defRPr sz="2800" kern="1200">
                <a:solidFill>
                  <a:schemeClr val="tx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>
                  <a:lumMod val="60000"/>
                  <a:lumOff val="40000"/>
                </a:schemeClr>
              </a:buClr>
              <a:buSzPct val="60000"/>
              <a:buFontTx/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  <a:defRPr sz="2400" kern="1200">
                <a:solidFill>
                  <a:schemeClr val="tx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>
                  <a:lumMod val="60000"/>
                  <a:lumOff val="40000"/>
                </a:schemeClr>
              </a:buClr>
              <a:buSzPct val="60000"/>
              <a:buFontTx/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  <a:defRPr sz="2000" kern="1200">
                <a:solidFill>
                  <a:schemeClr val="tx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000" dirty="0"/>
              <a:t>Autonomous vehicles are instructed to </a:t>
            </a:r>
            <a:r>
              <a:rPr lang="en-US" sz="2000" b="1" i="1" dirty="0"/>
              <a:t>stop or change course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58F399D-7EAD-475B-9E7E-CEA1A1E7E68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51199" y="1651485"/>
            <a:ext cx="6834650" cy="404593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A7BE5804-7F55-47FC-9BD6-98366E12C4BC}"/>
              </a:ext>
            </a:extLst>
          </p:cNvPr>
          <p:cNvSpPr txBox="1"/>
          <p:nvPr/>
        </p:nvSpPr>
        <p:spPr>
          <a:xfrm>
            <a:off x="3997569" y="6527532"/>
            <a:ext cx="419686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/>
              <a:t>GR-TR Webinar – June 29</a:t>
            </a:r>
            <a:r>
              <a:rPr lang="en-US" sz="1000" baseline="30000" dirty="0"/>
              <a:t>th</a:t>
            </a:r>
            <a:r>
              <a:rPr lang="en-US" sz="1000" dirty="0"/>
              <a:t> 2020 – slide 14 </a:t>
            </a:r>
          </a:p>
        </p:txBody>
      </p:sp>
    </p:spTree>
    <p:extLst>
      <p:ext uri="{BB962C8B-B14F-4D97-AF65-F5344CB8AC3E}">
        <p14:creationId xmlns:p14="http://schemas.microsoft.com/office/powerpoint/2010/main" val="274537801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66B5A5-B63E-41A6-95B7-9B9548C331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4799" y="360000"/>
            <a:ext cx="10648986" cy="792525"/>
          </a:xfrm>
        </p:spPr>
        <p:txBody>
          <a:bodyPr>
            <a:normAutofit/>
          </a:bodyPr>
          <a:lstStyle/>
          <a:p>
            <a:r>
              <a:rPr lang="en-US" dirty="0"/>
              <a:t>UC Flow Diagram</a:t>
            </a:r>
            <a:endParaRPr lang="en-GB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0BEBEEC-8FA5-49D9-9E82-60D12052E58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5662" y="1073925"/>
            <a:ext cx="8846216" cy="57142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323586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FBC518AD-6E80-0B49-9231-A8EA7079EB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9650" y="2086709"/>
            <a:ext cx="10440000" cy="2473568"/>
          </a:xfrm>
        </p:spPr>
        <p:txBody>
          <a:bodyPr>
            <a:normAutofit/>
          </a:bodyPr>
          <a:lstStyle/>
          <a:p>
            <a:r>
              <a:rPr lang="en-US" dirty="0"/>
              <a:t>Assisted – zero touch- truck border crossing UC</a:t>
            </a:r>
            <a:br>
              <a:rPr lang="en-US" dirty="0"/>
            </a:br>
            <a:br>
              <a:rPr lang="en-US" dirty="0"/>
            </a:br>
            <a:r>
              <a:rPr lang="en-US" dirty="0" err="1">
                <a:solidFill>
                  <a:schemeClr val="accent2">
                    <a:lumMod val="75000"/>
                  </a:schemeClr>
                </a:solidFill>
              </a:rPr>
              <a:t>UC</a:t>
            </a:r>
            <a:r>
              <a:rPr lang="en-US" dirty="0">
                <a:solidFill>
                  <a:schemeClr val="accent2">
                    <a:lumMod val="75000"/>
                  </a:schemeClr>
                </a:solidFill>
              </a:rPr>
              <a:t> Architecture &amp; Information flow</a:t>
            </a:r>
          </a:p>
        </p:txBody>
      </p:sp>
    </p:spTree>
    <p:extLst>
      <p:ext uri="{BB962C8B-B14F-4D97-AF65-F5344CB8AC3E}">
        <p14:creationId xmlns:p14="http://schemas.microsoft.com/office/powerpoint/2010/main" val="350972837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4" name="Straight Connector 113">
            <a:extLst>
              <a:ext uri="{FF2B5EF4-FFF2-40B4-BE49-F238E27FC236}">
                <a16:creationId xmlns:a16="http://schemas.microsoft.com/office/drawing/2014/main" id="{1E76FA7C-9E0D-4387-90F2-D57FF172DBDE}"/>
              </a:ext>
            </a:extLst>
          </p:cNvPr>
          <p:cNvCxnSpPr>
            <a:cxnSpLocks/>
          </p:cNvCxnSpPr>
          <p:nvPr/>
        </p:nvCxnSpPr>
        <p:spPr>
          <a:xfrm>
            <a:off x="4238851" y="318686"/>
            <a:ext cx="7037" cy="4698302"/>
          </a:xfrm>
          <a:prstGeom prst="line">
            <a:avLst/>
          </a:prstGeom>
          <a:ln w="28575">
            <a:solidFill>
              <a:schemeClr val="tx1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6" name="Picture 185">
            <a:extLst>
              <a:ext uri="{FF2B5EF4-FFF2-40B4-BE49-F238E27FC236}">
                <a16:creationId xmlns:a16="http://schemas.microsoft.com/office/drawing/2014/main" id="{195FF908-0F94-4141-80D5-F73F1E90293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3353" b="24476"/>
          <a:stretch/>
        </p:blipFill>
        <p:spPr>
          <a:xfrm>
            <a:off x="9448173" y="2264025"/>
            <a:ext cx="1137948" cy="707474"/>
          </a:xfrm>
          <a:prstGeom prst="rect">
            <a:avLst/>
          </a:prstGeom>
        </p:spPr>
      </p:pic>
      <p:pic>
        <p:nvPicPr>
          <p:cNvPr id="180" name="Picture 179">
            <a:extLst>
              <a:ext uri="{FF2B5EF4-FFF2-40B4-BE49-F238E27FC236}">
                <a16:creationId xmlns:a16="http://schemas.microsoft.com/office/drawing/2014/main" id="{71460E44-97C7-4DF6-9D98-CB18849A07A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53649" y="2983406"/>
            <a:ext cx="707474" cy="707474"/>
          </a:xfrm>
          <a:prstGeom prst="rect">
            <a:avLst/>
          </a:prstGeom>
        </p:spPr>
      </p:pic>
      <p:cxnSp>
        <p:nvCxnSpPr>
          <p:cNvPr id="66" name="Straight Arrow Connector 65">
            <a:extLst>
              <a:ext uri="{FF2B5EF4-FFF2-40B4-BE49-F238E27FC236}">
                <a16:creationId xmlns:a16="http://schemas.microsoft.com/office/drawing/2014/main" id="{3E1CD0E0-734F-4DCA-9229-3C9C3C07464E}"/>
              </a:ext>
            </a:extLst>
          </p:cNvPr>
          <p:cNvCxnSpPr>
            <a:cxnSpLocks/>
          </p:cNvCxnSpPr>
          <p:nvPr/>
        </p:nvCxnSpPr>
        <p:spPr>
          <a:xfrm>
            <a:off x="6096000" y="2337053"/>
            <a:ext cx="584140" cy="0"/>
          </a:xfrm>
          <a:prstGeom prst="straightConnector1">
            <a:avLst/>
          </a:prstGeom>
          <a:noFill/>
          <a:ln w="19050" cap="flat" cmpd="sng" algn="ctr">
            <a:solidFill>
              <a:sysClr val="windowText" lastClr="000000"/>
            </a:solidFill>
            <a:prstDash val="solid"/>
            <a:miter lim="800000"/>
            <a:headEnd type="triangle" w="med" len="med"/>
            <a:tailEnd type="triangle" w="med" len="med"/>
          </a:ln>
          <a:effectLst/>
        </p:spPr>
      </p:cxnSp>
      <p:sp>
        <p:nvSpPr>
          <p:cNvPr id="94" name="Rounded Rectangle 6">
            <a:extLst>
              <a:ext uri="{FF2B5EF4-FFF2-40B4-BE49-F238E27FC236}">
                <a16:creationId xmlns:a16="http://schemas.microsoft.com/office/drawing/2014/main" id="{9B78DB7D-2BCF-4270-8F94-72FE4FDCFA35}"/>
              </a:ext>
            </a:extLst>
          </p:cNvPr>
          <p:cNvSpPr/>
          <p:nvPr/>
        </p:nvSpPr>
        <p:spPr>
          <a:xfrm>
            <a:off x="3640574" y="2370013"/>
            <a:ext cx="1210629" cy="358023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rgbClr val="1D9A78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 pitchFamily="34" charset="77"/>
                <a:ea typeface="+mn-ea"/>
                <a:cs typeface="+mn-cs"/>
              </a:rPr>
              <a:t>Direct Interconnection</a:t>
            </a:r>
          </a:p>
        </p:txBody>
      </p:sp>
      <p:sp>
        <p:nvSpPr>
          <p:cNvPr id="120" name="Rounded Rectangle 130">
            <a:extLst>
              <a:ext uri="{FF2B5EF4-FFF2-40B4-BE49-F238E27FC236}">
                <a16:creationId xmlns:a16="http://schemas.microsoft.com/office/drawing/2014/main" id="{5666F4A4-B36E-4B25-B2E3-879190279089}"/>
              </a:ext>
            </a:extLst>
          </p:cNvPr>
          <p:cNvSpPr/>
          <p:nvPr/>
        </p:nvSpPr>
        <p:spPr>
          <a:xfrm>
            <a:off x="6003438" y="30169"/>
            <a:ext cx="1679240" cy="402129"/>
          </a:xfrm>
          <a:prstGeom prst="roundRect">
            <a:avLst/>
          </a:prstGeom>
          <a:gradFill rotWithShape="1">
            <a:gsLst>
              <a:gs pos="0">
                <a:srgbClr val="36AFCE">
                  <a:satMod val="103000"/>
                  <a:lumMod val="102000"/>
                  <a:tint val="94000"/>
                </a:srgbClr>
              </a:gs>
              <a:gs pos="50000">
                <a:srgbClr val="36AFCE">
                  <a:satMod val="110000"/>
                  <a:lumMod val="100000"/>
                  <a:shade val="100000"/>
                </a:srgbClr>
              </a:gs>
              <a:gs pos="100000">
                <a:srgbClr val="36AFCE">
                  <a:lumMod val="99000"/>
                  <a:satMod val="120000"/>
                  <a:shade val="78000"/>
                </a:srgbClr>
              </a:gs>
            </a:gsLst>
            <a:lin ang="5400000" scaled="0"/>
          </a:gradFill>
          <a:ln w="6350" cap="flat" cmpd="sng" algn="ctr">
            <a:solidFill>
              <a:srgbClr val="36AFCE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 pitchFamily="34" charset="77"/>
                <a:ea typeface="+mn-ea"/>
                <a:cs typeface="+mn-cs"/>
              </a:rPr>
              <a:t>GR side - </a:t>
            </a:r>
            <a:r>
              <a:rPr kumimoji="0" lang="en-US" sz="1400" b="1" i="0" u="none" strike="noStrike" kern="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 pitchFamily="34" charset="77"/>
                <a:ea typeface="+mn-ea"/>
                <a:cs typeface="+mn-cs"/>
              </a:rPr>
              <a:t>Cosmote</a:t>
            </a:r>
            <a:endParaRPr kumimoji="0" lang="en-GB" sz="140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 panose="020B0602020104020603" pitchFamily="34" charset="77"/>
              <a:ea typeface="+mn-ea"/>
              <a:cs typeface="+mn-cs"/>
            </a:endParaRPr>
          </a:p>
        </p:txBody>
      </p:sp>
      <p:sp>
        <p:nvSpPr>
          <p:cNvPr id="121" name="Rounded Rectangle 130">
            <a:extLst>
              <a:ext uri="{FF2B5EF4-FFF2-40B4-BE49-F238E27FC236}">
                <a16:creationId xmlns:a16="http://schemas.microsoft.com/office/drawing/2014/main" id="{EB68F2E5-051F-4680-9244-FA8D7DB5BB33}"/>
              </a:ext>
            </a:extLst>
          </p:cNvPr>
          <p:cNvSpPr/>
          <p:nvPr/>
        </p:nvSpPr>
        <p:spPr>
          <a:xfrm>
            <a:off x="1331438" y="117622"/>
            <a:ext cx="1520983" cy="402129"/>
          </a:xfrm>
          <a:prstGeom prst="roundRect">
            <a:avLst/>
          </a:prstGeom>
          <a:solidFill>
            <a:srgbClr val="FF0000"/>
          </a:solidFill>
          <a:ln w="6350" cap="flat" cmpd="sng" algn="ctr">
            <a:solidFill>
              <a:schemeClr val="tx1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 pitchFamily="34" charset="77"/>
                <a:ea typeface="+mn-ea"/>
                <a:cs typeface="+mn-cs"/>
              </a:rPr>
              <a:t>TR side - </a:t>
            </a:r>
            <a:r>
              <a:rPr kumimoji="0" lang="en-US" sz="1400" b="1" i="0" u="none" strike="noStrike" kern="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 pitchFamily="34" charset="77"/>
                <a:ea typeface="+mn-ea"/>
                <a:cs typeface="+mn-cs"/>
              </a:rPr>
              <a:t>Turkcell</a:t>
            </a:r>
            <a:endParaRPr kumimoji="0" lang="en-GB" sz="140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 panose="020B0602020104020603" pitchFamily="34" charset="77"/>
              <a:ea typeface="+mn-ea"/>
              <a:cs typeface="+mn-cs"/>
            </a:endParaRPr>
          </a:p>
        </p:txBody>
      </p:sp>
      <p:pic>
        <p:nvPicPr>
          <p:cNvPr id="133" name="Picture 132">
            <a:extLst>
              <a:ext uri="{FF2B5EF4-FFF2-40B4-BE49-F238E27FC236}">
                <a16:creationId xmlns:a16="http://schemas.microsoft.com/office/drawing/2014/main" id="{B9289A6D-27E8-484A-9909-45BBA5E286C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66072" y="3601243"/>
            <a:ext cx="798428" cy="798428"/>
          </a:xfrm>
          <a:prstGeom prst="rect">
            <a:avLst/>
          </a:prstGeom>
        </p:spPr>
      </p:pic>
      <p:pic>
        <p:nvPicPr>
          <p:cNvPr id="134" name="Picture 2" descr="Image result for police department icon">
            <a:extLst>
              <a:ext uri="{FF2B5EF4-FFF2-40B4-BE49-F238E27FC236}">
                <a16:creationId xmlns:a16="http://schemas.microsoft.com/office/drawing/2014/main" id="{69BCB008-6F76-41E7-8FB1-4B52E8EB9D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45573" y="2287706"/>
            <a:ext cx="925554" cy="9255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7" name="Picture 136">
            <a:extLst>
              <a:ext uri="{FF2B5EF4-FFF2-40B4-BE49-F238E27FC236}">
                <a16:creationId xmlns:a16="http://schemas.microsoft.com/office/drawing/2014/main" id="{B7E82089-EB8E-462A-B69B-C10AD219853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flipH="1">
            <a:off x="9896269" y="5016988"/>
            <a:ext cx="1129412" cy="1129412"/>
          </a:xfrm>
          <a:prstGeom prst="rect">
            <a:avLst/>
          </a:prstGeom>
        </p:spPr>
      </p:pic>
      <p:pic>
        <p:nvPicPr>
          <p:cNvPr id="142" name="Picture 2" descr="Image result for police department icon">
            <a:extLst>
              <a:ext uri="{FF2B5EF4-FFF2-40B4-BE49-F238E27FC236}">
                <a16:creationId xmlns:a16="http://schemas.microsoft.com/office/drawing/2014/main" id="{E7E1515C-FBF1-47FB-BAE8-ACA1456E16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8648" y="3474117"/>
            <a:ext cx="925554" cy="9255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52" name="Group 151">
            <a:extLst>
              <a:ext uri="{FF2B5EF4-FFF2-40B4-BE49-F238E27FC236}">
                <a16:creationId xmlns:a16="http://schemas.microsoft.com/office/drawing/2014/main" id="{6E17AF8F-73DC-43D6-B985-A39AD157DA8F}"/>
              </a:ext>
            </a:extLst>
          </p:cNvPr>
          <p:cNvGrpSpPr/>
          <p:nvPr/>
        </p:nvGrpSpPr>
        <p:grpSpPr>
          <a:xfrm>
            <a:off x="11217783" y="2367968"/>
            <a:ext cx="922526" cy="883903"/>
            <a:chOff x="9658387" y="2176538"/>
            <a:chExt cx="1106462" cy="1092198"/>
          </a:xfrm>
        </p:grpSpPr>
        <p:pic>
          <p:nvPicPr>
            <p:cNvPr id="149" name="Picture 6" descr="Related image">
              <a:extLst>
                <a:ext uri="{FF2B5EF4-FFF2-40B4-BE49-F238E27FC236}">
                  <a16:creationId xmlns:a16="http://schemas.microsoft.com/office/drawing/2014/main" id="{5472F306-BD28-4F20-AFF1-676A868ED90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658387" y="2268603"/>
              <a:ext cx="1106462" cy="100013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51" name="Picture 150" descr="A close up of a logo&#10;&#10;Description generated with very high confidence">
              <a:extLst>
                <a:ext uri="{FF2B5EF4-FFF2-40B4-BE49-F238E27FC236}">
                  <a16:creationId xmlns:a16="http://schemas.microsoft.com/office/drawing/2014/main" id="{6F66C952-D375-45C7-8B1C-58082835B27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26096"/>
            <a:stretch/>
          </p:blipFill>
          <p:spPr>
            <a:xfrm rot="3006609">
              <a:off x="10227741" y="2225727"/>
              <a:ext cx="252860" cy="154482"/>
            </a:xfrm>
            <a:prstGeom prst="rect">
              <a:avLst/>
            </a:prstGeom>
          </p:spPr>
        </p:pic>
      </p:grpSp>
      <p:pic>
        <p:nvPicPr>
          <p:cNvPr id="153" name="Picture 10" descr="Image result for policeman silhouette standing">
            <a:extLst>
              <a:ext uri="{FF2B5EF4-FFF2-40B4-BE49-F238E27FC236}">
                <a16:creationId xmlns:a16="http://schemas.microsoft.com/office/drawing/2014/main" id="{C7B40571-0A14-4759-9778-7BEF93BF1EA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816" t="2401" r="24683" b="1569"/>
          <a:stretch/>
        </p:blipFill>
        <p:spPr bwMode="auto">
          <a:xfrm>
            <a:off x="10054471" y="2665691"/>
            <a:ext cx="301731" cy="8271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8" name="Rectangle 157">
            <a:extLst>
              <a:ext uri="{FF2B5EF4-FFF2-40B4-BE49-F238E27FC236}">
                <a16:creationId xmlns:a16="http://schemas.microsoft.com/office/drawing/2014/main" id="{628C80D9-285C-4C23-95DA-05FCF2FFD947}"/>
              </a:ext>
            </a:extLst>
          </p:cNvPr>
          <p:cNvSpPr/>
          <p:nvPr/>
        </p:nvSpPr>
        <p:spPr>
          <a:xfrm>
            <a:off x="8591250" y="1862252"/>
            <a:ext cx="3491891" cy="1741992"/>
          </a:xfrm>
          <a:prstGeom prst="rect">
            <a:avLst/>
          </a:prstGeom>
          <a:noFill/>
          <a:ln w="19050">
            <a:solidFill>
              <a:schemeClr val="accent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9" name="Rounded Rectangle 130">
            <a:extLst>
              <a:ext uri="{FF2B5EF4-FFF2-40B4-BE49-F238E27FC236}">
                <a16:creationId xmlns:a16="http://schemas.microsoft.com/office/drawing/2014/main" id="{EFF8BC52-EB50-4C80-AFA6-443B2257ED28}"/>
              </a:ext>
            </a:extLst>
          </p:cNvPr>
          <p:cNvSpPr/>
          <p:nvPr/>
        </p:nvSpPr>
        <p:spPr>
          <a:xfrm>
            <a:off x="8966719" y="1963967"/>
            <a:ext cx="2884898" cy="255535"/>
          </a:xfrm>
          <a:prstGeom prst="roundRect">
            <a:avLst/>
          </a:prstGeom>
          <a:gradFill rotWithShape="1">
            <a:gsLst>
              <a:gs pos="0">
                <a:srgbClr val="36AFCE">
                  <a:satMod val="103000"/>
                  <a:lumMod val="102000"/>
                  <a:tint val="94000"/>
                </a:srgbClr>
              </a:gs>
              <a:gs pos="50000">
                <a:srgbClr val="36AFCE">
                  <a:satMod val="110000"/>
                  <a:lumMod val="100000"/>
                  <a:shade val="100000"/>
                </a:srgbClr>
              </a:gs>
              <a:gs pos="100000">
                <a:srgbClr val="36AFCE">
                  <a:lumMod val="99000"/>
                  <a:satMod val="120000"/>
                  <a:shade val="78000"/>
                </a:srgbClr>
              </a:gs>
            </a:gsLst>
            <a:lin ang="5400000" scaled="0"/>
          </a:gradFill>
          <a:ln w="6350" cap="flat" cmpd="sng" algn="ctr">
            <a:solidFill>
              <a:srgbClr val="36AFCE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 pitchFamily="34" charset="77"/>
                <a:ea typeface="+mn-ea"/>
                <a:cs typeface="+mn-cs"/>
              </a:rPr>
              <a:t>Customs </a:t>
            </a:r>
            <a:r>
              <a:rPr lang="en-US" sz="1200" b="1" kern="0" dirty="0">
                <a:solidFill>
                  <a:prstClr val="white"/>
                </a:solidFill>
                <a:latin typeface="Tw Cen MT" panose="020B0602020104020603" pitchFamily="34" charset="77"/>
              </a:rPr>
              <a:t>site – Road side infra</a:t>
            </a:r>
            <a:endParaRPr kumimoji="0" lang="en-GB" sz="120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 panose="020B0602020104020603" pitchFamily="34" charset="77"/>
              <a:ea typeface="+mn-ea"/>
              <a:cs typeface="+mn-cs"/>
            </a:endParaRPr>
          </a:p>
        </p:txBody>
      </p:sp>
      <p:grpSp>
        <p:nvGrpSpPr>
          <p:cNvPr id="170" name="Group 169">
            <a:extLst>
              <a:ext uri="{FF2B5EF4-FFF2-40B4-BE49-F238E27FC236}">
                <a16:creationId xmlns:a16="http://schemas.microsoft.com/office/drawing/2014/main" id="{09D77F7A-B27C-4C34-8818-BFDEF4601810}"/>
              </a:ext>
            </a:extLst>
          </p:cNvPr>
          <p:cNvGrpSpPr/>
          <p:nvPr/>
        </p:nvGrpSpPr>
        <p:grpSpPr>
          <a:xfrm>
            <a:off x="10969563" y="4977147"/>
            <a:ext cx="376848" cy="442664"/>
            <a:chOff x="9206799" y="5238620"/>
            <a:chExt cx="376848" cy="442664"/>
          </a:xfrm>
        </p:grpSpPr>
        <p:pic>
          <p:nvPicPr>
            <p:cNvPr id="168" name="Picture 167" descr="A close up of a logo&#10;&#10;Description automatically generated">
              <a:extLst>
                <a:ext uri="{FF2B5EF4-FFF2-40B4-BE49-F238E27FC236}">
                  <a16:creationId xmlns:a16="http://schemas.microsoft.com/office/drawing/2014/main" id="{A109984B-006A-4075-BCEF-85568453405E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9206799" y="5412358"/>
              <a:ext cx="268926" cy="268926"/>
            </a:xfrm>
            <a:prstGeom prst="rect">
              <a:avLst/>
            </a:prstGeom>
          </p:spPr>
        </p:pic>
        <p:pic>
          <p:nvPicPr>
            <p:cNvPr id="169" name="Picture 168" descr="A close up of a logo&#10;&#10;Description generated with very high confidence">
              <a:extLst>
                <a:ext uri="{FF2B5EF4-FFF2-40B4-BE49-F238E27FC236}">
                  <a16:creationId xmlns:a16="http://schemas.microsoft.com/office/drawing/2014/main" id="{981F4C49-0492-4E0C-A61A-5DC57188515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26096"/>
            <a:stretch/>
          </p:blipFill>
          <p:spPr>
            <a:xfrm rot="3006609">
              <a:off x="9379976" y="5287809"/>
              <a:ext cx="252860" cy="154482"/>
            </a:xfrm>
            <a:prstGeom prst="rect">
              <a:avLst/>
            </a:prstGeom>
          </p:spPr>
        </p:pic>
      </p:grpSp>
      <p:grpSp>
        <p:nvGrpSpPr>
          <p:cNvPr id="176" name="Group 175">
            <a:extLst>
              <a:ext uri="{FF2B5EF4-FFF2-40B4-BE49-F238E27FC236}">
                <a16:creationId xmlns:a16="http://schemas.microsoft.com/office/drawing/2014/main" id="{531BB56F-7802-429C-8AB8-5D077898DFC3}"/>
              </a:ext>
            </a:extLst>
          </p:cNvPr>
          <p:cNvGrpSpPr/>
          <p:nvPr/>
        </p:nvGrpSpPr>
        <p:grpSpPr>
          <a:xfrm>
            <a:off x="9386675" y="4523380"/>
            <a:ext cx="981950" cy="683649"/>
            <a:chOff x="10083460" y="4298425"/>
            <a:chExt cx="981950" cy="683649"/>
          </a:xfrm>
        </p:grpSpPr>
        <p:pic>
          <p:nvPicPr>
            <p:cNvPr id="174" name="Picture 173" descr="A drawing of a face&#10;&#10;Description automatically generated">
              <a:extLst>
                <a:ext uri="{FF2B5EF4-FFF2-40B4-BE49-F238E27FC236}">
                  <a16:creationId xmlns:a16="http://schemas.microsoft.com/office/drawing/2014/main" id="{9E6A48FD-AE58-4CE9-9E89-2B3C9FFF4207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10083460" y="4426660"/>
              <a:ext cx="555414" cy="555414"/>
            </a:xfrm>
            <a:prstGeom prst="rect">
              <a:avLst/>
            </a:prstGeom>
          </p:spPr>
        </p:pic>
        <p:pic>
          <p:nvPicPr>
            <p:cNvPr id="175" name="Picture 174" descr="A close up of a logo&#10;&#10;Description automatically generated">
              <a:extLst>
                <a:ext uri="{FF2B5EF4-FFF2-40B4-BE49-F238E27FC236}">
                  <a16:creationId xmlns:a16="http://schemas.microsoft.com/office/drawing/2014/main" id="{56B87DAA-CA8F-4B62-B88F-5C8259E20CF1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583434" y="4298425"/>
              <a:ext cx="481976" cy="481976"/>
            </a:xfrm>
            <a:prstGeom prst="rect">
              <a:avLst/>
            </a:prstGeom>
          </p:spPr>
        </p:pic>
      </p:grpSp>
      <p:grpSp>
        <p:nvGrpSpPr>
          <p:cNvPr id="179" name="Group 178">
            <a:extLst>
              <a:ext uri="{FF2B5EF4-FFF2-40B4-BE49-F238E27FC236}">
                <a16:creationId xmlns:a16="http://schemas.microsoft.com/office/drawing/2014/main" id="{2E31D46A-E67B-4DB6-8E0A-E42EDB12918B}"/>
              </a:ext>
            </a:extLst>
          </p:cNvPr>
          <p:cNvGrpSpPr/>
          <p:nvPr/>
        </p:nvGrpSpPr>
        <p:grpSpPr>
          <a:xfrm>
            <a:off x="9178204" y="5410520"/>
            <a:ext cx="736727" cy="676001"/>
            <a:chOff x="8090271" y="4987051"/>
            <a:chExt cx="736727" cy="676001"/>
          </a:xfrm>
        </p:grpSpPr>
        <p:pic>
          <p:nvPicPr>
            <p:cNvPr id="177" name="Picture 176" descr="A close up of a logo&#10;&#10;Description automatically generated">
              <a:extLst>
                <a:ext uri="{FF2B5EF4-FFF2-40B4-BE49-F238E27FC236}">
                  <a16:creationId xmlns:a16="http://schemas.microsoft.com/office/drawing/2014/main" id="{C57D022D-6A1C-4132-A65D-6F28537E1F91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8219249" y="5205709"/>
              <a:ext cx="457343" cy="457343"/>
            </a:xfrm>
            <a:prstGeom prst="rect">
              <a:avLst/>
            </a:prstGeom>
          </p:spPr>
        </p:pic>
        <p:sp>
          <p:nvSpPr>
            <p:cNvPr id="178" name="Rounded Rectangle 6">
              <a:extLst>
                <a:ext uri="{FF2B5EF4-FFF2-40B4-BE49-F238E27FC236}">
                  <a16:creationId xmlns:a16="http://schemas.microsoft.com/office/drawing/2014/main" id="{2C49DC50-E02E-44FC-A22D-3BCD74CF29CA}"/>
                </a:ext>
              </a:extLst>
            </p:cNvPr>
            <p:cNvSpPr/>
            <p:nvPr/>
          </p:nvSpPr>
          <p:spPr>
            <a:xfrm>
              <a:off x="8090271" y="4987051"/>
              <a:ext cx="736727" cy="255283"/>
            </a:xfrm>
            <a:prstGeom prst="roundRect">
              <a:avLst/>
            </a:prstGeom>
            <a:solidFill>
              <a:sysClr val="window" lastClr="FFFFFF"/>
            </a:solidFill>
            <a:ln w="12700" cap="flat" cmpd="sng" algn="ctr">
              <a:solidFill>
                <a:schemeClr val="tx1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w Cen MT" panose="020B0602020104020603" pitchFamily="34" charset="77"/>
                  <a:ea typeface="+mn-ea"/>
                  <a:cs typeface="+mn-cs"/>
                </a:rPr>
                <a:t>Proximity</a:t>
              </a:r>
            </a:p>
          </p:txBody>
        </p:sp>
      </p:grpSp>
      <p:sp>
        <p:nvSpPr>
          <p:cNvPr id="181" name="Rectangle 180">
            <a:extLst>
              <a:ext uri="{FF2B5EF4-FFF2-40B4-BE49-F238E27FC236}">
                <a16:creationId xmlns:a16="http://schemas.microsoft.com/office/drawing/2014/main" id="{158DD5DF-6C76-439A-98FA-524E11C6BF32}"/>
              </a:ext>
            </a:extLst>
          </p:cNvPr>
          <p:cNvSpPr/>
          <p:nvPr/>
        </p:nvSpPr>
        <p:spPr>
          <a:xfrm>
            <a:off x="9151559" y="4050433"/>
            <a:ext cx="2549027" cy="2135808"/>
          </a:xfrm>
          <a:prstGeom prst="rect">
            <a:avLst/>
          </a:prstGeom>
          <a:noFill/>
          <a:ln w="19050">
            <a:solidFill>
              <a:schemeClr val="accent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91" name="Straight Connector 190">
            <a:extLst>
              <a:ext uri="{FF2B5EF4-FFF2-40B4-BE49-F238E27FC236}">
                <a16:creationId xmlns:a16="http://schemas.microsoft.com/office/drawing/2014/main" id="{2E8B42C0-3881-4CAC-BAAF-EF0CC2C21043}"/>
              </a:ext>
            </a:extLst>
          </p:cNvPr>
          <p:cNvCxnSpPr>
            <a:cxnSpLocks/>
            <a:stCxn id="140" idx="2"/>
            <a:endCxn id="142" idx="0"/>
          </p:cNvCxnSpPr>
          <p:nvPr/>
        </p:nvCxnSpPr>
        <p:spPr>
          <a:xfrm flipH="1">
            <a:off x="1111425" y="2720053"/>
            <a:ext cx="6817" cy="754064"/>
          </a:xfrm>
          <a:prstGeom prst="line">
            <a:avLst/>
          </a:prstGeom>
          <a:ln w="19050">
            <a:solidFill>
              <a:srgbClr val="7030A0"/>
            </a:solidFill>
            <a:prstDash val="lg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28" name="Arrow: Left-Right 1027">
            <a:extLst>
              <a:ext uri="{FF2B5EF4-FFF2-40B4-BE49-F238E27FC236}">
                <a16:creationId xmlns:a16="http://schemas.microsoft.com/office/drawing/2014/main" id="{6EDED123-C7F4-4C2C-88E5-A1B52FC51244}"/>
              </a:ext>
            </a:extLst>
          </p:cNvPr>
          <p:cNvSpPr/>
          <p:nvPr/>
        </p:nvSpPr>
        <p:spPr>
          <a:xfrm>
            <a:off x="3821072" y="2128129"/>
            <a:ext cx="815287" cy="140645"/>
          </a:xfrm>
          <a:prstGeom prst="leftRightArrow">
            <a:avLst/>
          </a:prstGeom>
          <a:solidFill>
            <a:srgbClr val="7030A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033" name="Connector: Elbow 1032">
            <a:extLst>
              <a:ext uri="{FF2B5EF4-FFF2-40B4-BE49-F238E27FC236}">
                <a16:creationId xmlns:a16="http://schemas.microsoft.com/office/drawing/2014/main" id="{DB7EA0AC-0BAB-407C-93F0-4F333DA15577}"/>
              </a:ext>
            </a:extLst>
          </p:cNvPr>
          <p:cNvCxnSpPr>
            <a:cxnSpLocks/>
            <a:stCxn id="57" idx="3"/>
          </p:cNvCxnSpPr>
          <p:nvPr/>
        </p:nvCxnSpPr>
        <p:spPr>
          <a:xfrm flipV="1">
            <a:off x="6043270" y="814684"/>
            <a:ext cx="3050129" cy="1410214"/>
          </a:xfrm>
          <a:prstGeom prst="bentConnector3">
            <a:avLst>
              <a:gd name="adj1" fmla="val 10538"/>
            </a:avLst>
          </a:prstGeom>
          <a:ln w="19050">
            <a:solidFill>
              <a:srgbClr val="7030A0"/>
            </a:solidFill>
            <a:prstDash val="lg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5" name="Connector: Elbow 204">
            <a:extLst>
              <a:ext uri="{FF2B5EF4-FFF2-40B4-BE49-F238E27FC236}">
                <a16:creationId xmlns:a16="http://schemas.microsoft.com/office/drawing/2014/main" id="{2EA0DFE1-22CE-4925-9E2B-C96128D81B81}"/>
              </a:ext>
            </a:extLst>
          </p:cNvPr>
          <p:cNvCxnSpPr>
            <a:cxnSpLocks/>
            <a:stCxn id="76" idx="3"/>
            <a:endCxn id="181" idx="1"/>
          </p:cNvCxnSpPr>
          <p:nvPr/>
        </p:nvCxnSpPr>
        <p:spPr>
          <a:xfrm>
            <a:off x="7608451" y="2233650"/>
            <a:ext cx="1543108" cy="2884687"/>
          </a:xfrm>
          <a:prstGeom prst="bentConnector3">
            <a:avLst>
              <a:gd name="adj1" fmla="val 30248"/>
            </a:avLst>
          </a:prstGeom>
          <a:ln w="19050">
            <a:solidFill>
              <a:srgbClr val="7030A0"/>
            </a:solidFill>
            <a:prstDash val="lg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12" name="Picture 211">
            <a:extLst>
              <a:ext uri="{FF2B5EF4-FFF2-40B4-BE49-F238E27FC236}">
                <a16:creationId xmlns:a16="http://schemas.microsoft.com/office/drawing/2014/main" id="{B2AD0F44-B8F3-4EEE-9C73-7C0A2CD51EC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28186" y="5460495"/>
            <a:ext cx="636450" cy="636450"/>
          </a:xfrm>
          <a:prstGeom prst="rect">
            <a:avLst/>
          </a:prstGeom>
        </p:spPr>
      </p:pic>
      <p:sp>
        <p:nvSpPr>
          <p:cNvPr id="123" name="Cloud 122">
            <a:extLst>
              <a:ext uri="{FF2B5EF4-FFF2-40B4-BE49-F238E27FC236}">
                <a16:creationId xmlns:a16="http://schemas.microsoft.com/office/drawing/2014/main" id="{6E129FBC-C96D-4383-9672-BF4AF18220B9}"/>
              </a:ext>
            </a:extLst>
          </p:cNvPr>
          <p:cNvSpPr/>
          <p:nvPr/>
        </p:nvSpPr>
        <p:spPr>
          <a:xfrm>
            <a:off x="9218398" y="489564"/>
            <a:ext cx="2633218" cy="1055651"/>
          </a:xfrm>
          <a:prstGeom prst="cloud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200" b="1" dirty="0">
                <a:solidFill>
                  <a:schemeClr val="tx1"/>
                </a:solidFill>
              </a:rPr>
              <a:t>WINGS Cloud Platform (STARLIT)</a:t>
            </a:r>
            <a:br>
              <a:rPr lang="en-US" sz="1200" dirty="0">
                <a:solidFill>
                  <a:schemeClr val="tx1"/>
                </a:solidFill>
              </a:rPr>
            </a:br>
            <a:r>
              <a:rPr lang="en-US" sz="1200" dirty="0">
                <a:solidFill>
                  <a:schemeClr val="tx1"/>
                </a:solidFill>
              </a:rPr>
              <a:t>WINGS facilities</a:t>
            </a:r>
            <a:br>
              <a:rPr lang="en-US" sz="1200" dirty="0">
                <a:solidFill>
                  <a:schemeClr val="tx1"/>
                </a:solidFill>
              </a:rPr>
            </a:br>
            <a:r>
              <a:rPr lang="en-US" sz="1200" dirty="0">
                <a:solidFill>
                  <a:schemeClr val="tx1"/>
                </a:solidFill>
              </a:rPr>
              <a:t> in Athens</a:t>
            </a:r>
            <a:endParaRPr lang="en-GB" sz="1200" dirty="0">
              <a:solidFill>
                <a:schemeClr val="tx1"/>
              </a:solidFill>
            </a:endParaRPr>
          </a:p>
        </p:txBody>
      </p:sp>
      <p:pic>
        <p:nvPicPr>
          <p:cNvPr id="103" name="Picture 102" descr="A close up of a logo&#10;&#10;Description automatically generated">
            <a:extLst>
              <a:ext uri="{FF2B5EF4-FFF2-40B4-BE49-F238E27FC236}">
                <a16:creationId xmlns:a16="http://schemas.microsoft.com/office/drawing/2014/main" id="{04A353C7-B6F9-41D0-9CC1-622816C54734}"/>
              </a:ext>
            </a:extLst>
          </p:cNvPr>
          <p:cNvPicPr>
            <a:picLocks noChangeAspect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769"/>
          <a:stretch/>
        </p:blipFill>
        <p:spPr>
          <a:xfrm flipH="1">
            <a:off x="10765337" y="2290561"/>
            <a:ext cx="607081" cy="590887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3B0193B3-28AE-47DE-928A-E6EEF094D62A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0574344" y="4513299"/>
            <a:ext cx="476406" cy="476406"/>
          </a:xfrm>
          <a:prstGeom prst="rect">
            <a:avLst/>
          </a:prstGeom>
        </p:spPr>
      </p:pic>
      <p:sp>
        <p:nvSpPr>
          <p:cNvPr id="105" name="Rounded Rectangle 6">
            <a:extLst>
              <a:ext uri="{FF2B5EF4-FFF2-40B4-BE49-F238E27FC236}">
                <a16:creationId xmlns:a16="http://schemas.microsoft.com/office/drawing/2014/main" id="{26F73C2D-61AB-4CDE-9787-B4DC61C85DAD}"/>
              </a:ext>
            </a:extLst>
          </p:cNvPr>
          <p:cNvSpPr/>
          <p:nvPr/>
        </p:nvSpPr>
        <p:spPr>
          <a:xfrm>
            <a:off x="10586121" y="2951779"/>
            <a:ext cx="846184" cy="50048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chemeClr val="tx1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 pitchFamily="34" charset="77"/>
                <a:ea typeface="+mn-ea"/>
                <a:cs typeface="+mn-cs"/>
              </a:rPr>
              <a:t>License plate recognition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FEB7648A-467A-4B5B-8C2B-840F41FAE881}"/>
              </a:ext>
            </a:extLst>
          </p:cNvPr>
          <p:cNvGrpSpPr/>
          <p:nvPr/>
        </p:nvGrpSpPr>
        <p:grpSpPr>
          <a:xfrm>
            <a:off x="6758751" y="1742852"/>
            <a:ext cx="849700" cy="981596"/>
            <a:chOff x="7168546" y="1622667"/>
            <a:chExt cx="849700" cy="981596"/>
          </a:xfrm>
        </p:grpSpPr>
        <p:sp>
          <p:nvSpPr>
            <p:cNvPr id="76" name="Rounded Rectangle 130">
              <a:extLst>
                <a:ext uri="{FF2B5EF4-FFF2-40B4-BE49-F238E27FC236}">
                  <a16:creationId xmlns:a16="http://schemas.microsoft.com/office/drawing/2014/main" id="{63CBB6EA-A886-4281-8C57-221F18B22FF7}"/>
                </a:ext>
              </a:extLst>
            </p:cNvPr>
            <p:cNvSpPr/>
            <p:nvPr/>
          </p:nvSpPr>
          <p:spPr>
            <a:xfrm>
              <a:off x="7168546" y="1622667"/>
              <a:ext cx="849700" cy="981596"/>
            </a:xfrm>
            <a:prstGeom prst="roundRect">
              <a:avLst/>
            </a:prstGeom>
            <a:gradFill rotWithShape="1">
              <a:gsLst>
                <a:gs pos="0">
                  <a:srgbClr val="36AFCE">
                    <a:satMod val="103000"/>
                    <a:lumMod val="102000"/>
                    <a:tint val="94000"/>
                  </a:srgbClr>
                </a:gs>
                <a:gs pos="50000">
                  <a:srgbClr val="36AFCE">
                    <a:satMod val="110000"/>
                    <a:lumMod val="100000"/>
                    <a:shade val="100000"/>
                  </a:srgbClr>
                </a:gs>
                <a:gs pos="100000">
                  <a:srgbClr val="36AFCE">
                    <a:lumMod val="99000"/>
                    <a:satMod val="120000"/>
                    <a:shade val="78000"/>
                  </a:srgbClr>
                </a:gs>
              </a:gsLst>
              <a:lin ang="5400000" scaled="0"/>
            </a:gradFill>
            <a:ln w="6350" cap="flat" cmpd="sng" algn="ctr">
              <a:solidFill>
                <a:srgbClr val="36AFCE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 pitchFamily="34" charset="77"/>
                <a:ea typeface="+mn-ea"/>
                <a:cs typeface="+mn-cs"/>
              </a:endParaRPr>
            </a:p>
          </p:txBody>
        </p:sp>
        <p:sp>
          <p:nvSpPr>
            <p:cNvPr id="86" name="79 - TextBox">
              <a:extLst>
                <a:ext uri="{FF2B5EF4-FFF2-40B4-BE49-F238E27FC236}">
                  <a16:creationId xmlns:a16="http://schemas.microsoft.com/office/drawing/2014/main" id="{1CC49246-6B22-4026-81DC-FFCD65FD5F0B}"/>
                </a:ext>
              </a:extLst>
            </p:cNvPr>
            <p:cNvSpPr txBox="1"/>
            <p:nvPr/>
          </p:nvSpPr>
          <p:spPr>
            <a:xfrm>
              <a:off x="7209745" y="2335931"/>
              <a:ext cx="767303" cy="22878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70000"/>
                </a:lnSpc>
              </a:pPr>
              <a:r>
                <a:rPr lang="en-US" sz="1200" b="1" dirty="0" err="1">
                  <a:solidFill>
                    <a:prstClr val="white"/>
                  </a:solidFill>
                  <a:latin typeface="Tw Cen MT" panose="020B0602020104020603" pitchFamily="34" charset="77"/>
                </a:rPr>
                <a:t>gNB</a:t>
              </a:r>
              <a:endParaRPr lang="en-US" sz="1200" b="1" dirty="0">
                <a:solidFill>
                  <a:prstClr val="white"/>
                </a:solidFill>
                <a:latin typeface="Tw Cen MT" panose="020B0602020104020603" pitchFamily="34" charset="77"/>
              </a:endParaRPr>
            </a:p>
          </p:txBody>
        </p:sp>
        <p:pic>
          <p:nvPicPr>
            <p:cNvPr id="106" name="Picture 105" descr="A close up of a sign&#10;&#10;Description automatically generated">
              <a:extLst>
                <a:ext uri="{FF2B5EF4-FFF2-40B4-BE49-F238E27FC236}">
                  <a16:creationId xmlns:a16="http://schemas.microsoft.com/office/drawing/2014/main" id="{40A9949C-1550-4658-9E37-B12B4F2CA896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98638" y="1689425"/>
              <a:ext cx="589516" cy="589516"/>
            </a:xfrm>
            <a:prstGeom prst="rect">
              <a:avLst/>
            </a:prstGeom>
          </p:spPr>
        </p:pic>
      </p:grpSp>
      <p:cxnSp>
        <p:nvCxnSpPr>
          <p:cNvPr id="118" name="Connector: Elbow 117">
            <a:extLst>
              <a:ext uri="{FF2B5EF4-FFF2-40B4-BE49-F238E27FC236}">
                <a16:creationId xmlns:a16="http://schemas.microsoft.com/office/drawing/2014/main" id="{55AAD022-13DA-4EA6-A352-181E6B2FB55F}"/>
              </a:ext>
            </a:extLst>
          </p:cNvPr>
          <p:cNvCxnSpPr>
            <a:cxnSpLocks/>
            <a:stCxn id="76" idx="3"/>
            <a:endCxn id="134" idx="1"/>
          </p:cNvCxnSpPr>
          <p:nvPr/>
        </p:nvCxnSpPr>
        <p:spPr>
          <a:xfrm>
            <a:off x="7608451" y="2233650"/>
            <a:ext cx="937122" cy="516833"/>
          </a:xfrm>
          <a:prstGeom prst="bentConnector3">
            <a:avLst>
              <a:gd name="adj1" fmla="val 50000"/>
            </a:avLst>
          </a:prstGeom>
          <a:ln w="19050">
            <a:solidFill>
              <a:srgbClr val="7030A0"/>
            </a:solidFill>
            <a:prstDash val="lg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2" name="Group 21">
            <a:extLst>
              <a:ext uri="{FF2B5EF4-FFF2-40B4-BE49-F238E27FC236}">
                <a16:creationId xmlns:a16="http://schemas.microsoft.com/office/drawing/2014/main" id="{94F3403D-76BA-4B1A-A9B6-8E252981808D}"/>
              </a:ext>
            </a:extLst>
          </p:cNvPr>
          <p:cNvGrpSpPr/>
          <p:nvPr/>
        </p:nvGrpSpPr>
        <p:grpSpPr>
          <a:xfrm>
            <a:off x="4897761" y="478790"/>
            <a:ext cx="1140629" cy="798909"/>
            <a:chOff x="5032753" y="351635"/>
            <a:chExt cx="1140629" cy="798909"/>
          </a:xfrm>
        </p:grpSpPr>
        <p:sp>
          <p:nvSpPr>
            <p:cNvPr id="119" name="Rounded Rectangle 130">
              <a:extLst>
                <a:ext uri="{FF2B5EF4-FFF2-40B4-BE49-F238E27FC236}">
                  <a16:creationId xmlns:a16="http://schemas.microsoft.com/office/drawing/2014/main" id="{D22FC978-465D-4005-8CF6-3DC6BCD66277}"/>
                </a:ext>
              </a:extLst>
            </p:cNvPr>
            <p:cNvSpPr/>
            <p:nvPr/>
          </p:nvSpPr>
          <p:spPr>
            <a:xfrm>
              <a:off x="5106483" y="386932"/>
              <a:ext cx="993168" cy="763612"/>
            </a:xfrm>
            <a:prstGeom prst="roundRect">
              <a:avLst/>
            </a:prstGeom>
            <a:gradFill rotWithShape="1">
              <a:gsLst>
                <a:gs pos="0">
                  <a:srgbClr val="36AFCE">
                    <a:satMod val="103000"/>
                    <a:lumMod val="102000"/>
                    <a:tint val="94000"/>
                  </a:srgbClr>
                </a:gs>
                <a:gs pos="50000">
                  <a:srgbClr val="36AFCE">
                    <a:satMod val="110000"/>
                    <a:lumMod val="100000"/>
                    <a:shade val="100000"/>
                  </a:srgbClr>
                </a:gs>
                <a:gs pos="100000">
                  <a:srgbClr val="36AFCE">
                    <a:lumMod val="99000"/>
                    <a:satMod val="120000"/>
                    <a:shade val="78000"/>
                  </a:srgbClr>
                </a:gs>
              </a:gsLst>
              <a:lin ang="5400000" scaled="0"/>
            </a:gradFill>
            <a:ln w="6350" cap="flat" cmpd="sng" algn="ctr">
              <a:solidFill>
                <a:srgbClr val="36AFCE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 pitchFamily="34" charset="77"/>
                <a:ea typeface="+mn-ea"/>
                <a:cs typeface="+mn-cs"/>
              </a:endParaRPr>
            </a:p>
          </p:txBody>
        </p:sp>
        <p:pic>
          <p:nvPicPr>
            <p:cNvPr id="1042" name="Graphic 1041" descr="Computer">
              <a:extLst>
                <a:ext uri="{FF2B5EF4-FFF2-40B4-BE49-F238E27FC236}">
                  <a16:creationId xmlns:a16="http://schemas.microsoft.com/office/drawing/2014/main" id="{9ECEC0FB-C0A3-4ECC-BB46-B959888D3D2A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>
              <a:extLst>
                <a:ext uri="{96DAC541-7B7A-43D3-8B79-37D633B846F1}">
                  <asvg:svgBlip xmlns:asvg="http://schemas.microsoft.com/office/drawing/2016/SVG/main" r:embed="rId16"/>
                </a:ext>
              </a:extLst>
            </a:blip>
            <a:stretch>
              <a:fillRect/>
            </a:stretch>
          </p:blipFill>
          <p:spPr>
            <a:xfrm>
              <a:off x="5328110" y="351635"/>
              <a:ext cx="549914" cy="549914"/>
            </a:xfrm>
            <a:prstGeom prst="rect">
              <a:avLst/>
            </a:prstGeom>
          </p:spPr>
        </p:pic>
        <p:sp>
          <p:nvSpPr>
            <p:cNvPr id="122" name="79 - TextBox">
              <a:extLst>
                <a:ext uri="{FF2B5EF4-FFF2-40B4-BE49-F238E27FC236}">
                  <a16:creationId xmlns:a16="http://schemas.microsoft.com/office/drawing/2014/main" id="{0CB3C8A9-28D0-4C5E-9E96-8A8CE66E6BC8}"/>
                </a:ext>
              </a:extLst>
            </p:cNvPr>
            <p:cNvSpPr txBox="1"/>
            <p:nvPr/>
          </p:nvSpPr>
          <p:spPr>
            <a:xfrm>
              <a:off x="5032753" y="889833"/>
              <a:ext cx="1140629" cy="22878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70000"/>
                </a:lnSpc>
              </a:pPr>
              <a:r>
                <a:rPr lang="en-US" sz="1200" b="1" dirty="0">
                  <a:solidFill>
                    <a:prstClr val="white"/>
                  </a:solidFill>
                  <a:latin typeface="Tw Cen MT" panose="020B0602020104020603" pitchFamily="34" charset="77"/>
                </a:rPr>
                <a:t>MEC</a:t>
              </a:r>
              <a:endParaRPr lang="en-GB" sz="1200" b="1" dirty="0">
                <a:solidFill>
                  <a:prstClr val="white"/>
                </a:solidFill>
                <a:latin typeface="Tw Cen MT" panose="020B0602020104020603" pitchFamily="34" charset="77"/>
              </a:endParaRPr>
            </a:p>
          </p:txBody>
        </p: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9961D9C6-0C8B-46E0-AF69-1D14B93BEE70}"/>
              </a:ext>
            </a:extLst>
          </p:cNvPr>
          <p:cNvGrpSpPr/>
          <p:nvPr/>
        </p:nvGrpSpPr>
        <p:grpSpPr>
          <a:xfrm>
            <a:off x="4892881" y="1734100"/>
            <a:ext cx="1150389" cy="981596"/>
            <a:chOff x="4892791" y="1622128"/>
            <a:chExt cx="1150389" cy="981596"/>
          </a:xfrm>
        </p:grpSpPr>
        <p:sp>
          <p:nvSpPr>
            <p:cNvPr id="57" name="Rounded Rectangle 130">
              <a:extLst>
                <a:ext uri="{FF2B5EF4-FFF2-40B4-BE49-F238E27FC236}">
                  <a16:creationId xmlns:a16="http://schemas.microsoft.com/office/drawing/2014/main" id="{E803F05A-6939-4B18-B4BA-56261C01297A}"/>
                </a:ext>
              </a:extLst>
            </p:cNvPr>
            <p:cNvSpPr/>
            <p:nvPr/>
          </p:nvSpPr>
          <p:spPr>
            <a:xfrm>
              <a:off x="4892791" y="1622128"/>
              <a:ext cx="1150389" cy="981596"/>
            </a:xfrm>
            <a:prstGeom prst="roundRect">
              <a:avLst/>
            </a:prstGeom>
            <a:gradFill rotWithShape="1">
              <a:gsLst>
                <a:gs pos="0">
                  <a:srgbClr val="36AFCE">
                    <a:satMod val="103000"/>
                    <a:lumMod val="102000"/>
                    <a:tint val="94000"/>
                  </a:srgbClr>
                </a:gs>
                <a:gs pos="50000">
                  <a:srgbClr val="36AFCE">
                    <a:satMod val="110000"/>
                    <a:lumMod val="100000"/>
                    <a:shade val="100000"/>
                  </a:srgbClr>
                </a:gs>
                <a:gs pos="100000">
                  <a:srgbClr val="36AFCE">
                    <a:lumMod val="99000"/>
                    <a:satMod val="120000"/>
                    <a:shade val="78000"/>
                  </a:srgbClr>
                </a:gs>
              </a:gsLst>
              <a:lin ang="5400000" scaled="0"/>
            </a:gradFill>
            <a:ln w="6350" cap="flat" cmpd="sng" algn="ctr">
              <a:solidFill>
                <a:srgbClr val="36AFCE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 pitchFamily="34" charset="77"/>
                <a:ea typeface="+mn-ea"/>
                <a:cs typeface="+mn-cs"/>
              </a:endParaRPr>
            </a:p>
          </p:txBody>
        </p:sp>
        <p:sp>
          <p:nvSpPr>
            <p:cNvPr id="65" name="79 - TextBox">
              <a:extLst>
                <a:ext uri="{FF2B5EF4-FFF2-40B4-BE49-F238E27FC236}">
                  <a16:creationId xmlns:a16="http://schemas.microsoft.com/office/drawing/2014/main" id="{9C5DABBE-C01A-4FC5-A02F-D6F594686B07}"/>
                </a:ext>
              </a:extLst>
            </p:cNvPr>
            <p:cNvSpPr txBox="1"/>
            <p:nvPr/>
          </p:nvSpPr>
          <p:spPr>
            <a:xfrm>
              <a:off x="4897671" y="2186673"/>
              <a:ext cx="1140629" cy="35804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70000"/>
                </a:lnSpc>
              </a:pPr>
              <a:r>
                <a:rPr lang="en-US" sz="1200" b="1" dirty="0">
                  <a:solidFill>
                    <a:prstClr val="white"/>
                  </a:solidFill>
                  <a:latin typeface="Tw Cen MT" panose="020B0602020104020603" pitchFamily="34" charset="77"/>
                </a:rPr>
                <a:t>Core functions (SGW / PGW)</a:t>
              </a:r>
              <a:endParaRPr lang="en-GB" sz="1200" b="1" dirty="0">
                <a:solidFill>
                  <a:prstClr val="white"/>
                </a:solidFill>
                <a:latin typeface="Tw Cen MT" panose="020B0602020104020603" pitchFamily="34" charset="77"/>
              </a:endParaRPr>
            </a:p>
          </p:txBody>
        </p:sp>
        <p:pic>
          <p:nvPicPr>
            <p:cNvPr id="18" name="Graphic 17" descr="Server">
              <a:extLst>
                <a:ext uri="{FF2B5EF4-FFF2-40B4-BE49-F238E27FC236}">
                  <a16:creationId xmlns:a16="http://schemas.microsoft.com/office/drawing/2014/main" id="{DBDDC241-0065-43FB-9F34-0E3FBC9E8E5A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>
              <a:extLst>
                <a:ext uri="{96DAC541-7B7A-43D3-8B79-37D633B846F1}">
                  <asvg:svgBlip xmlns:asvg="http://schemas.microsoft.com/office/drawing/2016/SVG/main" r:embed="rId18"/>
                </a:ext>
              </a:extLst>
            </a:blip>
            <a:stretch>
              <a:fillRect/>
            </a:stretch>
          </p:blipFill>
          <p:spPr>
            <a:xfrm>
              <a:off x="5200931" y="1663619"/>
              <a:ext cx="534108" cy="534108"/>
            </a:xfrm>
            <a:prstGeom prst="rect">
              <a:avLst/>
            </a:prstGeom>
          </p:spPr>
        </p:pic>
      </p:grpSp>
      <p:pic>
        <p:nvPicPr>
          <p:cNvPr id="20" name="Graphic 19" descr="Internet">
            <a:extLst>
              <a:ext uri="{FF2B5EF4-FFF2-40B4-BE49-F238E27FC236}">
                <a16:creationId xmlns:a16="http://schemas.microsoft.com/office/drawing/2014/main" id="{68F19DE1-1F5D-4EAF-9CAE-A9DB7AAFD01A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96DAC541-7B7A-43D3-8B79-37D633B846F1}">
                <asvg:svgBlip xmlns:asvg="http://schemas.microsoft.com/office/drawing/2016/SVG/main" r:embed="rId20"/>
              </a:ext>
            </a:extLst>
          </a:blip>
          <a:stretch>
            <a:fillRect/>
          </a:stretch>
        </p:blipFill>
        <p:spPr>
          <a:xfrm>
            <a:off x="10706693" y="715268"/>
            <a:ext cx="642986" cy="642986"/>
          </a:xfrm>
          <a:prstGeom prst="rect">
            <a:avLst/>
          </a:prstGeom>
        </p:spPr>
      </p:pic>
      <p:cxnSp>
        <p:nvCxnSpPr>
          <p:cNvPr id="124" name="Connector: Elbow 123">
            <a:extLst>
              <a:ext uri="{FF2B5EF4-FFF2-40B4-BE49-F238E27FC236}">
                <a16:creationId xmlns:a16="http://schemas.microsoft.com/office/drawing/2014/main" id="{56530C90-3EEA-4B5A-9C75-3B1D82228399}"/>
              </a:ext>
            </a:extLst>
          </p:cNvPr>
          <p:cNvCxnSpPr>
            <a:cxnSpLocks/>
            <a:stCxn id="18" idx="0"/>
            <a:endCxn id="122" idx="2"/>
          </p:cNvCxnSpPr>
          <p:nvPr/>
        </p:nvCxnSpPr>
        <p:spPr>
          <a:xfrm rot="5400000" flipH="1" flipV="1">
            <a:off x="5203164" y="1510680"/>
            <a:ext cx="529822" cy="1"/>
          </a:xfrm>
          <a:prstGeom prst="bentConnector3">
            <a:avLst>
              <a:gd name="adj1" fmla="val 50000"/>
            </a:avLst>
          </a:prstGeom>
          <a:ln w="19050">
            <a:solidFill>
              <a:srgbClr val="7030A0"/>
            </a:solidFill>
            <a:prstDash val="lg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32" name="Group 131">
            <a:extLst>
              <a:ext uri="{FF2B5EF4-FFF2-40B4-BE49-F238E27FC236}">
                <a16:creationId xmlns:a16="http://schemas.microsoft.com/office/drawing/2014/main" id="{0C742EAD-A29D-4EB8-9F99-3D9BE4CB4E9B}"/>
              </a:ext>
            </a:extLst>
          </p:cNvPr>
          <p:cNvGrpSpPr/>
          <p:nvPr/>
        </p:nvGrpSpPr>
        <p:grpSpPr>
          <a:xfrm>
            <a:off x="2337279" y="1736052"/>
            <a:ext cx="1150389" cy="981596"/>
            <a:chOff x="4892791" y="1622128"/>
            <a:chExt cx="1150389" cy="981596"/>
          </a:xfrm>
        </p:grpSpPr>
        <p:sp>
          <p:nvSpPr>
            <p:cNvPr id="135" name="Rounded Rectangle 130">
              <a:extLst>
                <a:ext uri="{FF2B5EF4-FFF2-40B4-BE49-F238E27FC236}">
                  <a16:creationId xmlns:a16="http://schemas.microsoft.com/office/drawing/2014/main" id="{55E71107-3A76-403D-A0BD-C32D2B2F70C1}"/>
                </a:ext>
              </a:extLst>
            </p:cNvPr>
            <p:cNvSpPr/>
            <p:nvPr/>
          </p:nvSpPr>
          <p:spPr>
            <a:xfrm>
              <a:off x="4892791" y="1622128"/>
              <a:ext cx="1150389" cy="981596"/>
            </a:xfrm>
            <a:prstGeom prst="roundRect">
              <a:avLst/>
            </a:prstGeom>
            <a:solidFill>
              <a:srgbClr val="FF0000"/>
            </a:solidFill>
            <a:ln w="6350" cap="flat" cmpd="sng" algn="ctr">
              <a:solidFill>
                <a:schemeClr val="tx1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 pitchFamily="34" charset="77"/>
                <a:ea typeface="+mn-ea"/>
                <a:cs typeface="+mn-cs"/>
              </a:endParaRPr>
            </a:p>
          </p:txBody>
        </p:sp>
        <p:sp>
          <p:nvSpPr>
            <p:cNvPr id="136" name="79 - TextBox">
              <a:extLst>
                <a:ext uri="{FF2B5EF4-FFF2-40B4-BE49-F238E27FC236}">
                  <a16:creationId xmlns:a16="http://schemas.microsoft.com/office/drawing/2014/main" id="{63B90FB7-6212-4542-9C85-376EECBC55AA}"/>
                </a:ext>
              </a:extLst>
            </p:cNvPr>
            <p:cNvSpPr txBox="1"/>
            <p:nvPr/>
          </p:nvSpPr>
          <p:spPr>
            <a:xfrm>
              <a:off x="4897671" y="2186673"/>
              <a:ext cx="1140629" cy="35804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70000"/>
                </a:lnSpc>
              </a:pPr>
              <a:r>
                <a:rPr lang="en-US" sz="1200" b="1" dirty="0">
                  <a:solidFill>
                    <a:prstClr val="white"/>
                  </a:solidFill>
                  <a:latin typeface="Tw Cen MT" panose="020B0602020104020603" pitchFamily="34" charset="77"/>
                </a:rPr>
                <a:t>Core functions (SGW / PGW)</a:t>
              </a:r>
              <a:endParaRPr lang="en-GB" sz="1200" b="1" dirty="0">
                <a:solidFill>
                  <a:prstClr val="white"/>
                </a:solidFill>
                <a:latin typeface="Tw Cen MT" panose="020B0602020104020603" pitchFamily="34" charset="77"/>
              </a:endParaRPr>
            </a:p>
          </p:txBody>
        </p:sp>
        <p:pic>
          <p:nvPicPr>
            <p:cNvPr id="138" name="Graphic 137" descr="Server">
              <a:extLst>
                <a:ext uri="{FF2B5EF4-FFF2-40B4-BE49-F238E27FC236}">
                  <a16:creationId xmlns:a16="http://schemas.microsoft.com/office/drawing/2014/main" id="{84015C6D-30C3-4B92-B262-E6FE22B0DD26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>
              <a:extLst>
                <a:ext uri="{96DAC541-7B7A-43D3-8B79-37D633B846F1}">
                  <asvg:svgBlip xmlns:asvg="http://schemas.microsoft.com/office/drawing/2016/SVG/main" r:embed="rId18"/>
                </a:ext>
              </a:extLst>
            </a:blip>
            <a:stretch>
              <a:fillRect/>
            </a:stretch>
          </p:blipFill>
          <p:spPr>
            <a:xfrm>
              <a:off x="5200931" y="1663619"/>
              <a:ext cx="534108" cy="534108"/>
            </a:xfrm>
            <a:prstGeom prst="rect">
              <a:avLst/>
            </a:prstGeom>
          </p:spPr>
        </p:pic>
      </p:grpSp>
      <p:grpSp>
        <p:nvGrpSpPr>
          <p:cNvPr id="139" name="Group 138">
            <a:extLst>
              <a:ext uri="{FF2B5EF4-FFF2-40B4-BE49-F238E27FC236}">
                <a16:creationId xmlns:a16="http://schemas.microsoft.com/office/drawing/2014/main" id="{E332FDAD-4065-4276-87AB-FCC856F0E579}"/>
              </a:ext>
            </a:extLst>
          </p:cNvPr>
          <p:cNvGrpSpPr/>
          <p:nvPr/>
        </p:nvGrpSpPr>
        <p:grpSpPr>
          <a:xfrm>
            <a:off x="693392" y="1738457"/>
            <a:ext cx="849700" cy="981596"/>
            <a:chOff x="7168546" y="1622667"/>
            <a:chExt cx="849700" cy="981596"/>
          </a:xfrm>
        </p:grpSpPr>
        <p:sp>
          <p:nvSpPr>
            <p:cNvPr id="140" name="Rounded Rectangle 130">
              <a:extLst>
                <a:ext uri="{FF2B5EF4-FFF2-40B4-BE49-F238E27FC236}">
                  <a16:creationId xmlns:a16="http://schemas.microsoft.com/office/drawing/2014/main" id="{9E4D3A22-F990-4E73-9CA8-497D05DAC540}"/>
                </a:ext>
              </a:extLst>
            </p:cNvPr>
            <p:cNvSpPr/>
            <p:nvPr/>
          </p:nvSpPr>
          <p:spPr>
            <a:xfrm>
              <a:off x="7168546" y="1622667"/>
              <a:ext cx="849700" cy="981596"/>
            </a:xfrm>
            <a:prstGeom prst="roundRect">
              <a:avLst/>
            </a:prstGeom>
            <a:solidFill>
              <a:srgbClr val="FF0000"/>
            </a:solidFill>
            <a:ln w="6350" cap="flat" cmpd="sng" algn="ctr">
              <a:solidFill>
                <a:schemeClr val="tx1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 pitchFamily="34" charset="77"/>
                <a:ea typeface="+mn-ea"/>
                <a:cs typeface="+mn-cs"/>
              </a:endParaRPr>
            </a:p>
          </p:txBody>
        </p:sp>
        <p:sp>
          <p:nvSpPr>
            <p:cNvPr id="141" name="79 - TextBox">
              <a:extLst>
                <a:ext uri="{FF2B5EF4-FFF2-40B4-BE49-F238E27FC236}">
                  <a16:creationId xmlns:a16="http://schemas.microsoft.com/office/drawing/2014/main" id="{9703A456-3149-4CDC-BAFD-3B0D4E798765}"/>
                </a:ext>
              </a:extLst>
            </p:cNvPr>
            <p:cNvSpPr txBox="1"/>
            <p:nvPr/>
          </p:nvSpPr>
          <p:spPr>
            <a:xfrm>
              <a:off x="7209745" y="2335931"/>
              <a:ext cx="767303" cy="22878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70000"/>
                </a:lnSpc>
              </a:pPr>
              <a:r>
                <a:rPr lang="en-US" sz="1200" b="1" dirty="0" err="1">
                  <a:solidFill>
                    <a:prstClr val="white"/>
                  </a:solidFill>
                  <a:latin typeface="Tw Cen MT" panose="020B0602020104020603" pitchFamily="34" charset="77"/>
                </a:rPr>
                <a:t>gNB</a:t>
              </a:r>
              <a:endParaRPr lang="en-US" sz="1200" b="1" dirty="0">
                <a:solidFill>
                  <a:prstClr val="white"/>
                </a:solidFill>
                <a:latin typeface="Tw Cen MT" panose="020B0602020104020603" pitchFamily="34" charset="77"/>
              </a:endParaRPr>
            </a:p>
          </p:txBody>
        </p:sp>
        <p:pic>
          <p:nvPicPr>
            <p:cNvPr id="143" name="Picture 142" descr="A close up of a sign&#10;&#10;Description automatically generated">
              <a:extLst>
                <a:ext uri="{FF2B5EF4-FFF2-40B4-BE49-F238E27FC236}">
                  <a16:creationId xmlns:a16="http://schemas.microsoft.com/office/drawing/2014/main" id="{AD58F72A-3F6D-4F24-8126-5AD50CEEF487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98638" y="1689425"/>
              <a:ext cx="589516" cy="589516"/>
            </a:xfrm>
            <a:prstGeom prst="rect">
              <a:avLst/>
            </a:prstGeom>
          </p:spPr>
        </p:pic>
      </p:grpSp>
      <p:cxnSp>
        <p:nvCxnSpPr>
          <p:cNvPr id="145" name="Straight Arrow Connector 144">
            <a:extLst>
              <a:ext uri="{FF2B5EF4-FFF2-40B4-BE49-F238E27FC236}">
                <a16:creationId xmlns:a16="http://schemas.microsoft.com/office/drawing/2014/main" id="{E0BFE56A-19E2-4DD1-A5EC-EA03AA6DB484}"/>
              </a:ext>
            </a:extLst>
          </p:cNvPr>
          <p:cNvCxnSpPr>
            <a:cxnSpLocks/>
          </p:cNvCxnSpPr>
          <p:nvPr/>
        </p:nvCxnSpPr>
        <p:spPr>
          <a:xfrm>
            <a:off x="1655920" y="2213740"/>
            <a:ext cx="584140" cy="0"/>
          </a:xfrm>
          <a:prstGeom prst="straightConnector1">
            <a:avLst/>
          </a:prstGeom>
          <a:noFill/>
          <a:ln w="19050" cap="flat" cmpd="sng" algn="ctr">
            <a:solidFill>
              <a:sysClr val="windowText" lastClr="000000"/>
            </a:solidFill>
            <a:prstDash val="solid"/>
            <a:miter lim="800000"/>
            <a:headEnd type="triangle" w="med" len="med"/>
            <a:tailEnd type="triangle" w="med" len="med"/>
          </a:ln>
          <a:effectLst/>
        </p:spPr>
      </p:cxnSp>
      <p:pic>
        <p:nvPicPr>
          <p:cNvPr id="146" name="Picture 10" descr="Image result for policeman silhouette standing">
            <a:extLst>
              <a:ext uri="{FF2B5EF4-FFF2-40B4-BE49-F238E27FC236}">
                <a16:creationId xmlns:a16="http://schemas.microsoft.com/office/drawing/2014/main" id="{FDF3A199-505A-4538-8C57-745A61CE803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816" t="2401" r="24683" b="1569"/>
          <a:stretch/>
        </p:blipFill>
        <p:spPr bwMode="auto">
          <a:xfrm>
            <a:off x="1575432" y="3824443"/>
            <a:ext cx="301731" cy="8271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7" name="Rounded Rectangle 6">
            <a:extLst>
              <a:ext uri="{FF2B5EF4-FFF2-40B4-BE49-F238E27FC236}">
                <a16:creationId xmlns:a16="http://schemas.microsoft.com/office/drawing/2014/main" id="{D77BD1B1-336E-4BEC-A743-85E8A4E15D9E}"/>
              </a:ext>
            </a:extLst>
          </p:cNvPr>
          <p:cNvSpPr/>
          <p:nvPr/>
        </p:nvSpPr>
        <p:spPr>
          <a:xfrm>
            <a:off x="1947990" y="5395052"/>
            <a:ext cx="3978405" cy="855204"/>
          </a:xfrm>
          <a:prstGeom prst="roundRect">
            <a:avLst/>
          </a:prstGeom>
          <a:solidFill>
            <a:srgbClr val="00B0F0"/>
          </a:solidFill>
          <a:ln w="12700" cap="flat" cmpd="sng" algn="ctr">
            <a:solidFill>
              <a:srgbClr val="1D9A78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 pitchFamily="34" charset="77"/>
                <a:ea typeface="+mn-ea"/>
                <a:cs typeface="+mn-cs"/>
              </a:rPr>
              <a:t>Overall Architecture including </a:t>
            </a:r>
            <a:br>
              <a:rPr kumimoji="0" lang="en-US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 pitchFamily="34" charset="77"/>
                <a:ea typeface="+mn-ea"/>
                <a:cs typeface="+mn-cs"/>
              </a:rPr>
            </a:br>
            <a:r>
              <a:rPr kumimoji="0" lang="en-US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 pitchFamily="34" charset="77"/>
                <a:ea typeface="+mn-ea"/>
                <a:cs typeface="+mn-cs"/>
              </a:rPr>
              <a:t>ALL components</a:t>
            </a:r>
          </a:p>
        </p:txBody>
      </p:sp>
      <p:sp>
        <p:nvSpPr>
          <p:cNvPr id="67" name="Rounded Rectangle 130">
            <a:extLst>
              <a:ext uri="{FF2B5EF4-FFF2-40B4-BE49-F238E27FC236}">
                <a16:creationId xmlns:a16="http://schemas.microsoft.com/office/drawing/2014/main" id="{46DACED7-4AC1-40AF-AC69-F1CD08E864BB}"/>
              </a:ext>
            </a:extLst>
          </p:cNvPr>
          <p:cNvSpPr/>
          <p:nvPr/>
        </p:nvSpPr>
        <p:spPr>
          <a:xfrm>
            <a:off x="9469846" y="4120764"/>
            <a:ext cx="1939671" cy="302896"/>
          </a:xfrm>
          <a:prstGeom prst="roundRect">
            <a:avLst/>
          </a:prstGeom>
          <a:gradFill rotWithShape="1">
            <a:gsLst>
              <a:gs pos="0">
                <a:srgbClr val="36AFCE">
                  <a:satMod val="103000"/>
                  <a:lumMod val="102000"/>
                  <a:tint val="94000"/>
                </a:srgbClr>
              </a:gs>
              <a:gs pos="50000">
                <a:srgbClr val="36AFCE">
                  <a:satMod val="110000"/>
                  <a:lumMod val="100000"/>
                  <a:shade val="100000"/>
                </a:srgbClr>
              </a:gs>
              <a:gs pos="100000">
                <a:srgbClr val="36AFCE">
                  <a:lumMod val="99000"/>
                  <a:satMod val="120000"/>
                  <a:shade val="78000"/>
                </a:srgbClr>
              </a:gs>
            </a:gsLst>
            <a:lin ang="5400000" scaled="0"/>
          </a:gradFill>
          <a:ln w="6350" cap="flat" cmpd="sng" algn="ctr">
            <a:solidFill>
              <a:srgbClr val="36AFCE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 pitchFamily="34" charset="77"/>
                <a:ea typeface="+mn-ea"/>
                <a:cs typeface="+mn-cs"/>
              </a:rPr>
              <a:t>On-Board Sensors (OBU)</a:t>
            </a:r>
            <a:endParaRPr kumimoji="0" lang="en-GB" sz="120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 panose="020B0602020104020603" pitchFamily="34" charset="77"/>
              <a:ea typeface="+mn-ea"/>
              <a:cs typeface="+mn-cs"/>
            </a:endParaRPr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0FC04256-5C7B-42C4-8452-8759D1742806}"/>
              </a:ext>
            </a:extLst>
          </p:cNvPr>
          <p:cNvSpPr txBox="1"/>
          <p:nvPr/>
        </p:nvSpPr>
        <p:spPr>
          <a:xfrm>
            <a:off x="3997569" y="6527532"/>
            <a:ext cx="419686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/>
              <a:t>GR-TR Webinar – June 29</a:t>
            </a:r>
            <a:r>
              <a:rPr lang="en-US" sz="1000" baseline="30000" dirty="0"/>
              <a:t>th</a:t>
            </a:r>
            <a:r>
              <a:rPr lang="en-US" sz="1000" dirty="0"/>
              <a:t> 2020 – slide 17 </a:t>
            </a:r>
          </a:p>
        </p:txBody>
      </p:sp>
    </p:spTree>
    <p:extLst>
      <p:ext uri="{BB962C8B-B14F-4D97-AF65-F5344CB8AC3E}">
        <p14:creationId xmlns:p14="http://schemas.microsoft.com/office/powerpoint/2010/main" val="236782335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4" name="Straight Connector 113">
            <a:extLst>
              <a:ext uri="{FF2B5EF4-FFF2-40B4-BE49-F238E27FC236}">
                <a16:creationId xmlns:a16="http://schemas.microsoft.com/office/drawing/2014/main" id="{1E76FA7C-9E0D-4387-90F2-D57FF172DBDE}"/>
              </a:ext>
            </a:extLst>
          </p:cNvPr>
          <p:cNvCxnSpPr>
            <a:cxnSpLocks/>
          </p:cNvCxnSpPr>
          <p:nvPr/>
        </p:nvCxnSpPr>
        <p:spPr>
          <a:xfrm>
            <a:off x="4238851" y="318686"/>
            <a:ext cx="7037" cy="4698302"/>
          </a:xfrm>
          <a:prstGeom prst="line">
            <a:avLst/>
          </a:prstGeom>
          <a:ln w="28575">
            <a:solidFill>
              <a:schemeClr val="tx1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6" name="Picture 185">
            <a:extLst>
              <a:ext uri="{FF2B5EF4-FFF2-40B4-BE49-F238E27FC236}">
                <a16:creationId xmlns:a16="http://schemas.microsoft.com/office/drawing/2014/main" id="{195FF908-0F94-4141-80D5-F73F1E90293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3353" b="24476"/>
          <a:stretch/>
        </p:blipFill>
        <p:spPr>
          <a:xfrm>
            <a:off x="9448173" y="2264025"/>
            <a:ext cx="1137948" cy="707474"/>
          </a:xfrm>
          <a:prstGeom prst="rect">
            <a:avLst/>
          </a:prstGeom>
        </p:spPr>
      </p:pic>
      <p:pic>
        <p:nvPicPr>
          <p:cNvPr id="180" name="Picture 179">
            <a:extLst>
              <a:ext uri="{FF2B5EF4-FFF2-40B4-BE49-F238E27FC236}">
                <a16:creationId xmlns:a16="http://schemas.microsoft.com/office/drawing/2014/main" id="{71460E44-97C7-4DF6-9D98-CB18849A07A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53649" y="2983406"/>
            <a:ext cx="707474" cy="707474"/>
          </a:xfrm>
          <a:prstGeom prst="rect">
            <a:avLst/>
          </a:prstGeom>
        </p:spPr>
      </p:pic>
      <p:cxnSp>
        <p:nvCxnSpPr>
          <p:cNvPr id="66" name="Straight Arrow Connector 65">
            <a:extLst>
              <a:ext uri="{FF2B5EF4-FFF2-40B4-BE49-F238E27FC236}">
                <a16:creationId xmlns:a16="http://schemas.microsoft.com/office/drawing/2014/main" id="{3E1CD0E0-734F-4DCA-9229-3C9C3C07464E}"/>
              </a:ext>
            </a:extLst>
          </p:cNvPr>
          <p:cNvCxnSpPr>
            <a:cxnSpLocks/>
          </p:cNvCxnSpPr>
          <p:nvPr/>
        </p:nvCxnSpPr>
        <p:spPr>
          <a:xfrm>
            <a:off x="6096000" y="2337053"/>
            <a:ext cx="584140" cy="0"/>
          </a:xfrm>
          <a:prstGeom prst="straightConnector1">
            <a:avLst/>
          </a:prstGeom>
          <a:noFill/>
          <a:ln w="19050" cap="flat" cmpd="sng" algn="ctr">
            <a:solidFill>
              <a:sysClr val="windowText" lastClr="000000"/>
            </a:solidFill>
            <a:prstDash val="solid"/>
            <a:miter lim="800000"/>
            <a:headEnd type="triangle" w="med" len="med"/>
            <a:tailEnd type="triangle" w="med" len="med"/>
          </a:ln>
          <a:effectLst/>
        </p:spPr>
      </p:cxnSp>
      <p:sp>
        <p:nvSpPr>
          <p:cNvPr id="94" name="Rounded Rectangle 6">
            <a:extLst>
              <a:ext uri="{FF2B5EF4-FFF2-40B4-BE49-F238E27FC236}">
                <a16:creationId xmlns:a16="http://schemas.microsoft.com/office/drawing/2014/main" id="{9B78DB7D-2BCF-4270-8F94-72FE4FDCFA35}"/>
              </a:ext>
            </a:extLst>
          </p:cNvPr>
          <p:cNvSpPr/>
          <p:nvPr/>
        </p:nvSpPr>
        <p:spPr>
          <a:xfrm>
            <a:off x="3640574" y="2370013"/>
            <a:ext cx="1210629" cy="358023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rgbClr val="1D9A78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 pitchFamily="34" charset="77"/>
                <a:ea typeface="+mn-ea"/>
                <a:cs typeface="+mn-cs"/>
              </a:rPr>
              <a:t>Direct Interconnection</a:t>
            </a:r>
          </a:p>
        </p:txBody>
      </p:sp>
      <p:sp>
        <p:nvSpPr>
          <p:cNvPr id="120" name="Rounded Rectangle 130">
            <a:extLst>
              <a:ext uri="{FF2B5EF4-FFF2-40B4-BE49-F238E27FC236}">
                <a16:creationId xmlns:a16="http://schemas.microsoft.com/office/drawing/2014/main" id="{5666F4A4-B36E-4B25-B2E3-879190279089}"/>
              </a:ext>
            </a:extLst>
          </p:cNvPr>
          <p:cNvSpPr/>
          <p:nvPr/>
        </p:nvSpPr>
        <p:spPr>
          <a:xfrm>
            <a:off x="6003438" y="30169"/>
            <a:ext cx="1679240" cy="402129"/>
          </a:xfrm>
          <a:prstGeom prst="roundRect">
            <a:avLst/>
          </a:prstGeom>
          <a:gradFill rotWithShape="1">
            <a:gsLst>
              <a:gs pos="0">
                <a:srgbClr val="36AFCE">
                  <a:satMod val="103000"/>
                  <a:lumMod val="102000"/>
                  <a:tint val="94000"/>
                </a:srgbClr>
              </a:gs>
              <a:gs pos="50000">
                <a:srgbClr val="36AFCE">
                  <a:satMod val="110000"/>
                  <a:lumMod val="100000"/>
                  <a:shade val="100000"/>
                </a:srgbClr>
              </a:gs>
              <a:gs pos="100000">
                <a:srgbClr val="36AFCE">
                  <a:lumMod val="99000"/>
                  <a:satMod val="120000"/>
                  <a:shade val="78000"/>
                </a:srgbClr>
              </a:gs>
            </a:gsLst>
            <a:lin ang="5400000" scaled="0"/>
          </a:gradFill>
          <a:ln w="6350" cap="flat" cmpd="sng" algn="ctr">
            <a:solidFill>
              <a:srgbClr val="36AFCE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 pitchFamily="34" charset="77"/>
                <a:ea typeface="+mn-ea"/>
                <a:cs typeface="+mn-cs"/>
              </a:rPr>
              <a:t>GR side - </a:t>
            </a:r>
            <a:r>
              <a:rPr kumimoji="0" lang="en-US" sz="1400" b="1" i="0" u="none" strike="noStrike" kern="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 pitchFamily="34" charset="77"/>
                <a:ea typeface="+mn-ea"/>
                <a:cs typeface="+mn-cs"/>
              </a:rPr>
              <a:t>Cosmote</a:t>
            </a:r>
            <a:endParaRPr kumimoji="0" lang="en-GB" sz="140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 panose="020B0602020104020603" pitchFamily="34" charset="77"/>
              <a:ea typeface="+mn-ea"/>
              <a:cs typeface="+mn-cs"/>
            </a:endParaRPr>
          </a:p>
        </p:txBody>
      </p:sp>
      <p:sp>
        <p:nvSpPr>
          <p:cNvPr id="121" name="Rounded Rectangle 130">
            <a:extLst>
              <a:ext uri="{FF2B5EF4-FFF2-40B4-BE49-F238E27FC236}">
                <a16:creationId xmlns:a16="http://schemas.microsoft.com/office/drawing/2014/main" id="{EB68F2E5-051F-4680-9244-FA8D7DB5BB33}"/>
              </a:ext>
            </a:extLst>
          </p:cNvPr>
          <p:cNvSpPr/>
          <p:nvPr/>
        </p:nvSpPr>
        <p:spPr>
          <a:xfrm>
            <a:off x="1331438" y="117622"/>
            <a:ext cx="1520983" cy="402129"/>
          </a:xfrm>
          <a:prstGeom prst="roundRect">
            <a:avLst/>
          </a:prstGeom>
          <a:solidFill>
            <a:srgbClr val="FF0000"/>
          </a:solidFill>
          <a:ln w="6350" cap="flat" cmpd="sng" algn="ctr">
            <a:solidFill>
              <a:schemeClr val="tx1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 pitchFamily="34" charset="77"/>
                <a:ea typeface="+mn-ea"/>
                <a:cs typeface="+mn-cs"/>
              </a:rPr>
              <a:t>TR side - </a:t>
            </a:r>
            <a:r>
              <a:rPr kumimoji="0" lang="en-US" sz="1400" b="1" i="0" u="none" strike="noStrike" kern="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 pitchFamily="34" charset="77"/>
                <a:ea typeface="+mn-ea"/>
                <a:cs typeface="+mn-cs"/>
              </a:rPr>
              <a:t>Turkcell</a:t>
            </a:r>
            <a:endParaRPr kumimoji="0" lang="en-GB" sz="140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 panose="020B0602020104020603" pitchFamily="34" charset="77"/>
              <a:ea typeface="+mn-ea"/>
              <a:cs typeface="+mn-cs"/>
            </a:endParaRPr>
          </a:p>
        </p:txBody>
      </p:sp>
      <p:pic>
        <p:nvPicPr>
          <p:cNvPr id="133" name="Picture 132">
            <a:extLst>
              <a:ext uri="{FF2B5EF4-FFF2-40B4-BE49-F238E27FC236}">
                <a16:creationId xmlns:a16="http://schemas.microsoft.com/office/drawing/2014/main" id="{B9289A6D-27E8-484A-9909-45BBA5E286C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66072" y="3601243"/>
            <a:ext cx="798428" cy="798428"/>
          </a:xfrm>
          <a:prstGeom prst="rect">
            <a:avLst/>
          </a:prstGeom>
        </p:spPr>
      </p:pic>
      <p:pic>
        <p:nvPicPr>
          <p:cNvPr id="134" name="Picture 2" descr="Image result for police department icon">
            <a:extLst>
              <a:ext uri="{FF2B5EF4-FFF2-40B4-BE49-F238E27FC236}">
                <a16:creationId xmlns:a16="http://schemas.microsoft.com/office/drawing/2014/main" id="{69BCB008-6F76-41E7-8FB1-4B52E8EB9D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45573" y="2287706"/>
            <a:ext cx="925554" cy="9255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7" name="Picture 136">
            <a:extLst>
              <a:ext uri="{FF2B5EF4-FFF2-40B4-BE49-F238E27FC236}">
                <a16:creationId xmlns:a16="http://schemas.microsoft.com/office/drawing/2014/main" id="{B7E82089-EB8E-462A-B69B-C10AD219853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flipH="1">
            <a:off x="9896269" y="5016988"/>
            <a:ext cx="1129412" cy="1129412"/>
          </a:xfrm>
          <a:prstGeom prst="rect">
            <a:avLst/>
          </a:prstGeom>
        </p:spPr>
      </p:pic>
      <p:pic>
        <p:nvPicPr>
          <p:cNvPr id="142" name="Picture 2" descr="Image result for police department icon">
            <a:extLst>
              <a:ext uri="{FF2B5EF4-FFF2-40B4-BE49-F238E27FC236}">
                <a16:creationId xmlns:a16="http://schemas.microsoft.com/office/drawing/2014/main" id="{E7E1515C-FBF1-47FB-BAE8-ACA1456E16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8648" y="3474117"/>
            <a:ext cx="925554" cy="9255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52" name="Group 151">
            <a:extLst>
              <a:ext uri="{FF2B5EF4-FFF2-40B4-BE49-F238E27FC236}">
                <a16:creationId xmlns:a16="http://schemas.microsoft.com/office/drawing/2014/main" id="{6E17AF8F-73DC-43D6-B985-A39AD157DA8F}"/>
              </a:ext>
            </a:extLst>
          </p:cNvPr>
          <p:cNvGrpSpPr/>
          <p:nvPr/>
        </p:nvGrpSpPr>
        <p:grpSpPr>
          <a:xfrm>
            <a:off x="11217783" y="2367968"/>
            <a:ext cx="922526" cy="883903"/>
            <a:chOff x="9658387" y="2176538"/>
            <a:chExt cx="1106462" cy="1092198"/>
          </a:xfrm>
        </p:grpSpPr>
        <p:pic>
          <p:nvPicPr>
            <p:cNvPr id="149" name="Picture 6" descr="Related image">
              <a:extLst>
                <a:ext uri="{FF2B5EF4-FFF2-40B4-BE49-F238E27FC236}">
                  <a16:creationId xmlns:a16="http://schemas.microsoft.com/office/drawing/2014/main" id="{5472F306-BD28-4F20-AFF1-676A868ED90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658387" y="2268603"/>
              <a:ext cx="1106462" cy="100013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51" name="Picture 150" descr="A close up of a logo&#10;&#10;Description generated with very high confidence">
              <a:extLst>
                <a:ext uri="{FF2B5EF4-FFF2-40B4-BE49-F238E27FC236}">
                  <a16:creationId xmlns:a16="http://schemas.microsoft.com/office/drawing/2014/main" id="{6F66C952-D375-45C7-8B1C-58082835B27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26096"/>
            <a:stretch/>
          </p:blipFill>
          <p:spPr>
            <a:xfrm rot="3006609">
              <a:off x="10227741" y="2225727"/>
              <a:ext cx="252860" cy="154482"/>
            </a:xfrm>
            <a:prstGeom prst="rect">
              <a:avLst/>
            </a:prstGeom>
          </p:spPr>
        </p:pic>
      </p:grpSp>
      <p:pic>
        <p:nvPicPr>
          <p:cNvPr id="153" name="Picture 10" descr="Image result for policeman silhouette standing">
            <a:extLst>
              <a:ext uri="{FF2B5EF4-FFF2-40B4-BE49-F238E27FC236}">
                <a16:creationId xmlns:a16="http://schemas.microsoft.com/office/drawing/2014/main" id="{C7B40571-0A14-4759-9778-7BEF93BF1EA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816" t="2401" r="24683" b="1569"/>
          <a:stretch/>
        </p:blipFill>
        <p:spPr bwMode="auto">
          <a:xfrm>
            <a:off x="10054471" y="2665691"/>
            <a:ext cx="301731" cy="8271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8" name="Rectangle 157">
            <a:extLst>
              <a:ext uri="{FF2B5EF4-FFF2-40B4-BE49-F238E27FC236}">
                <a16:creationId xmlns:a16="http://schemas.microsoft.com/office/drawing/2014/main" id="{628C80D9-285C-4C23-95DA-05FCF2FFD947}"/>
              </a:ext>
            </a:extLst>
          </p:cNvPr>
          <p:cNvSpPr/>
          <p:nvPr/>
        </p:nvSpPr>
        <p:spPr>
          <a:xfrm>
            <a:off x="8591250" y="1862252"/>
            <a:ext cx="3491891" cy="1741992"/>
          </a:xfrm>
          <a:prstGeom prst="rect">
            <a:avLst/>
          </a:prstGeom>
          <a:noFill/>
          <a:ln w="19050">
            <a:solidFill>
              <a:schemeClr val="accent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9" name="Rounded Rectangle 130">
            <a:extLst>
              <a:ext uri="{FF2B5EF4-FFF2-40B4-BE49-F238E27FC236}">
                <a16:creationId xmlns:a16="http://schemas.microsoft.com/office/drawing/2014/main" id="{EFF8BC52-EB50-4C80-AFA6-443B2257ED28}"/>
              </a:ext>
            </a:extLst>
          </p:cNvPr>
          <p:cNvSpPr/>
          <p:nvPr/>
        </p:nvSpPr>
        <p:spPr>
          <a:xfrm>
            <a:off x="8966719" y="1963967"/>
            <a:ext cx="2884898" cy="255535"/>
          </a:xfrm>
          <a:prstGeom prst="roundRect">
            <a:avLst/>
          </a:prstGeom>
          <a:gradFill rotWithShape="1">
            <a:gsLst>
              <a:gs pos="0">
                <a:srgbClr val="36AFCE">
                  <a:satMod val="103000"/>
                  <a:lumMod val="102000"/>
                  <a:tint val="94000"/>
                </a:srgbClr>
              </a:gs>
              <a:gs pos="50000">
                <a:srgbClr val="36AFCE">
                  <a:satMod val="110000"/>
                  <a:lumMod val="100000"/>
                  <a:shade val="100000"/>
                </a:srgbClr>
              </a:gs>
              <a:gs pos="100000">
                <a:srgbClr val="36AFCE">
                  <a:lumMod val="99000"/>
                  <a:satMod val="120000"/>
                  <a:shade val="78000"/>
                </a:srgbClr>
              </a:gs>
            </a:gsLst>
            <a:lin ang="5400000" scaled="0"/>
          </a:gradFill>
          <a:ln w="6350" cap="flat" cmpd="sng" algn="ctr">
            <a:solidFill>
              <a:srgbClr val="36AFCE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 pitchFamily="34" charset="77"/>
                <a:ea typeface="+mn-ea"/>
                <a:cs typeface="+mn-cs"/>
              </a:rPr>
              <a:t>Customs </a:t>
            </a:r>
            <a:r>
              <a:rPr lang="en-US" sz="1200" b="1" kern="0" dirty="0">
                <a:solidFill>
                  <a:prstClr val="white"/>
                </a:solidFill>
                <a:latin typeface="Tw Cen MT" panose="020B0602020104020603" pitchFamily="34" charset="77"/>
              </a:rPr>
              <a:t>site – Road side infra</a:t>
            </a:r>
            <a:endParaRPr kumimoji="0" lang="en-GB" sz="120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 panose="020B0602020104020603" pitchFamily="34" charset="77"/>
              <a:ea typeface="+mn-ea"/>
              <a:cs typeface="+mn-cs"/>
            </a:endParaRPr>
          </a:p>
        </p:txBody>
      </p:sp>
      <p:grpSp>
        <p:nvGrpSpPr>
          <p:cNvPr id="170" name="Group 169">
            <a:extLst>
              <a:ext uri="{FF2B5EF4-FFF2-40B4-BE49-F238E27FC236}">
                <a16:creationId xmlns:a16="http://schemas.microsoft.com/office/drawing/2014/main" id="{09D77F7A-B27C-4C34-8818-BFDEF4601810}"/>
              </a:ext>
            </a:extLst>
          </p:cNvPr>
          <p:cNvGrpSpPr/>
          <p:nvPr/>
        </p:nvGrpSpPr>
        <p:grpSpPr>
          <a:xfrm>
            <a:off x="10969563" y="4977147"/>
            <a:ext cx="376848" cy="442664"/>
            <a:chOff x="9206799" y="5238620"/>
            <a:chExt cx="376848" cy="442664"/>
          </a:xfrm>
        </p:grpSpPr>
        <p:pic>
          <p:nvPicPr>
            <p:cNvPr id="168" name="Picture 167" descr="A close up of a logo&#10;&#10;Description automatically generated">
              <a:extLst>
                <a:ext uri="{FF2B5EF4-FFF2-40B4-BE49-F238E27FC236}">
                  <a16:creationId xmlns:a16="http://schemas.microsoft.com/office/drawing/2014/main" id="{A109984B-006A-4075-BCEF-85568453405E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9206799" y="5412358"/>
              <a:ext cx="268926" cy="268926"/>
            </a:xfrm>
            <a:prstGeom prst="rect">
              <a:avLst/>
            </a:prstGeom>
          </p:spPr>
        </p:pic>
        <p:pic>
          <p:nvPicPr>
            <p:cNvPr id="169" name="Picture 168" descr="A close up of a logo&#10;&#10;Description generated with very high confidence">
              <a:extLst>
                <a:ext uri="{FF2B5EF4-FFF2-40B4-BE49-F238E27FC236}">
                  <a16:creationId xmlns:a16="http://schemas.microsoft.com/office/drawing/2014/main" id="{981F4C49-0492-4E0C-A61A-5DC57188515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26096"/>
            <a:stretch/>
          </p:blipFill>
          <p:spPr>
            <a:xfrm rot="3006609">
              <a:off x="9379976" y="5287809"/>
              <a:ext cx="252860" cy="154482"/>
            </a:xfrm>
            <a:prstGeom prst="rect">
              <a:avLst/>
            </a:prstGeom>
          </p:spPr>
        </p:pic>
      </p:grpSp>
      <p:grpSp>
        <p:nvGrpSpPr>
          <p:cNvPr id="176" name="Group 175">
            <a:extLst>
              <a:ext uri="{FF2B5EF4-FFF2-40B4-BE49-F238E27FC236}">
                <a16:creationId xmlns:a16="http://schemas.microsoft.com/office/drawing/2014/main" id="{531BB56F-7802-429C-8AB8-5D077898DFC3}"/>
              </a:ext>
            </a:extLst>
          </p:cNvPr>
          <p:cNvGrpSpPr/>
          <p:nvPr/>
        </p:nvGrpSpPr>
        <p:grpSpPr>
          <a:xfrm>
            <a:off x="9386675" y="4523380"/>
            <a:ext cx="981950" cy="683649"/>
            <a:chOff x="10083460" y="4298425"/>
            <a:chExt cx="981950" cy="683649"/>
          </a:xfrm>
        </p:grpSpPr>
        <p:pic>
          <p:nvPicPr>
            <p:cNvPr id="174" name="Picture 173" descr="A drawing of a face&#10;&#10;Description automatically generated">
              <a:extLst>
                <a:ext uri="{FF2B5EF4-FFF2-40B4-BE49-F238E27FC236}">
                  <a16:creationId xmlns:a16="http://schemas.microsoft.com/office/drawing/2014/main" id="{9E6A48FD-AE58-4CE9-9E89-2B3C9FFF4207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10083460" y="4426660"/>
              <a:ext cx="555414" cy="555414"/>
            </a:xfrm>
            <a:prstGeom prst="rect">
              <a:avLst/>
            </a:prstGeom>
          </p:spPr>
        </p:pic>
        <p:pic>
          <p:nvPicPr>
            <p:cNvPr id="175" name="Picture 174" descr="A close up of a logo&#10;&#10;Description automatically generated">
              <a:extLst>
                <a:ext uri="{FF2B5EF4-FFF2-40B4-BE49-F238E27FC236}">
                  <a16:creationId xmlns:a16="http://schemas.microsoft.com/office/drawing/2014/main" id="{56B87DAA-CA8F-4B62-B88F-5C8259E20CF1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583434" y="4298425"/>
              <a:ext cx="481976" cy="481976"/>
            </a:xfrm>
            <a:prstGeom prst="rect">
              <a:avLst/>
            </a:prstGeom>
          </p:spPr>
        </p:pic>
      </p:grpSp>
      <p:grpSp>
        <p:nvGrpSpPr>
          <p:cNvPr id="179" name="Group 178">
            <a:extLst>
              <a:ext uri="{FF2B5EF4-FFF2-40B4-BE49-F238E27FC236}">
                <a16:creationId xmlns:a16="http://schemas.microsoft.com/office/drawing/2014/main" id="{2E31D46A-E67B-4DB6-8E0A-E42EDB12918B}"/>
              </a:ext>
            </a:extLst>
          </p:cNvPr>
          <p:cNvGrpSpPr/>
          <p:nvPr/>
        </p:nvGrpSpPr>
        <p:grpSpPr>
          <a:xfrm>
            <a:off x="9178204" y="5410520"/>
            <a:ext cx="736727" cy="676001"/>
            <a:chOff x="8090271" y="4987051"/>
            <a:chExt cx="736727" cy="676001"/>
          </a:xfrm>
        </p:grpSpPr>
        <p:pic>
          <p:nvPicPr>
            <p:cNvPr id="177" name="Picture 176" descr="A close up of a logo&#10;&#10;Description automatically generated">
              <a:extLst>
                <a:ext uri="{FF2B5EF4-FFF2-40B4-BE49-F238E27FC236}">
                  <a16:creationId xmlns:a16="http://schemas.microsoft.com/office/drawing/2014/main" id="{C57D022D-6A1C-4132-A65D-6F28537E1F91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8219249" y="5205709"/>
              <a:ext cx="457343" cy="457343"/>
            </a:xfrm>
            <a:prstGeom prst="rect">
              <a:avLst/>
            </a:prstGeom>
          </p:spPr>
        </p:pic>
        <p:sp>
          <p:nvSpPr>
            <p:cNvPr id="178" name="Rounded Rectangle 6">
              <a:extLst>
                <a:ext uri="{FF2B5EF4-FFF2-40B4-BE49-F238E27FC236}">
                  <a16:creationId xmlns:a16="http://schemas.microsoft.com/office/drawing/2014/main" id="{2C49DC50-E02E-44FC-A22D-3BCD74CF29CA}"/>
                </a:ext>
              </a:extLst>
            </p:cNvPr>
            <p:cNvSpPr/>
            <p:nvPr/>
          </p:nvSpPr>
          <p:spPr>
            <a:xfrm>
              <a:off x="8090271" y="4987051"/>
              <a:ext cx="736727" cy="255283"/>
            </a:xfrm>
            <a:prstGeom prst="roundRect">
              <a:avLst/>
            </a:prstGeom>
            <a:solidFill>
              <a:sysClr val="window" lastClr="FFFFFF"/>
            </a:solidFill>
            <a:ln w="12700" cap="flat" cmpd="sng" algn="ctr">
              <a:solidFill>
                <a:schemeClr val="tx1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w Cen MT" panose="020B0602020104020603" pitchFamily="34" charset="77"/>
                  <a:ea typeface="+mn-ea"/>
                  <a:cs typeface="+mn-cs"/>
                </a:rPr>
                <a:t>Proximity</a:t>
              </a:r>
            </a:p>
          </p:txBody>
        </p:sp>
      </p:grpSp>
      <p:sp>
        <p:nvSpPr>
          <p:cNvPr id="181" name="Rectangle 180">
            <a:extLst>
              <a:ext uri="{FF2B5EF4-FFF2-40B4-BE49-F238E27FC236}">
                <a16:creationId xmlns:a16="http://schemas.microsoft.com/office/drawing/2014/main" id="{158DD5DF-6C76-439A-98FA-524E11C6BF32}"/>
              </a:ext>
            </a:extLst>
          </p:cNvPr>
          <p:cNvSpPr/>
          <p:nvPr/>
        </p:nvSpPr>
        <p:spPr>
          <a:xfrm>
            <a:off x="9151559" y="4050433"/>
            <a:ext cx="2549027" cy="2135808"/>
          </a:xfrm>
          <a:prstGeom prst="rect">
            <a:avLst/>
          </a:prstGeom>
          <a:noFill/>
          <a:ln w="19050">
            <a:solidFill>
              <a:schemeClr val="accent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2" name="Rounded Rectangle 130">
            <a:extLst>
              <a:ext uri="{FF2B5EF4-FFF2-40B4-BE49-F238E27FC236}">
                <a16:creationId xmlns:a16="http://schemas.microsoft.com/office/drawing/2014/main" id="{7A29D2A7-B50C-4B31-9D9A-80A34E99F34C}"/>
              </a:ext>
            </a:extLst>
          </p:cNvPr>
          <p:cNvSpPr/>
          <p:nvPr/>
        </p:nvSpPr>
        <p:spPr>
          <a:xfrm>
            <a:off x="9469846" y="4120764"/>
            <a:ext cx="1939671" cy="302896"/>
          </a:xfrm>
          <a:prstGeom prst="roundRect">
            <a:avLst/>
          </a:prstGeom>
          <a:gradFill rotWithShape="1">
            <a:gsLst>
              <a:gs pos="0">
                <a:srgbClr val="36AFCE">
                  <a:satMod val="103000"/>
                  <a:lumMod val="102000"/>
                  <a:tint val="94000"/>
                </a:srgbClr>
              </a:gs>
              <a:gs pos="50000">
                <a:srgbClr val="36AFCE">
                  <a:satMod val="110000"/>
                  <a:lumMod val="100000"/>
                  <a:shade val="100000"/>
                </a:srgbClr>
              </a:gs>
              <a:gs pos="100000">
                <a:srgbClr val="36AFCE">
                  <a:lumMod val="99000"/>
                  <a:satMod val="120000"/>
                  <a:shade val="78000"/>
                </a:srgbClr>
              </a:gs>
            </a:gsLst>
            <a:lin ang="5400000" scaled="0"/>
          </a:gradFill>
          <a:ln w="6350" cap="flat" cmpd="sng" algn="ctr">
            <a:solidFill>
              <a:srgbClr val="36AFCE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 pitchFamily="34" charset="77"/>
                <a:ea typeface="+mn-ea"/>
                <a:cs typeface="+mn-cs"/>
              </a:rPr>
              <a:t>On-Board Sensors (OBU)</a:t>
            </a:r>
            <a:endParaRPr kumimoji="0" lang="en-GB" sz="120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 panose="020B0602020104020603" pitchFamily="34" charset="77"/>
              <a:ea typeface="+mn-ea"/>
              <a:cs typeface="+mn-cs"/>
            </a:endParaRPr>
          </a:p>
        </p:txBody>
      </p:sp>
      <p:cxnSp>
        <p:nvCxnSpPr>
          <p:cNvPr id="191" name="Straight Connector 190">
            <a:extLst>
              <a:ext uri="{FF2B5EF4-FFF2-40B4-BE49-F238E27FC236}">
                <a16:creationId xmlns:a16="http://schemas.microsoft.com/office/drawing/2014/main" id="{2E8B42C0-3881-4CAC-BAAF-EF0CC2C21043}"/>
              </a:ext>
            </a:extLst>
          </p:cNvPr>
          <p:cNvCxnSpPr>
            <a:cxnSpLocks/>
            <a:stCxn id="140" idx="2"/>
            <a:endCxn id="142" idx="0"/>
          </p:cNvCxnSpPr>
          <p:nvPr/>
        </p:nvCxnSpPr>
        <p:spPr>
          <a:xfrm flipH="1">
            <a:off x="1111425" y="2720053"/>
            <a:ext cx="6817" cy="754064"/>
          </a:xfrm>
          <a:prstGeom prst="line">
            <a:avLst/>
          </a:prstGeom>
          <a:ln w="19050">
            <a:solidFill>
              <a:srgbClr val="7030A0"/>
            </a:solidFill>
            <a:prstDash val="lg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28" name="Arrow: Left-Right 1027">
            <a:extLst>
              <a:ext uri="{FF2B5EF4-FFF2-40B4-BE49-F238E27FC236}">
                <a16:creationId xmlns:a16="http://schemas.microsoft.com/office/drawing/2014/main" id="{6EDED123-C7F4-4C2C-88E5-A1B52FC51244}"/>
              </a:ext>
            </a:extLst>
          </p:cNvPr>
          <p:cNvSpPr/>
          <p:nvPr/>
        </p:nvSpPr>
        <p:spPr>
          <a:xfrm>
            <a:off x="3821072" y="2128129"/>
            <a:ext cx="815287" cy="140645"/>
          </a:xfrm>
          <a:prstGeom prst="leftRightArrow">
            <a:avLst/>
          </a:prstGeom>
          <a:solidFill>
            <a:srgbClr val="7030A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033" name="Connector: Elbow 1032">
            <a:extLst>
              <a:ext uri="{FF2B5EF4-FFF2-40B4-BE49-F238E27FC236}">
                <a16:creationId xmlns:a16="http://schemas.microsoft.com/office/drawing/2014/main" id="{DB7EA0AC-0BAB-407C-93F0-4F333DA15577}"/>
              </a:ext>
            </a:extLst>
          </p:cNvPr>
          <p:cNvCxnSpPr>
            <a:cxnSpLocks/>
            <a:stCxn id="57" idx="3"/>
          </p:cNvCxnSpPr>
          <p:nvPr/>
        </p:nvCxnSpPr>
        <p:spPr>
          <a:xfrm flipV="1">
            <a:off x="6043270" y="814684"/>
            <a:ext cx="3050129" cy="1410214"/>
          </a:xfrm>
          <a:prstGeom prst="bentConnector3">
            <a:avLst>
              <a:gd name="adj1" fmla="val 10538"/>
            </a:avLst>
          </a:prstGeom>
          <a:ln w="19050">
            <a:solidFill>
              <a:srgbClr val="7030A0"/>
            </a:solidFill>
            <a:prstDash val="lg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5" name="Connector: Elbow 204">
            <a:extLst>
              <a:ext uri="{FF2B5EF4-FFF2-40B4-BE49-F238E27FC236}">
                <a16:creationId xmlns:a16="http://schemas.microsoft.com/office/drawing/2014/main" id="{2EA0DFE1-22CE-4925-9E2B-C96128D81B81}"/>
              </a:ext>
            </a:extLst>
          </p:cNvPr>
          <p:cNvCxnSpPr>
            <a:cxnSpLocks/>
            <a:stCxn id="76" idx="3"/>
            <a:endCxn id="181" idx="1"/>
          </p:cNvCxnSpPr>
          <p:nvPr/>
        </p:nvCxnSpPr>
        <p:spPr>
          <a:xfrm>
            <a:off x="7608451" y="2233650"/>
            <a:ext cx="1543108" cy="2884687"/>
          </a:xfrm>
          <a:prstGeom prst="bentConnector3">
            <a:avLst>
              <a:gd name="adj1" fmla="val 30248"/>
            </a:avLst>
          </a:prstGeom>
          <a:ln w="19050">
            <a:solidFill>
              <a:srgbClr val="7030A0"/>
            </a:solidFill>
            <a:prstDash val="lg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12" name="Picture 211">
            <a:extLst>
              <a:ext uri="{FF2B5EF4-FFF2-40B4-BE49-F238E27FC236}">
                <a16:creationId xmlns:a16="http://schemas.microsoft.com/office/drawing/2014/main" id="{B2AD0F44-B8F3-4EEE-9C73-7C0A2CD51EC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28186" y="5460495"/>
            <a:ext cx="636450" cy="636450"/>
          </a:xfrm>
          <a:prstGeom prst="rect">
            <a:avLst/>
          </a:prstGeom>
        </p:spPr>
      </p:pic>
      <p:sp>
        <p:nvSpPr>
          <p:cNvPr id="123" name="Cloud 122">
            <a:extLst>
              <a:ext uri="{FF2B5EF4-FFF2-40B4-BE49-F238E27FC236}">
                <a16:creationId xmlns:a16="http://schemas.microsoft.com/office/drawing/2014/main" id="{6E129FBC-C96D-4383-9672-BF4AF18220B9}"/>
              </a:ext>
            </a:extLst>
          </p:cNvPr>
          <p:cNvSpPr/>
          <p:nvPr/>
        </p:nvSpPr>
        <p:spPr>
          <a:xfrm>
            <a:off x="9218398" y="489564"/>
            <a:ext cx="2633218" cy="1055651"/>
          </a:xfrm>
          <a:prstGeom prst="cloud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200" b="1" dirty="0">
                <a:solidFill>
                  <a:schemeClr val="tx1"/>
                </a:solidFill>
              </a:rPr>
              <a:t>WINGS Cloud Platform (STARLIT)</a:t>
            </a:r>
            <a:br>
              <a:rPr lang="en-US" sz="1200" dirty="0">
                <a:solidFill>
                  <a:schemeClr val="tx1"/>
                </a:solidFill>
              </a:rPr>
            </a:br>
            <a:r>
              <a:rPr lang="en-US" sz="1200" dirty="0">
                <a:solidFill>
                  <a:schemeClr val="tx1"/>
                </a:solidFill>
              </a:rPr>
              <a:t>WINGS facilities</a:t>
            </a:r>
            <a:br>
              <a:rPr lang="en-US" sz="1200" dirty="0">
                <a:solidFill>
                  <a:schemeClr val="tx1"/>
                </a:solidFill>
              </a:rPr>
            </a:br>
            <a:r>
              <a:rPr lang="en-US" sz="1200" dirty="0">
                <a:solidFill>
                  <a:schemeClr val="tx1"/>
                </a:solidFill>
              </a:rPr>
              <a:t> in Athens</a:t>
            </a:r>
            <a:endParaRPr lang="en-GB" sz="1200" dirty="0">
              <a:solidFill>
                <a:schemeClr val="tx1"/>
              </a:solidFill>
            </a:endParaRPr>
          </a:p>
        </p:txBody>
      </p:sp>
      <p:pic>
        <p:nvPicPr>
          <p:cNvPr id="103" name="Picture 102" descr="A close up of a logo&#10;&#10;Description automatically generated">
            <a:extLst>
              <a:ext uri="{FF2B5EF4-FFF2-40B4-BE49-F238E27FC236}">
                <a16:creationId xmlns:a16="http://schemas.microsoft.com/office/drawing/2014/main" id="{04A353C7-B6F9-41D0-9CC1-622816C54734}"/>
              </a:ext>
            </a:extLst>
          </p:cNvPr>
          <p:cNvPicPr>
            <a:picLocks noChangeAspect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769"/>
          <a:stretch/>
        </p:blipFill>
        <p:spPr>
          <a:xfrm flipH="1">
            <a:off x="10765337" y="2290561"/>
            <a:ext cx="607081" cy="590887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3B0193B3-28AE-47DE-928A-E6EEF094D62A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0574344" y="4513299"/>
            <a:ext cx="476406" cy="476406"/>
          </a:xfrm>
          <a:prstGeom prst="rect">
            <a:avLst/>
          </a:prstGeom>
        </p:spPr>
      </p:pic>
      <p:sp>
        <p:nvSpPr>
          <p:cNvPr id="105" name="Rounded Rectangle 6">
            <a:extLst>
              <a:ext uri="{FF2B5EF4-FFF2-40B4-BE49-F238E27FC236}">
                <a16:creationId xmlns:a16="http://schemas.microsoft.com/office/drawing/2014/main" id="{26F73C2D-61AB-4CDE-9787-B4DC61C85DAD}"/>
              </a:ext>
            </a:extLst>
          </p:cNvPr>
          <p:cNvSpPr/>
          <p:nvPr/>
        </p:nvSpPr>
        <p:spPr>
          <a:xfrm>
            <a:off x="10586121" y="2951779"/>
            <a:ext cx="846184" cy="50048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chemeClr val="tx1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 pitchFamily="34" charset="77"/>
                <a:ea typeface="+mn-ea"/>
                <a:cs typeface="+mn-cs"/>
              </a:rPr>
              <a:t>License plate recognition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FEB7648A-467A-4B5B-8C2B-840F41FAE881}"/>
              </a:ext>
            </a:extLst>
          </p:cNvPr>
          <p:cNvGrpSpPr/>
          <p:nvPr/>
        </p:nvGrpSpPr>
        <p:grpSpPr>
          <a:xfrm>
            <a:off x="6758751" y="1742852"/>
            <a:ext cx="849700" cy="981596"/>
            <a:chOff x="7168546" y="1622667"/>
            <a:chExt cx="849700" cy="981596"/>
          </a:xfrm>
        </p:grpSpPr>
        <p:sp>
          <p:nvSpPr>
            <p:cNvPr id="76" name="Rounded Rectangle 130">
              <a:extLst>
                <a:ext uri="{FF2B5EF4-FFF2-40B4-BE49-F238E27FC236}">
                  <a16:creationId xmlns:a16="http://schemas.microsoft.com/office/drawing/2014/main" id="{63CBB6EA-A886-4281-8C57-221F18B22FF7}"/>
                </a:ext>
              </a:extLst>
            </p:cNvPr>
            <p:cNvSpPr/>
            <p:nvPr/>
          </p:nvSpPr>
          <p:spPr>
            <a:xfrm>
              <a:off x="7168546" y="1622667"/>
              <a:ext cx="849700" cy="981596"/>
            </a:xfrm>
            <a:prstGeom prst="roundRect">
              <a:avLst/>
            </a:prstGeom>
            <a:gradFill rotWithShape="1">
              <a:gsLst>
                <a:gs pos="0">
                  <a:srgbClr val="36AFCE">
                    <a:satMod val="103000"/>
                    <a:lumMod val="102000"/>
                    <a:tint val="94000"/>
                  </a:srgbClr>
                </a:gs>
                <a:gs pos="50000">
                  <a:srgbClr val="36AFCE">
                    <a:satMod val="110000"/>
                    <a:lumMod val="100000"/>
                    <a:shade val="100000"/>
                  </a:srgbClr>
                </a:gs>
                <a:gs pos="100000">
                  <a:srgbClr val="36AFCE">
                    <a:lumMod val="99000"/>
                    <a:satMod val="120000"/>
                    <a:shade val="78000"/>
                  </a:srgbClr>
                </a:gs>
              </a:gsLst>
              <a:lin ang="5400000" scaled="0"/>
            </a:gradFill>
            <a:ln w="6350" cap="flat" cmpd="sng" algn="ctr">
              <a:solidFill>
                <a:srgbClr val="36AFCE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 pitchFamily="34" charset="77"/>
                <a:ea typeface="+mn-ea"/>
                <a:cs typeface="+mn-cs"/>
              </a:endParaRPr>
            </a:p>
          </p:txBody>
        </p:sp>
        <p:sp>
          <p:nvSpPr>
            <p:cNvPr id="86" name="79 - TextBox">
              <a:extLst>
                <a:ext uri="{FF2B5EF4-FFF2-40B4-BE49-F238E27FC236}">
                  <a16:creationId xmlns:a16="http://schemas.microsoft.com/office/drawing/2014/main" id="{1CC49246-6B22-4026-81DC-FFCD65FD5F0B}"/>
                </a:ext>
              </a:extLst>
            </p:cNvPr>
            <p:cNvSpPr txBox="1"/>
            <p:nvPr/>
          </p:nvSpPr>
          <p:spPr>
            <a:xfrm>
              <a:off x="7209745" y="2335931"/>
              <a:ext cx="767303" cy="22878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70000"/>
                </a:lnSpc>
              </a:pPr>
              <a:r>
                <a:rPr lang="en-US" sz="1200" b="1" dirty="0" err="1">
                  <a:solidFill>
                    <a:prstClr val="white"/>
                  </a:solidFill>
                  <a:latin typeface="Tw Cen MT" panose="020B0602020104020603" pitchFamily="34" charset="77"/>
                </a:rPr>
                <a:t>gNB</a:t>
              </a:r>
              <a:endParaRPr lang="en-US" sz="1200" b="1" dirty="0">
                <a:solidFill>
                  <a:prstClr val="white"/>
                </a:solidFill>
                <a:latin typeface="Tw Cen MT" panose="020B0602020104020603" pitchFamily="34" charset="77"/>
              </a:endParaRPr>
            </a:p>
          </p:txBody>
        </p:sp>
        <p:pic>
          <p:nvPicPr>
            <p:cNvPr id="106" name="Picture 105" descr="A close up of a sign&#10;&#10;Description automatically generated">
              <a:extLst>
                <a:ext uri="{FF2B5EF4-FFF2-40B4-BE49-F238E27FC236}">
                  <a16:creationId xmlns:a16="http://schemas.microsoft.com/office/drawing/2014/main" id="{40A9949C-1550-4658-9E37-B12B4F2CA896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98638" y="1689425"/>
              <a:ext cx="589516" cy="589516"/>
            </a:xfrm>
            <a:prstGeom prst="rect">
              <a:avLst/>
            </a:prstGeom>
          </p:spPr>
        </p:pic>
      </p:grpSp>
      <p:cxnSp>
        <p:nvCxnSpPr>
          <p:cNvPr id="118" name="Connector: Elbow 117">
            <a:extLst>
              <a:ext uri="{FF2B5EF4-FFF2-40B4-BE49-F238E27FC236}">
                <a16:creationId xmlns:a16="http://schemas.microsoft.com/office/drawing/2014/main" id="{55AAD022-13DA-4EA6-A352-181E6B2FB55F}"/>
              </a:ext>
            </a:extLst>
          </p:cNvPr>
          <p:cNvCxnSpPr>
            <a:cxnSpLocks/>
            <a:stCxn id="76" idx="3"/>
            <a:endCxn id="134" idx="1"/>
          </p:cNvCxnSpPr>
          <p:nvPr/>
        </p:nvCxnSpPr>
        <p:spPr>
          <a:xfrm>
            <a:off x="7608451" y="2233650"/>
            <a:ext cx="937122" cy="516833"/>
          </a:xfrm>
          <a:prstGeom prst="bentConnector3">
            <a:avLst>
              <a:gd name="adj1" fmla="val 50000"/>
            </a:avLst>
          </a:prstGeom>
          <a:ln w="19050">
            <a:solidFill>
              <a:srgbClr val="7030A0"/>
            </a:solidFill>
            <a:prstDash val="lg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2" name="Group 21">
            <a:extLst>
              <a:ext uri="{FF2B5EF4-FFF2-40B4-BE49-F238E27FC236}">
                <a16:creationId xmlns:a16="http://schemas.microsoft.com/office/drawing/2014/main" id="{94F3403D-76BA-4B1A-A9B6-8E252981808D}"/>
              </a:ext>
            </a:extLst>
          </p:cNvPr>
          <p:cNvGrpSpPr/>
          <p:nvPr/>
        </p:nvGrpSpPr>
        <p:grpSpPr>
          <a:xfrm>
            <a:off x="4897761" y="478790"/>
            <a:ext cx="1140629" cy="798909"/>
            <a:chOff x="5032753" y="351635"/>
            <a:chExt cx="1140629" cy="798909"/>
          </a:xfrm>
        </p:grpSpPr>
        <p:sp>
          <p:nvSpPr>
            <p:cNvPr id="119" name="Rounded Rectangle 130">
              <a:extLst>
                <a:ext uri="{FF2B5EF4-FFF2-40B4-BE49-F238E27FC236}">
                  <a16:creationId xmlns:a16="http://schemas.microsoft.com/office/drawing/2014/main" id="{D22FC978-465D-4005-8CF6-3DC6BCD66277}"/>
                </a:ext>
              </a:extLst>
            </p:cNvPr>
            <p:cNvSpPr/>
            <p:nvPr/>
          </p:nvSpPr>
          <p:spPr>
            <a:xfrm>
              <a:off x="5106483" y="386932"/>
              <a:ext cx="993168" cy="763612"/>
            </a:xfrm>
            <a:prstGeom prst="roundRect">
              <a:avLst/>
            </a:prstGeom>
            <a:gradFill rotWithShape="1">
              <a:gsLst>
                <a:gs pos="0">
                  <a:srgbClr val="36AFCE">
                    <a:satMod val="103000"/>
                    <a:lumMod val="102000"/>
                    <a:tint val="94000"/>
                  </a:srgbClr>
                </a:gs>
                <a:gs pos="50000">
                  <a:srgbClr val="36AFCE">
                    <a:satMod val="110000"/>
                    <a:lumMod val="100000"/>
                    <a:shade val="100000"/>
                  </a:srgbClr>
                </a:gs>
                <a:gs pos="100000">
                  <a:srgbClr val="36AFCE">
                    <a:lumMod val="99000"/>
                    <a:satMod val="120000"/>
                    <a:shade val="78000"/>
                  </a:srgbClr>
                </a:gs>
              </a:gsLst>
              <a:lin ang="5400000" scaled="0"/>
            </a:gradFill>
            <a:ln w="6350" cap="flat" cmpd="sng" algn="ctr">
              <a:solidFill>
                <a:srgbClr val="36AFCE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 pitchFamily="34" charset="77"/>
                <a:ea typeface="+mn-ea"/>
                <a:cs typeface="+mn-cs"/>
              </a:endParaRPr>
            </a:p>
          </p:txBody>
        </p:sp>
        <p:pic>
          <p:nvPicPr>
            <p:cNvPr id="1042" name="Graphic 1041" descr="Computer">
              <a:extLst>
                <a:ext uri="{FF2B5EF4-FFF2-40B4-BE49-F238E27FC236}">
                  <a16:creationId xmlns:a16="http://schemas.microsoft.com/office/drawing/2014/main" id="{9ECEC0FB-C0A3-4ECC-BB46-B959888D3D2A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>
              <a:extLst>
                <a:ext uri="{96DAC541-7B7A-43D3-8B79-37D633B846F1}">
                  <asvg:svgBlip xmlns:asvg="http://schemas.microsoft.com/office/drawing/2016/SVG/main" r:embed="rId16"/>
                </a:ext>
              </a:extLst>
            </a:blip>
            <a:stretch>
              <a:fillRect/>
            </a:stretch>
          </p:blipFill>
          <p:spPr>
            <a:xfrm>
              <a:off x="5328110" y="351635"/>
              <a:ext cx="549914" cy="549914"/>
            </a:xfrm>
            <a:prstGeom prst="rect">
              <a:avLst/>
            </a:prstGeom>
          </p:spPr>
        </p:pic>
        <p:sp>
          <p:nvSpPr>
            <p:cNvPr id="122" name="79 - TextBox">
              <a:extLst>
                <a:ext uri="{FF2B5EF4-FFF2-40B4-BE49-F238E27FC236}">
                  <a16:creationId xmlns:a16="http://schemas.microsoft.com/office/drawing/2014/main" id="{0CB3C8A9-28D0-4C5E-9E96-8A8CE66E6BC8}"/>
                </a:ext>
              </a:extLst>
            </p:cNvPr>
            <p:cNvSpPr txBox="1"/>
            <p:nvPr/>
          </p:nvSpPr>
          <p:spPr>
            <a:xfrm>
              <a:off x="5032753" y="889833"/>
              <a:ext cx="1140629" cy="22878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70000"/>
                </a:lnSpc>
              </a:pPr>
              <a:r>
                <a:rPr lang="en-US" sz="1200" b="1" dirty="0">
                  <a:solidFill>
                    <a:prstClr val="white"/>
                  </a:solidFill>
                  <a:latin typeface="Tw Cen MT" panose="020B0602020104020603" pitchFamily="34" charset="77"/>
                </a:rPr>
                <a:t>MEC</a:t>
              </a:r>
              <a:endParaRPr lang="en-GB" sz="1200" b="1" dirty="0">
                <a:solidFill>
                  <a:prstClr val="white"/>
                </a:solidFill>
                <a:latin typeface="Tw Cen MT" panose="020B0602020104020603" pitchFamily="34" charset="77"/>
              </a:endParaRPr>
            </a:p>
          </p:txBody>
        </p: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9961D9C6-0C8B-46E0-AF69-1D14B93BEE70}"/>
              </a:ext>
            </a:extLst>
          </p:cNvPr>
          <p:cNvGrpSpPr/>
          <p:nvPr/>
        </p:nvGrpSpPr>
        <p:grpSpPr>
          <a:xfrm>
            <a:off x="4892881" y="1734100"/>
            <a:ext cx="1150389" cy="981596"/>
            <a:chOff x="4892791" y="1622128"/>
            <a:chExt cx="1150389" cy="981596"/>
          </a:xfrm>
        </p:grpSpPr>
        <p:sp>
          <p:nvSpPr>
            <p:cNvPr id="57" name="Rounded Rectangle 130">
              <a:extLst>
                <a:ext uri="{FF2B5EF4-FFF2-40B4-BE49-F238E27FC236}">
                  <a16:creationId xmlns:a16="http://schemas.microsoft.com/office/drawing/2014/main" id="{E803F05A-6939-4B18-B4BA-56261C01297A}"/>
                </a:ext>
              </a:extLst>
            </p:cNvPr>
            <p:cNvSpPr/>
            <p:nvPr/>
          </p:nvSpPr>
          <p:spPr>
            <a:xfrm>
              <a:off x="4892791" y="1622128"/>
              <a:ext cx="1150389" cy="981596"/>
            </a:xfrm>
            <a:prstGeom prst="roundRect">
              <a:avLst/>
            </a:prstGeom>
            <a:gradFill rotWithShape="1">
              <a:gsLst>
                <a:gs pos="0">
                  <a:srgbClr val="36AFCE">
                    <a:satMod val="103000"/>
                    <a:lumMod val="102000"/>
                    <a:tint val="94000"/>
                  </a:srgbClr>
                </a:gs>
                <a:gs pos="50000">
                  <a:srgbClr val="36AFCE">
                    <a:satMod val="110000"/>
                    <a:lumMod val="100000"/>
                    <a:shade val="100000"/>
                  </a:srgbClr>
                </a:gs>
                <a:gs pos="100000">
                  <a:srgbClr val="36AFCE">
                    <a:lumMod val="99000"/>
                    <a:satMod val="120000"/>
                    <a:shade val="78000"/>
                  </a:srgbClr>
                </a:gs>
              </a:gsLst>
              <a:lin ang="5400000" scaled="0"/>
            </a:gradFill>
            <a:ln w="6350" cap="flat" cmpd="sng" algn="ctr">
              <a:solidFill>
                <a:srgbClr val="36AFCE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 pitchFamily="34" charset="77"/>
                <a:ea typeface="+mn-ea"/>
                <a:cs typeface="+mn-cs"/>
              </a:endParaRPr>
            </a:p>
          </p:txBody>
        </p:sp>
        <p:sp>
          <p:nvSpPr>
            <p:cNvPr id="65" name="79 - TextBox">
              <a:extLst>
                <a:ext uri="{FF2B5EF4-FFF2-40B4-BE49-F238E27FC236}">
                  <a16:creationId xmlns:a16="http://schemas.microsoft.com/office/drawing/2014/main" id="{9C5DABBE-C01A-4FC5-A02F-D6F594686B07}"/>
                </a:ext>
              </a:extLst>
            </p:cNvPr>
            <p:cNvSpPr txBox="1"/>
            <p:nvPr/>
          </p:nvSpPr>
          <p:spPr>
            <a:xfrm>
              <a:off x="4897671" y="2186673"/>
              <a:ext cx="1140629" cy="35804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70000"/>
                </a:lnSpc>
              </a:pPr>
              <a:r>
                <a:rPr lang="en-US" sz="1200" b="1" dirty="0">
                  <a:solidFill>
                    <a:prstClr val="white"/>
                  </a:solidFill>
                  <a:latin typeface="Tw Cen MT" panose="020B0602020104020603" pitchFamily="34" charset="77"/>
                </a:rPr>
                <a:t>Core functions (SGW / PGW)</a:t>
              </a:r>
              <a:endParaRPr lang="en-GB" sz="1200" b="1" dirty="0">
                <a:solidFill>
                  <a:prstClr val="white"/>
                </a:solidFill>
                <a:latin typeface="Tw Cen MT" panose="020B0602020104020603" pitchFamily="34" charset="77"/>
              </a:endParaRPr>
            </a:p>
          </p:txBody>
        </p:sp>
        <p:pic>
          <p:nvPicPr>
            <p:cNvPr id="18" name="Graphic 17" descr="Server">
              <a:extLst>
                <a:ext uri="{FF2B5EF4-FFF2-40B4-BE49-F238E27FC236}">
                  <a16:creationId xmlns:a16="http://schemas.microsoft.com/office/drawing/2014/main" id="{DBDDC241-0065-43FB-9F34-0E3FBC9E8E5A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>
              <a:extLst>
                <a:ext uri="{96DAC541-7B7A-43D3-8B79-37D633B846F1}">
                  <asvg:svgBlip xmlns:asvg="http://schemas.microsoft.com/office/drawing/2016/SVG/main" r:embed="rId18"/>
                </a:ext>
              </a:extLst>
            </a:blip>
            <a:stretch>
              <a:fillRect/>
            </a:stretch>
          </p:blipFill>
          <p:spPr>
            <a:xfrm>
              <a:off x="5200931" y="1663619"/>
              <a:ext cx="534108" cy="534108"/>
            </a:xfrm>
            <a:prstGeom prst="rect">
              <a:avLst/>
            </a:prstGeom>
          </p:spPr>
        </p:pic>
      </p:grpSp>
      <p:pic>
        <p:nvPicPr>
          <p:cNvPr id="20" name="Graphic 19" descr="Internet">
            <a:extLst>
              <a:ext uri="{FF2B5EF4-FFF2-40B4-BE49-F238E27FC236}">
                <a16:creationId xmlns:a16="http://schemas.microsoft.com/office/drawing/2014/main" id="{68F19DE1-1F5D-4EAF-9CAE-A9DB7AAFD01A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96DAC541-7B7A-43D3-8B79-37D633B846F1}">
                <asvg:svgBlip xmlns:asvg="http://schemas.microsoft.com/office/drawing/2016/SVG/main" r:embed="rId20"/>
              </a:ext>
            </a:extLst>
          </a:blip>
          <a:stretch>
            <a:fillRect/>
          </a:stretch>
        </p:blipFill>
        <p:spPr>
          <a:xfrm>
            <a:off x="10706693" y="715268"/>
            <a:ext cx="642986" cy="642986"/>
          </a:xfrm>
          <a:prstGeom prst="rect">
            <a:avLst/>
          </a:prstGeom>
        </p:spPr>
      </p:pic>
      <p:cxnSp>
        <p:nvCxnSpPr>
          <p:cNvPr id="124" name="Connector: Elbow 123">
            <a:extLst>
              <a:ext uri="{FF2B5EF4-FFF2-40B4-BE49-F238E27FC236}">
                <a16:creationId xmlns:a16="http://schemas.microsoft.com/office/drawing/2014/main" id="{56530C90-3EEA-4B5A-9C75-3B1D82228399}"/>
              </a:ext>
            </a:extLst>
          </p:cNvPr>
          <p:cNvCxnSpPr>
            <a:cxnSpLocks/>
            <a:stCxn id="18" idx="0"/>
            <a:endCxn id="122" idx="2"/>
          </p:cNvCxnSpPr>
          <p:nvPr/>
        </p:nvCxnSpPr>
        <p:spPr>
          <a:xfrm rot="5400000" flipH="1" flipV="1">
            <a:off x="5203164" y="1510680"/>
            <a:ext cx="529822" cy="1"/>
          </a:xfrm>
          <a:prstGeom prst="bentConnector3">
            <a:avLst>
              <a:gd name="adj1" fmla="val 50000"/>
            </a:avLst>
          </a:prstGeom>
          <a:ln w="19050">
            <a:solidFill>
              <a:srgbClr val="7030A0"/>
            </a:solidFill>
            <a:prstDash val="lg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32" name="Group 131">
            <a:extLst>
              <a:ext uri="{FF2B5EF4-FFF2-40B4-BE49-F238E27FC236}">
                <a16:creationId xmlns:a16="http://schemas.microsoft.com/office/drawing/2014/main" id="{0C742EAD-A29D-4EB8-9F99-3D9BE4CB4E9B}"/>
              </a:ext>
            </a:extLst>
          </p:cNvPr>
          <p:cNvGrpSpPr/>
          <p:nvPr/>
        </p:nvGrpSpPr>
        <p:grpSpPr>
          <a:xfrm>
            <a:off x="2337279" y="1736052"/>
            <a:ext cx="1150389" cy="981596"/>
            <a:chOff x="4892791" y="1622128"/>
            <a:chExt cx="1150389" cy="981596"/>
          </a:xfrm>
        </p:grpSpPr>
        <p:sp>
          <p:nvSpPr>
            <p:cNvPr id="135" name="Rounded Rectangle 130">
              <a:extLst>
                <a:ext uri="{FF2B5EF4-FFF2-40B4-BE49-F238E27FC236}">
                  <a16:creationId xmlns:a16="http://schemas.microsoft.com/office/drawing/2014/main" id="{55E71107-3A76-403D-A0BD-C32D2B2F70C1}"/>
                </a:ext>
              </a:extLst>
            </p:cNvPr>
            <p:cNvSpPr/>
            <p:nvPr/>
          </p:nvSpPr>
          <p:spPr>
            <a:xfrm>
              <a:off x="4892791" y="1622128"/>
              <a:ext cx="1150389" cy="981596"/>
            </a:xfrm>
            <a:prstGeom prst="roundRect">
              <a:avLst/>
            </a:prstGeom>
            <a:solidFill>
              <a:srgbClr val="FF0000"/>
            </a:solidFill>
            <a:ln w="6350" cap="flat" cmpd="sng" algn="ctr">
              <a:solidFill>
                <a:schemeClr val="tx1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 pitchFamily="34" charset="77"/>
                <a:ea typeface="+mn-ea"/>
                <a:cs typeface="+mn-cs"/>
              </a:endParaRPr>
            </a:p>
          </p:txBody>
        </p:sp>
        <p:sp>
          <p:nvSpPr>
            <p:cNvPr id="136" name="79 - TextBox">
              <a:extLst>
                <a:ext uri="{FF2B5EF4-FFF2-40B4-BE49-F238E27FC236}">
                  <a16:creationId xmlns:a16="http://schemas.microsoft.com/office/drawing/2014/main" id="{63B90FB7-6212-4542-9C85-376EECBC55AA}"/>
                </a:ext>
              </a:extLst>
            </p:cNvPr>
            <p:cNvSpPr txBox="1"/>
            <p:nvPr/>
          </p:nvSpPr>
          <p:spPr>
            <a:xfrm>
              <a:off x="4897671" y="2186673"/>
              <a:ext cx="1140629" cy="35804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70000"/>
                </a:lnSpc>
              </a:pPr>
              <a:r>
                <a:rPr lang="en-US" sz="1200" b="1" dirty="0">
                  <a:solidFill>
                    <a:prstClr val="white"/>
                  </a:solidFill>
                  <a:latin typeface="Tw Cen MT" panose="020B0602020104020603" pitchFamily="34" charset="77"/>
                </a:rPr>
                <a:t>Core functions (SGW / PGW)</a:t>
              </a:r>
              <a:endParaRPr lang="en-GB" sz="1200" b="1" dirty="0">
                <a:solidFill>
                  <a:prstClr val="white"/>
                </a:solidFill>
                <a:latin typeface="Tw Cen MT" panose="020B0602020104020603" pitchFamily="34" charset="77"/>
              </a:endParaRPr>
            </a:p>
          </p:txBody>
        </p:sp>
        <p:pic>
          <p:nvPicPr>
            <p:cNvPr id="138" name="Graphic 137" descr="Server">
              <a:extLst>
                <a:ext uri="{FF2B5EF4-FFF2-40B4-BE49-F238E27FC236}">
                  <a16:creationId xmlns:a16="http://schemas.microsoft.com/office/drawing/2014/main" id="{84015C6D-30C3-4B92-B262-E6FE22B0DD26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>
              <a:extLst>
                <a:ext uri="{96DAC541-7B7A-43D3-8B79-37D633B846F1}">
                  <asvg:svgBlip xmlns:asvg="http://schemas.microsoft.com/office/drawing/2016/SVG/main" r:embed="rId18"/>
                </a:ext>
              </a:extLst>
            </a:blip>
            <a:stretch>
              <a:fillRect/>
            </a:stretch>
          </p:blipFill>
          <p:spPr>
            <a:xfrm>
              <a:off x="5200931" y="1663619"/>
              <a:ext cx="534108" cy="534108"/>
            </a:xfrm>
            <a:prstGeom prst="rect">
              <a:avLst/>
            </a:prstGeom>
          </p:spPr>
        </p:pic>
      </p:grpSp>
      <p:grpSp>
        <p:nvGrpSpPr>
          <p:cNvPr id="139" name="Group 138">
            <a:extLst>
              <a:ext uri="{FF2B5EF4-FFF2-40B4-BE49-F238E27FC236}">
                <a16:creationId xmlns:a16="http://schemas.microsoft.com/office/drawing/2014/main" id="{E332FDAD-4065-4276-87AB-FCC856F0E579}"/>
              </a:ext>
            </a:extLst>
          </p:cNvPr>
          <p:cNvGrpSpPr/>
          <p:nvPr/>
        </p:nvGrpSpPr>
        <p:grpSpPr>
          <a:xfrm>
            <a:off x="693392" y="1738457"/>
            <a:ext cx="849700" cy="981596"/>
            <a:chOff x="7168546" y="1622667"/>
            <a:chExt cx="849700" cy="981596"/>
          </a:xfrm>
        </p:grpSpPr>
        <p:sp>
          <p:nvSpPr>
            <p:cNvPr id="140" name="Rounded Rectangle 130">
              <a:extLst>
                <a:ext uri="{FF2B5EF4-FFF2-40B4-BE49-F238E27FC236}">
                  <a16:creationId xmlns:a16="http://schemas.microsoft.com/office/drawing/2014/main" id="{9E4D3A22-F990-4E73-9CA8-497D05DAC540}"/>
                </a:ext>
              </a:extLst>
            </p:cNvPr>
            <p:cNvSpPr/>
            <p:nvPr/>
          </p:nvSpPr>
          <p:spPr>
            <a:xfrm>
              <a:off x="7168546" y="1622667"/>
              <a:ext cx="849700" cy="981596"/>
            </a:xfrm>
            <a:prstGeom prst="roundRect">
              <a:avLst/>
            </a:prstGeom>
            <a:solidFill>
              <a:srgbClr val="FF0000"/>
            </a:solidFill>
            <a:ln w="6350" cap="flat" cmpd="sng" algn="ctr">
              <a:solidFill>
                <a:schemeClr val="tx1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 pitchFamily="34" charset="77"/>
                <a:ea typeface="+mn-ea"/>
                <a:cs typeface="+mn-cs"/>
              </a:endParaRPr>
            </a:p>
          </p:txBody>
        </p:sp>
        <p:sp>
          <p:nvSpPr>
            <p:cNvPr id="141" name="79 - TextBox">
              <a:extLst>
                <a:ext uri="{FF2B5EF4-FFF2-40B4-BE49-F238E27FC236}">
                  <a16:creationId xmlns:a16="http://schemas.microsoft.com/office/drawing/2014/main" id="{9703A456-3149-4CDC-BAFD-3B0D4E798765}"/>
                </a:ext>
              </a:extLst>
            </p:cNvPr>
            <p:cNvSpPr txBox="1"/>
            <p:nvPr/>
          </p:nvSpPr>
          <p:spPr>
            <a:xfrm>
              <a:off x="7209745" y="2335931"/>
              <a:ext cx="767303" cy="22878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70000"/>
                </a:lnSpc>
              </a:pPr>
              <a:r>
                <a:rPr lang="en-US" sz="1200" b="1" dirty="0" err="1">
                  <a:solidFill>
                    <a:prstClr val="white"/>
                  </a:solidFill>
                  <a:latin typeface="Tw Cen MT" panose="020B0602020104020603" pitchFamily="34" charset="77"/>
                </a:rPr>
                <a:t>gNB</a:t>
              </a:r>
              <a:endParaRPr lang="en-US" sz="1200" b="1" dirty="0">
                <a:solidFill>
                  <a:prstClr val="white"/>
                </a:solidFill>
                <a:latin typeface="Tw Cen MT" panose="020B0602020104020603" pitchFamily="34" charset="77"/>
              </a:endParaRPr>
            </a:p>
          </p:txBody>
        </p:sp>
        <p:pic>
          <p:nvPicPr>
            <p:cNvPr id="143" name="Picture 142" descr="A close up of a sign&#10;&#10;Description automatically generated">
              <a:extLst>
                <a:ext uri="{FF2B5EF4-FFF2-40B4-BE49-F238E27FC236}">
                  <a16:creationId xmlns:a16="http://schemas.microsoft.com/office/drawing/2014/main" id="{AD58F72A-3F6D-4F24-8126-5AD50CEEF487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98638" y="1689425"/>
              <a:ext cx="589516" cy="589516"/>
            </a:xfrm>
            <a:prstGeom prst="rect">
              <a:avLst/>
            </a:prstGeom>
          </p:spPr>
        </p:pic>
      </p:grpSp>
      <p:cxnSp>
        <p:nvCxnSpPr>
          <p:cNvPr id="145" name="Straight Arrow Connector 144">
            <a:extLst>
              <a:ext uri="{FF2B5EF4-FFF2-40B4-BE49-F238E27FC236}">
                <a16:creationId xmlns:a16="http://schemas.microsoft.com/office/drawing/2014/main" id="{E0BFE56A-19E2-4DD1-A5EC-EA03AA6DB484}"/>
              </a:ext>
            </a:extLst>
          </p:cNvPr>
          <p:cNvCxnSpPr>
            <a:cxnSpLocks/>
          </p:cNvCxnSpPr>
          <p:nvPr/>
        </p:nvCxnSpPr>
        <p:spPr>
          <a:xfrm>
            <a:off x="1655920" y="2213740"/>
            <a:ext cx="584140" cy="0"/>
          </a:xfrm>
          <a:prstGeom prst="straightConnector1">
            <a:avLst/>
          </a:prstGeom>
          <a:noFill/>
          <a:ln w="19050" cap="flat" cmpd="sng" algn="ctr">
            <a:solidFill>
              <a:sysClr val="windowText" lastClr="000000"/>
            </a:solidFill>
            <a:prstDash val="solid"/>
            <a:miter lim="800000"/>
            <a:headEnd type="triangle" w="med" len="med"/>
            <a:tailEnd type="triangle" w="med" len="med"/>
          </a:ln>
          <a:effectLst/>
        </p:spPr>
      </p:cxnSp>
      <p:pic>
        <p:nvPicPr>
          <p:cNvPr id="146" name="Picture 10" descr="Image result for policeman silhouette standing">
            <a:extLst>
              <a:ext uri="{FF2B5EF4-FFF2-40B4-BE49-F238E27FC236}">
                <a16:creationId xmlns:a16="http://schemas.microsoft.com/office/drawing/2014/main" id="{FDF3A199-505A-4538-8C57-745A61CE803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816" t="2401" r="24683" b="1569"/>
          <a:stretch/>
        </p:blipFill>
        <p:spPr bwMode="auto">
          <a:xfrm>
            <a:off x="1575432" y="3824443"/>
            <a:ext cx="301731" cy="8271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7" name="Speech Bubble: Rectangle 66">
            <a:extLst>
              <a:ext uri="{FF2B5EF4-FFF2-40B4-BE49-F238E27FC236}">
                <a16:creationId xmlns:a16="http://schemas.microsoft.com/office/drawing/2014/main" id="{B66336F3-3981-45B4-9C46-C9040185E1B4}"/>
              </a:ext>
            </a:extLst>
          </p:cNvPr>
          <p:cNvSpPr/>
          <p:nvPr/>
        </p:nvSpPr>
        <p:spPr>
          <a:xfrm rot="10800000">
            <a:off x="4347398" y="5608102"/>
            <a:ext cx="4203546" cy="676245"/>
          </a:xfrm>
          <a:prstGeom prst="wedgeRectCallout">
            <a:avLst>
              <a:gd name="adj1" fmla="val -64798"/>
              <a:gd name="adj2" fmla="val 118374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95D39255-9783-427E-82DF-E0200CFAC00A}"/>
              </a:ext>
            </a:extLst>
          </p:cNvPr>
          <p:cNvSpPr txBox="1"/>
          <p:nvPr/>
        </p:nvSpPr>
        <p:spPr>
          <a:xfrm>
            <a:off x="4336316" y="5665803"/>
            <a:ext cx="431318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0" u="sng" dirty="0">
                <a:solidFill>
                  <a:schemeClr val="tx2">
                    <a:lumMod val="75000"/>
                  </a:schemeClr>
                </a:solidFill>
              </a:rPr>
              <a:t>Tx Info</a:t>
            </a:r>
            <a:r>
              <a:rPr lang="en-US" sz="1400" b="0" dirty="0">
                <a:solidFill>
                  <a:schemeClr val="tx2">
                    <a:lumMod val="75000"/>
                  </a:schemeClr>
                </a:solidFill>
              </a:rPr>
              <a:t>: CO2, NFC, Lidar distance, GPS </a:t>
            </a:r>
            <a:r>
              <a:rPr lang="en-US" sz="1400" b="0" dirty="0" err="1">
                <a:solidFill>
                  <a:schemeClr val="tx2">
                    <a:lumMod val="75000"/>
                  </a:schemeClr>
                </a:solidFill>
              </a:rPr>
              <a:t>coord</a:t>
            </a:r>
            <a:r>
              <a:rPr lang="en-US" sz="1400" b="0" dirty="0">
                <a:solidFill>
                  <a:schemeClr val="tx2">
                    <a:lumMod val="75000"/>
                  </a:schemeClr>
                </a:solidFill>
              </a:rPr>
              <a:t>., ECU info </a:t>
            </a:r>
            <a:endParaRPr lang="en-GB" sz="1400" b="0" dirty="0" err="1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id="{86E5B7F9-B261-4178-8AEA-1485500221EC}"/>
              </a:ext>
            </a:extLst>
          </p:cNvPr>
          <p:cNvSpPr txBox="1"/>
          <p:nvPr/>
        </p:nvSpPr>
        <p:spPr>
          <a:xfrm>
            <a:off x="4347107" y="5976571"/>
            <a:ext cx="4198465" cy="307777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sz="1400" u="sng" dirty="0">
                <a:solidFill>
                  <a:schemeClr val="tx2">
                    <a:lumMod val="75000"/>
                  </a:schemeClr>
                </a:solidFill>
              </a:rPr>
              <a:t>R</a:t>
            </a:r>
            <a:r>
              <a:rPr lang="en-US" sz="1400" b="0" u="sng" dirty="0">
                <a:solidFill>
                  <a:schemeClr val="tx2">
                    <a:lumMod val="75000"/>
                  </a:schemeClr>
                </a:solidFill>
              </a:rPr>
              <a:t>x Info</a:t>
            </a:r>
            <a:r>
              <a:rPr lang="en-US" sz="1400" b="0" dirty="0">
                <a:solidFill>
                  <a:schemeClr val="tx2">
                    <a:lumMod val="75000"/>
                  </a:schemeClr>
                </a:solidFill>
              </a:rPr>
              <a:t>: Instruction messages, GUI info.</a:t>
            </a:r>
            <a:endParaRPr lang="en-GB" sz="1400" b="0" dirty="0" err="1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70" name="Speech Bubble: Rectangle 69">
            <a:extLst>
              <a:ext uri="{FF2B5EF4-FFF2-40B4-BE49-F238E27FC236}">
                <a16:creationId xmlns:a16="http://schemas.microsoft.com/office/drawing/2014/main" id="{51B1C167-A178-459C-9785-2A8638061DD6}"/>
              </a:ext>
            </a:extLst>
          </p:cNvPr>
          <p:cNvSpPr/>
          <p:nvPr/>
        </p:nvSpPr>
        <p:spPr>
          <a:xfrm rot="10800000">
            <a:off x="4428172" y="3936891"/>
            <a:ext cx="3557216" cy="860125"/>
          </a:xfrm>
          <a:prstGeom prst="wedgeRectCallout">
            <a:avLst>
              <a:gd name="adj1" fmla="val -66382"/>
              <a:gd name="adj2" fmla="val 185764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id="{E152FF6C-E941-44F3-9BAA-760A9CEAE232}"/>
              </a:ext>
            </a:extLst>
          </p:cNvPr>
          <p:cNvSpPr txBox="1"/>
          <p:nvPr/>
        </p:nvSpPr>
        <p:spPr>
          <a:xfrm>
            <a:off x="4407608" y="3963034"/>
            <a:ext cx="388750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0" u="sng" dirty="0">
                <a:solidFill>
                  <a:schemeClr val="tx2">
                    <a:lumMod val="75000"/>
                  </a:schemeClr>
                </a:solidFill>
              </a:rPr>
              <a:t>Tx Info</a:t>
            </a:r>
            <a:r>
              <a:rPr lang="en-US" sz="1400" b="0" dirty="0">
                <a:solidFill>
                  <a:schemeClr val="tx2">
                    <a:lumMod val="75000"/>
                  </a:schemeClr>
                </a:solidFill>
              </a:rPr>
              <a:t>: Camera picture, </a:t>
            </a:r>
            <a:r>
              <a:rPr lang="en-US" sz="1400" dirty="0">
                <a:solidFill>
                  <a:schemeClr val="tx2">
                    <a:lumMod val="75000"/>
                  </a:schemeClr>
                </a:solidFill>
              </a:rPr>
              <a:t>light status, GPS </a:t>
            </a:r>
            <a:r>
              <a:rPr lang="en-US" sz="1400" dirty="0" err="1">
                <a:solidFill>
                  <a:schemeClr val="tx2">
                    <a:lumMod val="75000"/>
                  </a:schemeClr>
                </a:solidFill>
              </a:rPr>
              <a:t>coord</a:t>
            </a:r>
            <a:r>
              <a:rPr lang="en-US" sz="1400" dirty="0">
                <a:solidFill>
                  <a:schemeClr val="tx2">
                    <a:lumMod val="75000"/>
                  </a:schemeClr>
                </a:solidFill>
              </a:rPr>
              <a:t> </a:t>
            </a:r>
            <a:endParaRPr lang="en-GB" sz="1400" b="0" dirty="0" err="1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72" name="TextBox 71">
            <a:extLst>
              <a:ext uri="{FF2B5EF4-FFF2-40B4-BE49-F238E27FC236}">
                <a16:creationId xmlns:a16="http://schemas.microsoft.com/office/drawing/2014/main" id="{F18BA1B9-FB92-4BE9-AF28-6C4FC7F9D39B}"/>
              </a:ext>
            </a:extLst>
          </p:cNvPr>
          <p:cNvSpPr txBox="1"/>
          <p:nvPr/>
        </p:nvSpPr>
        <p:spPr>
          <a:xfrm>
            <a:off x="4428170" y="4273802"/>
            <a:ext cx="3557217" cy="52322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sz="1400" u="sng" dirty="0">
                <a:solidFill>
                  <a:schemeClr val="tx2">
                    <a:lumMod val="75000"/>
                  </a:schemeClr>
                </a:solidFill>
              </a:rPr>
              <a:t>R</a:t>
            </a:r>
            <a:r>
              <a:rPr lang="en-US" sz="1400" b="0" u="sng" dirty="0">
                <a:solidFill>
                  <a:schemeClr val="tx2">
                    <a:lumMod val="75000"/>
                  </a:schemeClr>
                </a:solidFill>
              </a:rPr>
              <a:t>x Info</a:t>
            </a:r>
            <a:r>
              <a:rPr lang="en-US" sz="1400" b="0" dirty="0">
                <a:solidFill>
                  <a:schemeClr val="tx2">
                    <a:lumMod val="75000"/>
                  </a:schemeClr>
                </a:solidFill>
              </a:rPr>
              <a:t>: Instruction messages for border bar and traffic light, GUI info.</a:t>
            </a:r>
            <a:endParaRPr lang="en-GB" sz="1400" b="0" dirty="0" err="1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73" name="Speech Bubble: Rectangle 72">
            <a:extLst>
              <a:ext uri="{FF2B5EF4-FFF2-40B4-BE49-F238E27FC236}">
                <a16:creationId xmlns:a16="http://schemas.microsoft.com/office/drawing/2014/main" id="{3DD5FE27-ACE0-4BF8-9752-002106AED00D}"/>
              </a:ext>
            </a:extLst>
          </p:cNvPr>
          <p:cNvSpPr/>
          <p:nvPr/>
        </p:nvSpPr>
        <p:spPr>
          <a:xfrm rot="10800000">
            <a:off x="1221601" y="5586071"/>
            <a:ext cx="2269350" cy="676245"/>
          </a:xfrm>
          <a:prstGeom prst="wedgeRectCallout">
            <a:avLst>
              <a:gd name="adj1" fmla="val -6003"/>
              <a:gd name="adj2" fmla="val 246692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74" name="TextBox 73">
            <a:extLst>
              <a:ext uri="{FF2B5EF4-FFF2-40B4-BE49-F238E27FC236}">
                <a16:creationId xmlns:a16="http://schemas.microsoft.com/office/drawing/2014/main" id="{5D9F7C26-300A-4C5C-A6CE-61B5B58E8280}"/>
              </a:ext>
            </a:extLst>
          </p:cNvPr>
          <p:cNvSpPr txBox="1"/>
          <p:nvPr/>
        </p:nvSpPr>
        <p:spPr>
          <a:xfrm>
            <a:off x="1195171" y="5643772"/>
            <a:ext cx="288893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0" u="sng" dirty="0">
                <a:solidFill>
                  <a:schemeClr val="tx2">
                    <a:lumMod val="75000"/>
                  </a:schemeClr>
                </a:solidFill>
              </a:rPr>
              <a:t>Tx Info</a:t>
            </a:r>
            <a:r>
              <a:rPr lang="en-US" sz="1400" b="0" dirty="0">
                <a:solidFill>
                  <a:schemeClr val="tx2">
                    <a:lumMod val="75000"/>
                  </a:schemeClr>
                </a:solidFill>
              </a:rPr>
              <a:t>: Truck manifest (doc)</a:t>
            </a:r>
            <a:endParaRPr lang="en-GB" sz="1400" b="0" dirty="0" err="1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75" name="TextBox 74">
            <a:extLst>
              <a:ext uri="{FF2B5EF4-FFF2-40B4-BE49-F238E27FC236}">
                <a16:creationId xmlns:a16="http://schemas.microsoft.com/office/drawing/2014/main" id="{515A390E-EBD4-46A8-8613-C83BCB44D586}"/>
              </a:ext>
            </a:extLst>
          </p:cNvPr>
          <p:cNvSpPr txBox="1"/>
          <p:nvPr/>
        </p:nvSpPr>
        <p:spPr>
          <a:xfrm>
            <a:off x="1226812" y="5954540"/>
            <a:ext cx="2264139" cy="307777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sz="1400" u="sng" dirty="0">
                <a:solidFill>
                  <a:schemeClr val="tx2">
                    <a:lumMod val="75000"/>
                  </a:schemeClr>
                </a:solidFill>
              </a:rPr>
              <a:t>R</a:t>
            </a:r>
            <a:r>
              <a:rPr lang="en-US" sz="1400" b="0" u="sng" dirty="0">
                <a:solidFill>
                  <a:schemeClr val="tx2">
                    <a:lumMod val="75000"/>
                  </a:schemeClr>
                </a:solidFill>
              </a:rPr>
              <a:t>x Info</a:t>
            </a:r>
            <a:r>
              <a:rPr lang="en-US" sz="1400" b="0" dirty="0">
                <a:solidFill>
                  <a:schemeClr val="tx2">
                    <a:lumMod val="75000"/>
                  </a:schemeClr>
                </a:solidFill>
              </a:rPr>
              <a:t>: GUI info (incl. figs)</a:t>
            </a:r>
            <a:endParaRPr lang="en-GB" sz="1400" b="0" dirty="0" err="1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77" name="TextBox 76">
            <a:extLst>
              <a:ext uri="{FF2B5EF4-FFF2-40B4-BE49-F238E27FC236}">
                <a16:creationId xmlns:a16="http://schemas.microsoft.com/office/drawing/2014/main" id="{4BA51579-2A70-4E4B-AEA0-9C0A56718F96}"/>
              </a:ext>
            </a:extLst>
          </p:cNvPr>
          <p:cNvSpPr txBox="1"/>
          <p:nvPr/>
        </p:nvSpPr>
        <p:spPr>
          <a:xfrm>
            <a:off x="3997569" y="6527532"/>
            <a:ext cx="419686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/>
              <a:t>GR-TR Webinar – June 29</a:t>
            </a:r>
            <a:r>
              <a:rPr lang="en-US" sz="1000" baseline="30000" dirty="0"/>
              <a:t>th</a:t>
            </a:r>
            <a:r>
              <a:rPr lang="en-US" sz="1000" dirty="0"/>
              <a:t> 2020 – slide 18 </a:t>
            </a:r>
          </a:p>
        </p:txBody>
      </p:sp>
    </p:spTree>
    <p:extLst>
      <p:ext uri="{BB962C8B-B14F-4D97-AF65-F5344CB8AC3E}">
        <p14:creationId xmlns:p14="http://schemas.microsoft.com/office/powerpoint/2010/main" val="21613607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1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" dur="1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" dur="1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xit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7" dur="1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22" presetClass="exit" presetSubtype="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20" dur="1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22" presetClass="exit" presetSubtype="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23" dur="1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8" dur="1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1" dur="1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4" dur="1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xit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38" dur="1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22" presetClass="exit" presetSubtype="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41" dur="1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22" presetClass="exit" presetSubtype="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44" dur="1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000"/>
                            </p:stCondLst>
                            <p:childTnLst>
                              <p:par>
                                <p:cTn id="47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9" dur="1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2" dur="1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5" dur="1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" grpId="0" animBg="1"/>
      <p:bldP spid="67" grpId="1" animBg="1"/>
      <p:bldP spid="68" grpId="0"/>
      <p:bldP spid="68" grpId="1"/>
      <p:bldP spid="69" grpId="0" animBg="1"/>
      <p:bldP spid="69" grpId="1" animBg="1"/>
      <p:bldP spid="70" grpId="0" animBg="1"/>
      <p:bldP spid="70" grpId="1" animBg="1"/>
      <p:bldP spid="71" grpId="0"/>
      <p:bldP spid="71" grpId="1"/>
      <p:bldP spid="72" grpId="0" animBg="1"/>
      <p:bldP spid="72" grpId="1" animBg="1"/>
      <p:bldP spid="73" grpId="0" animBg="1"/>
      <p:bldP spid="74" grpId="0"/>
      <p:bldP spid="75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4" name="Straight Connector 113">
            <a:extLst>
              <a:ext uri="{FF2B5EF4-FFF2-40B4-BE49-F238E27FC236}">
                <a16:creationId xmlns:a16="http://schemas.microsoft.com/office/drawing/2014/main" id="{1E76FA7C-9E0D-4387-90F2-D57FF172DBDE}"/>
              </a:ext>
            </a:extLst>
          </p:cNvPr>
          <p:cNvCxnSpPr>
            <a:cxnSpLocks/>
          </p:cNvCxnSpPr>
          <p:nvPr/>
        </p:nvCxnSpPr>
        <p:spPr>
          <a:xfrm>
            <a:off x="4238851" y="318686"/>
            <a:ext cx="7037" cy="6100775"/>
          </a:xfrm>
          <a:prstGeom prst="line">
            <a:avLst/>
          </a:prstGeom>
          <a:ln w="28575">
            <a:solidFill>
              <a:schemeClr val="tx1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6" name="Picture 185">
            <a:extLst>
              <a:ext uri="{FF2B5EF4-FFF2-40B4-BE49-F238E27FC236}">
                <a16:creationId xmlns:a16="http://schemas.microsoft.com/office/drawing/2014/main" id="{195FF908-0F94-4141-80D5-F73F1E90293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3353" b="24476"/>
          <a:stretch/>
        </p:blipFill>
        <p:spPr>
          <a:xfrm>
            <a:off x="9448173" y="2264025"/>
            <a:ext cx="1137948" cy="707474"/>
          </a:xfrm>
          <a:prstGeom prst="rect">
            <a:avLst/>
          </a:prstGeom>
        </p:spPr>
      </p:pic>
      <p:pic>
        <p:nvPicPr>
          <p:cNvPr id="180" name="Picture 179">
            <a:extLst>
              <a:ext uri="{FF2B5EF4-FFF2-40B4-BE49-F238E27FC236}">
                <a16:creationId xmlns:a16="http://schemas.microsoft.com/office/drawing/2014/main" id="{71460E44-97C7-4DF6-9D98-CB18849A07A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53649" y="2983406"/>
            <a:ext cx="707474" cy="707474"/>
          </a:xfrm>
          <a:prstGeom prst="rect">
            <a:avLst/>
          </a:prstGeom>
        </p:spPr>
      </p:pic>
      <p:cxnSp>
        <p:nvCxnSpPr>
          <p:cNvPr id="66" name="Straight Arrow Connector 65">
            <a:extLst>
              <a:ext uri="{FF2B5EF4-FFF2-40B4-BE49-F238E27FC236}">
                <a16:creationId xmlns:a16="http://schemas.microsoft.com/office/drawing/2014/main" id="{3E1CD0E0-734F-4DCA-9229-3C9C3C07464E}"/>
              </a:ext>
            </a:extLst>
          </p:cNvPr>
          <p:cNvCxnSpPr>
            <a:cxnSpLocks/>
          </p:cNvCxnSpPr>
          <p:nvPr/>
        </p:nvCxnSpPr>
        <p:spPr>
          <a:xfrm>
            <a:off x="6096000" y="2337053"/>
            <a:ext cx="584140" cy="0"/>
          </a:xfrm>
          <a:prstGeom prst="straightConnector1">
            <a:avLst/>
          </a:prstGeom>
          <a:noFill/>
          <a:ln w="19050" cap="flat" cmpd="sng" algn="ctr">
            <a:solidFill>
              <a:sysClr val="windowText" lastClr="000000"/>
            </a:solidFill>
            <a:prstDash val="solid"/>
            <a:miter lim="800000"/>
            <a:headEnd type="triangle" w="med" len="med"/>
            <a:tailEnd type="triangle" w="med" len="med"/>
          </a:ln>
          <a:effectLst/>
        </p:spPr>
      </p:cxnSp>
      <p:sp>
        <p:nvSpPr>
          <p:cNvPr id="94" name="Rounded Rectangle 6">
            <a:extLst>
              <a:ext uri="{FF2B5EF4-FFF2-40B4-BE49-F238E27FC236}">
                <a16:creationId xmlns:a16="http://schemas.microsoft.com/office/drawing/2014/main" id="{9B78DB7D-2BCF-4270-8F94-72FE4FDCFA35}"/>
              </a:ext>
            </a:extLst>
          </p:cNvPr>
          <p:cNvSpPr/>
          <p:nvPr/>
        </p:nvSpPr>
        <p:spPr>
          <a:xfrm>
            <a:off x="3640574" y="2370013"/>
            <a:ext cx="1210629" cy="358023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rgbClr val="1D9A78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 pitchFamily="34" charset="77"/>
                <a:ea typeface="+mn-ea"/>
                <a:cs typeface="+mn-cs"/>
              </a:rPr>
              <a:t>Direct Interconnection</a:t>
            </a:r>
          </a:p>
        </p:txBody>
      </p:sp>
      <p:sp>
        <p:nvSpPr>
          <p:cNvPr id="120" name="Rounded Rectangle 130">
            <a:extLst>
              <a:ext uri="{FF2B5EF4-FFF2-40B4-BE49-F238E27FC236}">
                <a16:creationId xmlns:a16="http://schemas.microsoft.com/office/drawing/2014/main" id="{5666F4A4-B36E-4B25-B2E3-879190279089}"/>
              </a:ext>
            </a:extLst>
          </p:cNvPr>
          <p:cNvSpPr/>
          <p:nvPr/>
        </p:nvSpPr>
        <p:spPr>
          <a:xfrm>
            <a:off x="5883103" y="134263"/>
            <a:ext cx="1679240" cy="402129"/>
          </a:xfrm>
          <a:prstGeom prst="roundRect">
            <a:avLst/>
          </a:prstGeom>
          <a:gradFill rotWithShape="1">
            <a:gsLst>
              <a:gs pos="0">
                <a:srgbClr val="36AFCE">
                  <a:satMod val="103000"/>
                  <a:lumMod val="102000"/>
                  <a:tint val="94000"/>
                </a:srgbClr>
              </a:gs>
              <a:gs pos="50000">
                <a:srgbClr val="36AFCE">
                  <a:satMod val="110000"/>
                  <a:lumMod val="100000"/>
                  <a:shade val="100000"/>
                </a:srgbClr>
              </a:gs>
              <a:gs pos="100000">
                <a:srgbClr val="36AFCE">
                  <a:lumMod val="99000"/>
                  <a:satMod val="120000"/>
                  <a:shade val="78000"/>
                </a:srgbClr>
              </a:gs>
            </a:gsLst>
            <a:lin ang="5400000" scaled="0"/>
          </a:gradFill>
          <a:ln w="6350" cap="flat" cmpd="sng" algn="ctr">
            <a:solidFill>
              <a:srgbClr val="36AFCE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 pitchFamily="34" charset="77"/>
                <a:ea typeface="+mn-ea"/>
                <a:cs typeface="+mn-cs"/>
              </a:rPr>
              <a:t>GR side - </a:t>
            </a:r>
            <a:r>
              <a:rPr kumimoji="0" lang="en-US" sz="1400" b="1" i="0" u="none" strike="noStrike" kern="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 pitchFamily="34" charset="77"/>
                <a:ea typeface="+mn-ea"/>
                <a:cs typeface="+mn-cs"/>
              </a:rPr>
              <a:t>Cosmote</a:t>
            </a:r>
            <a:endParaRPr kumimoji="0" lang="en-GB" sz="140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 panose="020B0602020104020603" pitchFamily="34" charset="77"/>
              <a:ea typeface="+mn-ea"/>
              <a:cs typeface="+mn-cs"/>
            </a:endParaRPr>
          </a:p>
        </p:txBody>
      </p:sp>
      <p:sp>
        <p:nvSpPr>
          <p:cNvPr id="121" name="Rounded Rectangle 130">
            <a:extLst>
              <a:ext uri="{FF2B5EF4-FFF2-40B4-BE49-F238E27FC236}">
                <a16:creationId xmlns:a16="http://schemas.microsoft.com/office/drawing/2014/main" id="{EB68F2E5-051F-4680-9244-FA8D7DB5BB33}"/>
              </a:ext>
            </a:extLst>
          </p:cNvPr>
          <p:cNvSpPr/>
          <p:nvPr/>
        </p:nvSpPr>
        <p:spPr>
          <a:xfrm>
            <a:off x="1025429" y="98867"/>
            <a:ext cx="1520983" cy="402129"/>
          </a:xfrm>
          <a:prstGeom prst="roundRect">
            <a:avLst/>
          </a:prstGeom>
          <a:solidFill>
            <a:srgbClr val="FF0000"/>
          </a:solidFill>
          <a:ln w="6350" cap="flat" cmpd="sng" algn="ctr">
            <a:solidFill>
              <a:schemeClr val="tx1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 pitchFamily="34" charset="77"/>
                <a:ea typeface="+mn-ea"/>
                <a:cs typeface="+mn-cs"/>
              </a:rPr>
              <a:t>TR side - </a:t>
            </a:r>
            <a:r>
              <a:rPr kumimoji="0" lang="en-US" sz="1400" b="1" i="0" u="none" strike="noStrike" kern="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 pitchFamily="34" charset="77"/>
                <a:ea typeface="+mn-ea"/>
                <a:cs typeface="+mn-cs"/>
              </a:rPr>
              <a:t>Turkcell</a:t>
            </a:r>
            <a:endParaRPr kumimoji="0" lang="en-GB" sz="140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 panose="020B0602020104020603" pitchFamily="34" charset="77"/>
              <a:ea typeface="+mn-ea"/>
              <a:cs typeface="+mn-cs"/>
            </a:endParaRPr>
          </a:p>
        </p:txBody>
      </p:sp>
      <p:pic>
        <p:nvPicPr>
          <p:cNvPr id="133" name="Picture 132">
            <a:extLst>
              <a:ext uri="{FF2B5EF4-FFF2-40B4-BE49-F238E27FC236}">
                <a16:creationId xmlns:a16="http://schemas.microsoft.com/office/drawing/2014/main" id="{B9289A6D-27E8-484A-9909-45BBA5E286C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66072" y="3601243"/>
            <a:ext cx="798428" cy="798428"/>
          </a:xfrm>
          <a:prstGeom prst="rect">
            <a:avLst/>
          </a:prstGeom>
        </p:spPr>
      </p:pic>
      <p:pic>
        <p:nvPicPr>
          <p:cNvPr id="134" name="Picture 2" descr="Image result for police department icon">
            <a:extLst>
              <a:ext uri="{FF2B5EF4-FFF2-40B4-BE49-F238E27FC236}">
                <a16:creationId xmlns:a16="http://schemas.microsoft.com/office/drawing/2014/main" id="{69BCB008-6F76-41E7-8FB1-4B52E8EB9D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45573" y="2287706"/>
            <a:ext cx="925554" cy="9255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2" name="Picture 2" descr="Image result for police department icon">
            <a:extLst>
              <a:ext uri="{FF2B5EF4-FFF2-40B4-BE49-F238E27FC236}">
                <a16:creationId xmlns:a16="http://schemas.microsoft.com/office/drawing/2014/main" id="{E7E1515C-FBF1-47FB-BAE8-ACA1456E16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8648" y="3474117"/>
            <a:ext cx="925554" cy="9255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52" name="Group 151">
            <a:extLst>
              <a:ext uri="{FF2B5EF4-FFF2-40B4-BE49-F238E27FC236}">
                <a16:creationId xmlns:a16="http://schemas.microsoft.com/office/drawing/2014/main" id="{6E17AF8F-73DC-43D6-B985-A39AD157DA8F}"/>
              </a:ext>
            </a:extLst>
          </p:cNvPr>
          <p:cNvGrpSpPr/>
          <p:nvPr/>
        </p:nvGrpSpPr>
        <p:grpSpPr>
          <a:xfrm>
            <a:off x="11217783" y="2367968"/>
            <a:ext cx="922526" cy="883903"/>
            <a:chOff x="9658387" y="2176538"/>
            <a:chExt cx="1106462" cy="1092198"/>
          </a:xfrm>
        </p:grpSpPr>
        <p:pic>
          <p:nvPicPr>
            <p:cNvPr id="149" name="Picture 6" descr="Related image">
              <a:extLst>
                <a:ext uri="{FF2B5EF4-FFF2-40B4-BE49-F238E27FC236}">
                  <a16:creationId xmlns:a16="http://schemas.microsoft.com/office/drawing/2014/main" id="{5472F306-BD28-4F20-AFF1-676A868ED90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658387" y="2268603"/>
              <a:ext cx="1106462" cy="100013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51" name="Picture 150" descr="A close up of a logo&#10;&#10;Description generated with very high confidence">
              <a:extLst>
                <a:ext uri="{FF2B5EF4-FFF2-40B4-BE49-F238E27FC236}">
                  <a16:creationId xmlns:a16="http://schemas.microsoft.com/office/drawing/2014/main" id="{6F66C952-D375-45C7-8B1C-58082835B27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26096"/>
            <a:stretch/>
          </p:blipFill>
          <p:spPr>
            <a:xfrm rot="3006609">
              <a:off x="10227741" y="2225727"/>
              <a:ext cx="252860" cy="154482"/>
            </a:xfrm>
            <a:prstGeom prst="rect">
              <a:avLst/>
            </a:prstGeom>
          </p:spPr>
        </p:pic>
      </p:grpSp>
      <p:pic>
        <p:nvPicPr>
          <p:cNvPr id="153" name="Picture 10" descr="Image result for policeman silhouette standing">
            <a:extLst>
              <a:ext uri="{FF2B5EF4-FFF2-40B4-BE49-F238E27FC236}">
                <a16:creationId xmlns:a16="http://schemas.microsoft.com/office/drawing/2014/main" id="{C7B40571-0A14-4759-9778-7BEF93BF1EA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816" t="2401" r="24683" b="1569"/>
          <a:stretch/>
        </p:blipFill>
        <p:spPr bwMode="auto">
          <a:xfrm>
            <a:off x="10054471" y="2665691"/>
            <a:ext cx="301731" cy="8271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8" name="Rectangle 157">
            <a:extLst>
              <a:ext uri="{FF2B5EF4-FFF2-40B4-BE49-F238E27FC236}">
                <a16:creationId xmlns:a16="http://schemas.microsoft.com/office/drawing/2014/main" id="{628C80D9-285C-4C23-95DA-05FCF2FFD947}"/>
              </a:ext>
            </a:extLst>
          </p:cNvPr>
          <p:cNvSpPr/>
          <p:nvPr/>
        </p:nvSpPr>
        <p:spPr>
          <a:xfrm>
            <a:off x="8591250" y="1862252"/>
            <a:ext cx="3491891" cy="1741992"/>
          </a:xfrm>
          <a:prstGeom prst="rect">
            <a:avLst/>
          </a:prstGeom>
          <a:noFill/>
          <a:ln w="19050">
            <a:solidFill>
              <a:schemeClr val="accent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9" name="Rounded Rectangle 130">
            <a:extLst>
              <a:ext uri="{FF2B5EF4-FFF2-40B4-BE49-F238E27FC236}">
                <a16:creationId xmlns:a16="http://schemas.microsoft.com/office/drawing/2014/main" id="{EFF8BC52-EB50-4C80-AFA6-443B2257ED28}"/>
              </a:ext>
            </a:extLst>
          </p:cNvPr>
          <p:cNvSpPr/>
          <p:nvPr/>
        </p:nvSpPr>
        <p:spPr>
          <a:xfrm>
            <a:off x="8966719" y="1963967"/>
            <a:ext cx="2884898" cy="255535"/>
          </a:xfrm>
          <a:prstGeom prst="roundRect">
            <a:avLst/>
          </a:prstGeom>
          <a:gradFill rotWithShape="1">
            <a:gsLst>
              <a:gs pos="0">
                <a:srgbClr val="36AFCE">
                  <a:satMod val="103000"/>
                  <a:lumMod val="102000"/>
                  <a:tint val="94000"/>
                </a:srgbClr>
              </a:gs>
              <a:gs pos="50000">
                <a:srgbClr val="36AFCE">
                  <a:satMod val="110000"/>
                  <a:lumMod val="100000"/>
                  <a:shade val="100000"/>
                </a:srgbClr>
              </a:gs>
              <a:gs pos="100000">
                <a:srgbClr val="36AFCE">
                  <a:lumMod val="99000"/>
                  <a:satMod val="120000"/>
                  <a:shade val="78000"/>
                </a:srgbClr>
              </a:gs>
            </a:gsLst>
            <a:lin ang="5400000" scaled="0"/>
          </a:gradFill>
          <a:ln w="6350" cap="flat" cmpd="sng" algn="ctr">
            <a:solidFill>
              <a:srgbClr val="36AFCE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 pitchFamily="34" charset="77"/>
                <a:ea typeface="+mn-ea"/>
                <a:cs typeface="+mn-cs"/>
              </a:rPr>
              <a:t>Customs </a:t>
            </a:r>
            <a:r>
              <a:rPr lang="en-US" sz="1200" b="1" kern="0" dirty="0">
                <a:solidFill>
                  <a:prstClr val="white"/>
                </a:solidFill>
                <a:latin typeface="Tw Cen MT" panose="020B0602020104020603" pitchFamily="34" charset="77"/>
              </a:rPr>
              <a:t>site – Road side infra</a:t>
            </a:r>
            <a:endParaRPr kumimoji="0" lang="en-GB" sz="120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 panose="020B0602020104020603" pitchFamily="34" charset="77"/>
              <a:ea typeface="+mn-ea"/>
              <a:cs typeface="+mn-cs"/>
            </a:endParaRPr>
          </a:p>
        </p:txBody>
      </p:sp>
      <p:cxnSp>
        <p:nvCxnSpPr>
          <p:cNvPr id="191" name="Straight Connector 190">
            <a:extLst>
              <a:ext uri="{FF2B5EF4-FFF2-40B4-BE49-F238E27FC236}">
                <a16:creationId xmlns:a16="http://schemas.microsoft.com/office/drawing/2014/main" id="{2E8B42C0-3881-4CAC-BAAF-EF0CC2C21043}"/>
              </a:ext>
            </a:extLst>
          </p:cNvPr>
          <p:cNvCxnSpPr>
            <a:cxnSpLocks/>
            <a:stCxn id="140" idx="2"/>
            <a:endCxn id="142" idx="0"/>
          </p:cNvCxnSpPr>
          <p:nvPr/>
        </p:nvCxnSpPr>
        <p:spPr>
          <a:xfrm flipH="1">
            <a:off x="1111425" y="2720053"/>
            <a:ext cx="6817" cy="754064"/>
          </a:xfrm>
          <a:prstGeom prst="line">
            <a:avLst/>
          </a:prstGeom>
          <a:ln w="19050">
            <a:solidFill>
              <a:srgbClr val="7030A0"/>
            </a:solidFill>
            <a:prstDash val="lg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28" name="Arrow: Left-Right 1027">
            <a:extLst>
              <a:ext uri="{FF2B5EF4-FFF2-40B4-BE49-F238E27FC236}">
                <a16:creationId xmlns:a16="http://schemas.microsoft.com/office/drawing/2014/main" id="{6EDED123-C7F4-4C2C-88E5-A1B52FC51244}"/>
              </a:ext>
            </a:extLst>
          </p:cNvPr>
          <p:cNvSpPr/>
          <p:nvPr/>
        </p:nvSpPr>
        <p:spPr>
          <a:xfrm>
            <a:off x="3821072" y="2128129"/>
            <a:ext cx="815287" cy="140645"/>
          </a:xfrm>
          <a:prstGeom prst="leftRightArrow">
            <a:avLst/>
          </a:prstGeom>
          <a:solidFill>
            <a:srgbClr val="7030A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033" name="Connector: Elbow 1032">
            <a:extLst>
              <a:ext uri="{FF2B5EF4-FFF2-40B4-BE49-F238E27FC236}">
                <a16:creationId xmlns:a16="http://schemas.microsoft.com/office/drawing/2014/main" id="{DB7EA0AC-0BAB-407C-93F0-4F333DA15577}"/>
              </a:ext>
            </a:extLst>
          </p:cNvPr>
          <p:cNvCxnSpPr>
            <a:cxnSpLocks/>
            <a:stCxn id="57" idx="3"/>
          </p:cNvCxnSpPr>
          <p:nvPr/>
        </p:nvCxnSpPr>
        <p:spPr>
          <a:xfrm flipV="1">
            <a:off x="6043270" y="814684"/>
            <a:ext cx="3050129" cy="1410214"/>
          </a:xfrm>
          <a:prstGeom prst="bentConnector3">
            <a:avLst>
              <a:gd name="adj1" fmla="val 10538"/>
            </a:avLst>
          </a:prstGeom>
          <a:ln w="19050">
            <a:solidFill>
              <a:srgbClr val="7030A0"/>
            </a:solidFill>
            <a:prstDash val="lg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5" name="Connector: Elbow 204">
            <a:extLst>
              <a:ext uri="{FF2B5EF4-FFF2-40B4-BE49-F238E27FC236}">
                <a16:creationId xmlns:a16="http://schemas.microsoft.com/office/drawing/2014/main" id="{2EA0DFE1-22CE-4925-9E2B-C96128D81B81}"/>
              </a:ext>
            </a:extLst>
          </p:cNvPr>
          <p:cNvCxnSpPr>
            <a:cxnSpLocks/>
            <a:stCxn id="76" idx="3"/>
            <a:endCxn id="181" idx="1"/>
          </p:cNvCxnSpPr>
          <p:nvPr/>
        </p:nvCxnSpPr>
        <p:spPr>
          <a:xfrm>
            <a:off x="7608451" y="2233650"/>
            <a:ext cx="1543108" cy="2884687"/>
          </a:xfrm>
          <a:prstGeom prst="bentConnector3">
            <a:avLst>
              <a:gd name="adj1" fmla="val 30046"/>
            </a:avLst>
          </a:prstGeom>
          <a:ln w="19050">
            <a:solidFill>
              <a:srgbClr val="7030A0"/>
            </a:solidFill>
            <a:prstDash val="lg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3" name="Cloud 122">
            <a:extLst>
              <a:ext uri="{FF2B5EF4-FFF2-40B4-BE49-F238E27FC236}">
                <a16:creationId xmlns:a16="http://schemas.microsoft.com/office/drawing/2014/main" id="{6E129FBC-C96D-4383-9672-BF4AF18220B9}"/>
              </a:ext>
            </a:extLst>
          </p:cNvPr>
          <p:cNvSpPr/>
          <p:nvPr/>
        </p:nvSpPr>
        <p:spPr>
          <a:xfrm>
            <a:off x="9218398" y="489564"/>
            <a:ext cx="2633218" cy="1055651"/>
          </a:xfrm>
          <a:prstGeom prst="cloud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200" b="1" dirty="0">
                <a:solidFill>
                  <a:schemeClr val="tx1"/>
                </a:solidFill>
              </a:rPr>
              <a:t>WINGS Cloud Platform (STARLIT)</a:t>
            </a:r>
            <a:br>
              <a:rPr lang="en-US" sz="1200" dirty="0">
                <a:solidFill>
                  <a:schemeClr val="tx1"/>
                </a:solidFill>
              </a:rPr>
            </a:br>
            <a:r>
              <a:rPr lang="en-US" sz="1200" dirty="0">
                <a:solidFill>
                  <a:schemeClr val="tx1"/>
                </a:solidFill>
              </a:rPr>
              <a:t>WINGS facilities</a:t>
            </a:r>
            <a:br>
              <a:rPr lang="en-US" sz="1200" dirty="0">
                <a:solidFill>
                  <a:schemeClr val="tx1"/>
                </a:solidFill>
              </a:rPr>
            </a:br>
            <a:r>
              <a:rPr lang="en-US" sz="1200" dirty="0">
                <a:solidFill>
                  <a:schemeClr val="tx1"/>
                </a:solidFill>
              </a:rPr>
              <a:t> in Athens</a:t>
            </a:r>
            <a:endParaRPr lang="en-GB" sz="1200" dirty="0">
              <a:solidFill>
                <a:schemeClr val="tx1"/>
              </a:solidFill>
            </a:endParaRPr>
          </a:p>
        </p:txBody>
      </p:sp>
      <p:pic>
        <p:nvPicPr>
          <p:cNvPr id="103" name="Picture 102" descr="A close up of a logo&#10;&#10;Description automatically generated">
            <a:extLst>
              <a:ext uri="{FF2B5EF4-FFF2-40B4-BE49-F238E27FC236}">
                <a16:creationId xmlns:a16="http://schemas.microsoft.com/office/drawing/2014/main" id="{04A353C7-B6F9-41D0-9CC1-622816C54734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769"/>
          <a:stretch/>
        </p:blipFill>
        <p:spPr>
          <a:xfrm flipH="1">
            <a:off x="10765337" y="2290561"/>
            <a:ext cx="607081" cy="590887"/>
          </a:xfrm>
          <a:prstGeom prst="rect">
            <a:avLst/>
          </a:prstGeom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id="{75B45BBF-2096-4010-8BB4-029301571F3C}"/>
              </a:ext>
            </a:extLst>
          </p:cNvPr>
          <p:cNvGrpSpPr/>
          <p:nvPr/>
        </p:nvGrpSpPr>
        <p:grpSpPr>
          <a:xfrm>
            <a:off x="9151559" y="4050433"/>
            <a:ext cx="2549027" cy="2135808"/>
            <a:chOff x="9151559" y="4050433"/>
            <a:chExt cx="2549027" cy="2135808"/>
          </a:xfrm>
        </p:grpSpPr>
        <p:pic>
          <p:nvPicPr>
            <p:cNvPr id="137" name="Picture 136">
              <a:extLst>
                <a:ext uri="{FF2B5EF4-FFF2-40B4-BE49-F238E27FC236}">
                  <a16:creationId xmlns:a16="http://schemas.microsoft.com/office/drawing/2014/main" id="{B7E82089-EB8E-462A-B69B-C10AD2198533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 flipH="1">
              <a:off x="9896269" y="5016988"/>
              <a:ext cx="1129412" cy="1129412"/>
            </a:xfrm>
            <a:prstGeom prst="rect">
              <a:avLst/>
            </a:prstGeom>
          </p:spPr>
        </p:pic>
        <p:grpSp>
          <p:nvGrpSpPr>
            <p:cNvPr id="170" name="Group 169">
              <a:extLst>
                <a:ext uri="{FF2B5EF4-FFF2-40B4-BE49-F238E27FC236}">
                  <a16:creationId xmlns:a16="http://schemas.microsoft.com/office/drawing/2014/main" id="{09D77F7A-B27C-4C34-8818-BFDEF4601810}"/>
                </a:ext>
              </a:extLst>
            </p:cNvPr>
            <p:cNvGrpSpPr/>
            <p:nvPr/>
          </p:nvGrpSpPr>
          <p:grpSpPr>
            <a:xfrm>
              <a:off x="10969563" y="4977147"/>
              <a:ext cx="376848" cy="442664"/>
              <a:chOff x="9206799" y="5238620"/>
              <a:chExt cx="376848" cy="442664"/>
            </a:xfrm>
          </p:grpSpPr>
          <p:pic>
            <p:nvPicPr>
              <p:cNvPr id="168" name="Picture 167" descr="A close up of a logo&#10;&#10;Description automatically generated">
                <a:extLst>
                  <a:ext uri="{FF2B5EF4-FFF2-40B4-BE49-F238E27FC236}">
                    <a16:creationId xmlns:a16="http://schemas.microsoft.com/office/drawing/2014/main" id="{A109984B-006A-4075-BCEF-85568453405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9206799" y="5412358"/>
                <a:ext cx="268926" cy="268926"/>
              </a:xfrm>
              <a:prstGeom prst="rect">
                <a:avLst/>
              </a:prstGeom>
            </p:spPr>
          </p:pic>
          <p:pic>
            <p:nvPicPr>
              <p:cNvPr id="169" name="Picture 168" descr="A close up of a logo&#10;&#10;Description generated with very high confidence">
                <a:extLst>
                  <a:ext uri="{FF2B5EF4-FFF2-40B4-BE49-F238E27FC236}">
                    <a16:creationId xmlns:a16="http://schemas.microsoft.com/office/drawing/2014/main" id="{981F4C49-0492-4E0C-A61A-5DC57188515C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26096"/>
              <a:stretch/>
            </p:blipFill>
            <p:spPr>
              <a:xfrm rot="3006609">
                <a:off x="9379976" y="5287809"/>
                <a:ext cx="252860" cy="154482"/>
              </a:xfrm>
              <a:prstGeom prst="rect">
                <a:avLst/>
              </a:prstGeom>
            </p:spPr>
          </p:pic>
        </p:grpSp>
        <p:grpSp>
          <p:nvGrpSpPr>
            <p:cNvPr id="176" name="Group 175">
              <a:extLst>
                <a:ext uri="{FF2B5EF4-FFF2-40B4-BE49-F238E27FC236}">
                  <a16:creationId xmlns:a16="http://schemas.microsoft.com/office/drawing/2014/main" id="{531BB56F-7802-429C-8AB8-5D077898DFC3}"/>
                </a:ext>
              </a:extLst>
            </p:cNvPr>
            <p:cNvGrpSpPr/>
            <p:nvPr/>
          </p:nvGrpSpPr>
          <p:grpSpPr>
            <a:xfrm>
              <a:off x="9386675" y="4523380"/>
              <a:ext cx="981950" cy="683649"/>
              <a:chOff x="10083460" y="4298425"/>
              <a:chExt cx="981950" cy="683649"/>
            </a:xfrm>
          </p:grpSpPr>
          <p:pic>
            <p:nvPicPr>
              <p:cNvPr id="174" name="Picture 173" descr="A drawing of a face&#10;&#10;Description automatically generated">
                <a:extLst>
                  <a:ext uri="{FF2B5EF4-FFF2-40B4-BE49-F238E27FC236}">
                    <a16:creationId xmlns:a16="http://schemas.microsoft.com/office/drawing/2014/main" id="{9E6A48FD-AE58-4CE9-9E89-2B3C9FFF420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10083460" y="4426660"/>
                <a:ext cx="555414" cy="555414"/>
              </a:xfrm>
              <a:prstGeom prst="rect">
                <a:avLst/>
              </a:prstGeom>
            </p:spPr>
          </p:pic>
          <p:pic>
            <p:nvPicPr>
              <p:cNvPr id="175" name="Picture 174" descr="A close up of a logo&#10;&#10;Description automatically generated">
                <a:extLst>
                  <a:ext uri="{FF2B5EF4-FFF2-40B4-BE49-F238E27FC236}">
                    <a16:creationId xmlns:a16="http://schemas.microsoft.com/office/drawing/2014/main" id="{56B87DAA-CA8F-4B62-B88F-5C8259E20CF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0583434" y="4298425"/>
                <a:ext cx="481976" cy="481976"/>
              </a:xfrm>
              <a:prstGeom prst="rect">
                <a:avLst/>
              </a:prstGeom>
            </p:spPr>
          </p:pic>
        </p:grpSp>
        <p:grpSp>
          <p:nvGrpSpPr>
            <p:cNvPr id="179" name="Group 178">
              <a:extLst>
                <a:ext uri="{FF2B5EF4-FFF2-40B4-BE49-F238E27FC236}">
                  <a16:creationId xmlns:a16="http://schemas.microsoft.com/office/drawing/2014/main" id="{2E31D46A-E67B-4DB6-8E0A-E42EDB12918B}"/>
                </a:ext>
              </a:extLst>
            </p:cNvPr>
            <p:cNvGrpSpPr/>
            <p:nvPr/>
          </p:nvGrpSpPr>
          <p:grpSpPr>
            <a:xfrm>
              <a:off x="9178204" y="5410520"/>
              <a:ext cx="736727" cy="676001"/>
              <a:chOff x="8090271" y="4987051"/>
              <a:chExt cx="736727" cy="676001"/>
            </a:xfrm>
          </p:grpSpPr>
          <p:pic>
            <p:nvPicPr>
              <p:cNvPr id="177" name="Picture 176" descr="A close up of a logo&#10;&#10;Description automatically generated">
                <a:extLst>
                  <a:ext uri="{FF2B5EF4-FFF2-40B4-BE49-F238E27FC236}">
                    <a16:creationId xmlns:a16="http://schemas.microsoft.com/office/drawing/2014/main" id="{C57D022D-6A1C-4132-A65D-6F28537E1F9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flipH="1">
                <a:off x="8219249" y="5205709"/>
                <a:ext cx="457343" cy="457343"/>
              </a:xfrm>
              <a:prstGeom prst="rect">
                <a:avLst/>
              </a:prstGeom>
            </p:spPr>
          </p:pic>
          <p:sp>
            <p:nvSpPr>
              <p:cNvPr id="178" name="Rounded Rectangle 6">
                <a:extLst>
                  <a:ext uri="{FF2B5EF4-FFF2-40B4-BE49-F238E27FC236}">
                    <a16:creationId xmlns:a16="http://schemas.microsoft.com/office/drawing/2014/main" id="{2C49DC50-E02E-44FC-A22D-3BCD74CF29CA}"/>
                  </a:ext>
                </a:extLst>
              </p:cNvPr>
              <p:cNvSpPr/>
              <p:nvPr/>
            </p:nvSpPr>
            <p:spPr>
              <a:xfrm>
                <a:off x="8090271" y="4987051"/>
                <a:ext cx="736727" cy="255283"/>
              </a:xfrm>
              <a:prstGeom prst="roundRect">
                <a:avLst/>
              </a:prstGeom>
              <a:solidFill>
                <a:sysClr val="window" lastClr="FFFFFF"/>
              </a:solidFill>
              <a:ln w="12700" cap="flat" cmpd="sng" algn="ctr">
                <a:solidFill>
                  <a:schemeClr val="tx1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1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w Cen MT" panose="020B0602020104020603" pitchFamily="34" charset="77"/>
                    <a:ea typeface="+mn-ea"/>
                    <a:cs typeface="+mn-cs"/>
                  </a:rPr>
                  <a:t>Proximity</a:t>
                </a:r>
              </a:p>
            </p:txBody>
          </p:sp>
        </p:grpSp>
        <p:sp>
          <p:nvSpPr>
            <p:cNvPr id="181" name="Rectangle 180">
              <a:extLst>
                <a:ext uri="{FF2B5EF4-FFF2-40B4-BE49-F238E27FC236}">
                  <a16:creationId xmlns:a16="http://schemas.microsoft.com/office/drawing/2014/main" id="{158DD5DF-6C76-439A-98FA-524E11C6BF32}"/>
                </a:ext>
              </a:extLst>
            </p:cNvPr>
            <p:cNvSpPr/>
            <p:nvPr/>
          </p:nvSpPr>
          <p:spPr>
            <a:xfrm>
              <a:off x="9151559" y="4050433"/>
              <a:ext cx="2549027" cy="2135808"/>
            </a:xfrm>
            <a:prstGeom prst="rect">
              <a:avLst/>
            </a:prstGeom>
            <a:noFill/>
            <a:ln w="19050">
              <a:solidFill>
                <a:schemeClr val="accent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82" name="Rounded Rectangle 130">
              <a:extLst>
                <a:ext uri="{FF2B5EF4-FFF2-40B4-BE49-F238E27FC236}">
                  <a16:creationId xmlns:a16="http://schemas.microsoft.com/office/drawing/2014/main" id="{7A29D2A7-B50C-4B31-9D9A-80A34E99F34C}"/>
                </a:ext>
              </a:extLst>
            </p:cNvPr>
            <p:cNvSpPr/>
            <p:nvPr/>
          </p:nvSpPr>
          <p:spPr>
            <a:xfrm>
              <a:off x="9413860" y="4120764"/>
              <a:ext cx="2129492" cy="302896"/>
            </a:xfrm>
            <a:prstGeom prst="roundRect">
              <a:avLst/>
            </a:prstGeom>
            <a:gradFill rotWithShape="1">
              <a:gsLst>
                <a:gs pos="0">
                  <a:srgbClr val="36AFCE">
                    <a:satMod val="103000"/>
                    <a:lumMod val="102000"/>
                    <a:tint val="94000"/>
                  </a:srgbClr>
                </a:gs>
                <a:gs pos="50000">
                  <a:srgbClr val="36AFCE">
                    <a:satMod val="110000"/>
                    <a:lumMod val="100000"/>
                    <a:shade val="100000"/>
                  </a:srgbClr>
                </a:gs>
                <a:gs pos="100000">
                  <a:srgbClr val="36AFCE">
                    <a:lumMod val="99000"/>
                    <a:satMod val="120000"/>
                    <a:shade val="78000"/>
                  </a:srgbClr>
                </a:gs>
              </a:gsLst>
              <a:lin ang="5400000" scaled="0"/>
            </a:gradFill>
            <a:ln w="6350" cap="flat" cmpd="sng" algn="ctr">
              <a:solidFill>
                <a:srgbClr val="36AFCE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r>
                <a:rPr lang="en-US" sz="1200" b="1" kern="0" dirty="0">
                  <a:solidFill>
                    <a:prstClr val="white"/>
                  </a:solidFill>
                  <a:latin typeface="Tw Cen MT" panose="020B0602020104020603" pitchFamily="34" charset="77"/>
                </a:rPr>
                <a:t>On-Board Sensors (OBU)</a:t>
              </a:r>
              <a:endParaRPr lang="en-GB" sz="1200" b="1" kern="0" dirty="0">
                <a:solidFill>
                  <a:prstClr val="white"/>
                </a:solidFill>
                <a:latin typeface="Tw Cen MT" panose="020B0602020104020603" pitchFamily="34" charset="77"/>
              </a:endParaRPr>
            </a:p>
          </p:txBody>
        </p:sp>
        <p:pic>
          <p:nvPicPr>
            <p:cNvPr id="212" name="Picture 211">
              <a:extLst>
                <a:ext uri="{FF2B5EF4-FFF2-40B4-BE49-F238E27FC236}">
                  <a16:creationId xmlns:a16="http://schemas.microsoft.com/office/drawing/2014/main" id="{B2AD0F44-B8F3-4EEE-9C73-7C0A2CD51EC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1028186" y="5460495"/>
              <a:ext cx="636450" cy="636450"/>
            </a:xfrm>
            <a:prstGeom prst="rect">
              <a:avLst/>
            </a:prstGeom>
          </p:spPr>
        </p:pic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3B0193B3-28AE-47DE-928A-E6EEF094D62A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/>
            <a:stretch>
              <a:fillRect/>
            </a:stretch>
          </p:blipFill>
          <p:spPr>
            <a:xfrm>
              <a:off x="10574344" y="4513299"/>
              <a:ext cx="476406" cy="476406"/>
            </a:xfrm>
            <a:prstGeom prst="rect">
              <a:avLst/>
            </a:prstGeom>
          </p:spPr>
        </p:pic>
      </p:grpSp>
      <p:sp>
        <p:nvSpPr>
          <p:cNvPr id="105" name="Rounded Rectangle 6">
            <a:extLst>
              <a:ext uri="{FF2B5EF4-FFF2-40B4-BE49-F238E27FC236}">
                <a16:creationId xmlns:a16="http://schemas.microsoft.com/office/drawing/2014/main" id="{26F73C2D-61AB-4CDE-9787-B4DC61C85DAD}"/>
              </a:ext>
            </a:extLst>
          </p:cNvPr>
          <p:cNvSpPr/>
          <p:nvPr/>
        </p:nvSpPr>
        <p:spPr>
          <a:xfrm>
            <a:off x="10586121" y="2951779"/>
            <a:ext cx="846184" cy="50048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chemeClr val="tx1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 pitchFamily="34" charset="77"/>
                <a:ea typeface="+mn-ea"/>
                <a:cs typeface="+mn-cs"/>
              </a:rPr>
              <a:t>License plate recognition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FEB7648A-467A-4B5B-8C2B-840F41FAE881}"/>
              </a:ext>
            </a:extLst>
          </p:cNvPr>
          <p:cNvGrpSpPr/>
          <p:nvPr/>
        </p:nvGrpSpPr>
        <p:grpSpPr>
          <a:xfrm>
            <a:off x="6758751" y="1742852"/>
            <a:ext cx="849700" cy="981596"/>
            <a:chOff x="7168546" y="1622667"/>
            <a:chExt cx="849700" cy="981596"/>
          </a:xfrm>
        </p:grpSpPr>
        <p:sp>
          <p:nvSpPr>
            <p:cNvPr id="76" name="Rounded Rectangle 130">
              <a:extLst>
                <a:ext uri="{FF2B5EF4-FFF2-40B4-BE49-F238E27FC236}">
                  <a16:creationId xmlns:a16="http://schemas.microsoft.com/office/drawing/2014/main" id="{63CBB6EA-A886-4281-8C57-221F18B22FF7}"/>
                </a:ext>
              </a:extLst>
            </p:cNvPr>
            <p:cNvSpPr/>
            <p:nvPr/>
          </p:nvSpPr>
          <p:spPr>
            <a:xfrm>
              <a:off x="7168546" y="1622667"/>
              <a:ext cx="849700" cy="981596"/>
            </a:xfrm>
            <a:prstGeom prst="roundRect">
              <a:avLst/>
            </a:prstGeom>
            <a:gradFill rotWithShape="1">
              <a:gsLst>
                <a:gs pos="0">
                  <a:srgbClr val="36AFCE">
                    <a:satMod val="103000"/>
                    <a:lumMod val="102000"/>
                    <a:tint val="94000"/>
                  </a:srgbClr>
                </a:gs>
                <a:gs pos="50000">
                  <a:srgbClr val="36AFCE">
                    <a:satMod val="110000"/>
                    <a:lumMod val="100000"/>
                    <a:shade val="100000"/>
                  </a:srgbClr>
                </a:gs>
                <a:gs pos="100000">
                  <a:srgbClr val="36AFCE">
                    <a:lumMod val="99000"/>
                    <a:satMod val="120000"/>
                    <a:shade val="78000"/>
                  </a:srgbClr>
                </a:gs>
              </a:gsLst>
              <a:lin ang="5400000" scaled="0"/>
            </a:gradFill>
            <a:ln w="6350" cap="flat" cmpd="sng" algn="ctr">
              <a:solidFill>
                <a:srgbClr val="36AFCE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 pitchFamily="34" charset="77"/>
                <a:ea typeface="+mn-ea"/>
                <a:cs typeface="+mn-cs"/>
              </a:endParaRPr>
            </a:p>
          </p:txBody>
        </p:sp>
        <p:sp>
          <p:nvSpPr>
            <p:cNvPr id="86" name="79 - TextBox">
              <a:extLst>
                <a:ext uri="{FF2B5EF4-FFF2-40B4-BE49-F238E27FC236}">
                  <a16:creationId xmlns:a16="http://schemas.microsoft.com/office/drawing/2014/main" id="{1CC49246-6B22-4026-81DC-FFCD65FD5F0B}"/>
                </a:ext>
              </a:extLst>
            </p:cNvPr>
            <p:cNvSpPr txBox="1"/>
            <p:nvPr/>
          </p:nvSpPr>
          <p:spPr>
            <a:xfrm>
              <a:off x="7209745" y="2335931"/>
              <a:ext cx="767303" cy="22878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70000"/>
                </a:lnSpc>
              </a:pPr>
              <a:r>
                <a:rPr lang="en-US" sz="1200" b="1" dirty="0" err="1">
                  <a:solidFill>
                    <a:prstClr val="white"/>
                  </a:solidFill>
                  <a:latin typeface="Tw Cen MT" panose="020B0602020104020603" pitchFamily="34" charset="77"/>
                </a:rPr>
                <a:t>gNB</a:t>
              </a:r>
              <a:endParaRPr lang="en-US" sz="1200" b="1" dirty="0">
                <a:solidFill>
                  <a:prstClr val="white"/>
                </a:solidFill>
                <a:latin typeface="Tw Cen MT" panose="020B0602020104020603" pitchFamily="34" charset="77"/>
              </a:endParaRPr>
            </a:p>
          </p:txBody>
        </p:sp>
        <p:pic>
          <p:nvPicPr>
            <p:cNvPr id="106" name="Picture 105" descr="A close up of a sign&#10;&#10;Description automatically generated">
              <a:extLst>
                <a:ext uri="{FF2B5EF4-FFF2-40B4-BE49-F238E27FC236}">
                  <a16:creationId xmlns:a16="http://schemas.microsoft.com/office/drawing/2014/main" id="{40A9949C-1550-4658-9E37-B12B4F2CA896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98638" y="1689425"/>
              <a:ext cx="589516" cy="589516"/>
            </a:xfrm>
            <a:prstGeom prst="rect">
              <a:avLst/>
            </a:prstGeom>
          </p:spPr>
        </p:pic>
      </p:grpSp>
      <p:cxnSp>
        <p:nvCxnSpPr>
          <p:cNvPr id="118" name="Connector: Elbow 117">
            <a:extLst>
              <a:ext uri="{FF2B5EF4-FFF2-40B4-BE49-F238E27FC236}">
                <a16:creationId xmlns:a16="http://schemas.microsoft.com/office/drawing/2014/main" id="{55AAD022-13DA-4EA6-A352-181E6B2FB55F}"/>
              </a:ext>
            </a:extLst>
          </p:cNvPr>
          <p:cNvCxnSpPr>
            <a:cxnSpLocks/>
            <a:stCxn id="76" idx="3"/>
            <a:endCxn id="134" idx="1"/>
          </p:cNvCxnSpPr>
          <p:nvPr/>
        </p:nvCxnSpPr>
        <p:spPr>
          <a:xfrm>
            <a:off x="7608451" y="2233650"/>
            <a:ext cx="937122" cy="516833"/>
          </a:xfrm>
          <a:prstGeom prst="bentConnector3">
            <a:avLst>
              <a:gd name="adj1" fmla="val 50000"/>
            </a:avLst>
          </a:prstGeom>
          <a:ln w="19050">
            <a:solidFill>
              <a:srgbClr val="7030A0"/>
            </a:solidFill>
            <a:prstDash val="lg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3" name="Group 22">
            <a:extLst>
              <a:ext uri="{FF2B5EF4-FFF2-40B4-BE49-F238E27FC236}">
                <a16:creationId xmlns:a16="http://schemas.microsoft.com/office/drawing/2014/main" id="{9961D9C6-0C8B-46E0-AF69-1D14B93BEE70}"/>
              </a:ext>
            </a:extLst>
          </p:cNvPr>
          <p:cNvGrpSpPr/>
          <p:nvPr/>
        </p:nvGrpSpPr>
        <p:grpSpPr>
          <a:xfrm>
            <a:off x="4892881" y="1734100"/>
            <a:ext cx="1150389" cy="981596"/>
            <a:chOff x="4892791" y="1622128"/>
            <a:chExt cx="1150389" cy="981596"/>
          </a:xfrm>
        </p:grpSpPr>
        <p:sp>
          <p:nvSpPr>
            <p:cNvPr id="57" name="Rounded Rectangle 130">
              <a:extLst>
                <a:ext uri="{FF2B5EF4-FFF2-40B4-BE49-F238E27FC236}">
                  <a16:creationId xmlns:a16="http://schemas.microsoft.com/office/drawing/2014/main" id="{E803F05A-6939-4B18-B4BA-56261C01297A}"/>
                </a:ext>
              </a:extLst>
            </p:cNvPr>
            <p:cNvSpPr/>
            <p:nvPr/>
          </p:nvSpPr>
          <p:spPr>
            <a:xfrm>
              <a:off x="4892791" y="1622128"/>
              <a:ext cx="1150389" cy="981596"/>
            </a:xfrm>
            <a:prstGeom prst="roundRect">
              <a:avLst/>
            </a:prstGeom>
            <a:gradFill rotWithShape="1">
              <a:gsLst>
                <a:gs pos="0">
                  <a:srgbClr val="36AFCE">
                    <a:satMod val="103000"/>
                    <a:lumMod val="102000"/>
                    <a:tint val="94000"/>
                  </a:srgbClr>
                </a:gs>
                <a:gs pos="50000">
                  <a:srgbClr val="36AFCE">
                    <a:satMod val="110000"/>
                    <a:lumMod val="100000"/>
                    <a:shade val="100000"/>
                  </a:srgbClr>
                </a:gs>
                <a:gs pos="100000">
                  <a:srgbClr val="36AFCE">
                    <a:lumMod val="99000"/>
                    <a:satMod val="120000"/>
                    <a:shade val="78000"/>
                  </a:srgbClr>
                </a:gs>
              </a:gsLst>
              <a:lin ang="5400000" scaled="0"/>
            </a:gradFill>
            <a:ln w="6350" cap="flat" cmpd="sng" algn="ctr">
              <a:solidFill>
                <a:srgbClr val="36AFCE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 pitchFamily="34" charset="77"/>
                <a:ea typeface="+mn-ea"/>
                <a:cs typeface="+mn-cs"/>
              </a:endParaRPr>
            </a:p>
          </p:txBody>
        </p:sp>
        <p:sp>
          <p:nvSpPr>
            <p:cNvPr id="65" name="79 - TextBox">
              <a:extLst>
                <a:ext uri="{FF2B5EF4-FFF2-40B4-BE49-F238E27FC236}">
                  <a16:creationId xmlns:a16="http://schemas.microsoft.com/office/drawing/2014/main" id="{9C5DABBE-C01A-4FC5-A02F-D6F594686B07}"/>
                </a:ext>
              </a:extLst>
            </p:cNvPr>
            <p:cNvSpPr txBox="1"/>
            <p:nvPr/>
          </p:nvSpPr>
          <p:spPr>
            <a:xfrm>
              <a:off x="4897671" y="2186673"/>
              <a:ext cx="1140629" cy="35804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70000"/>
                </a:lnSpc>
              </a:pPr>
              <a:r>
                <a:rPr lang="en-US" sz="1200" b="1" dirty="0">
                  <a:solidFill>
                    <a:prstClr val="white"/>
                  </a:solidFill>
                  <a:latin typeface="Tw Cen MT" panose="020B0602020104020603" pitchFamily="34" charset="77"/>
                </a:rPr>
                <a:t>Core functions (SGW / PGW)</a:t>
              </a:r>
              <a:endParaRPr lang="en-GB" sz="1200" b="1" dirty="0">
                <a:solidFill>
                  <a:prstClr val="white"/>
                </a:solidFill>
                <a:latin typeface="Tw Cen MT" panose="020B0602020104020603" pitchFamily="34" charset="77"/>
              </a:endParaRPr>
            </a:p>
          </p:txBody>
        </p:sp>
        <p:pic>
          <p:nvPicPr>
            <p:cNvPr id="18" name="Graphic 17" descr="Server">
              <a:extLst>
                <a:ext uri="{FF2B5EF4-FFF2-40B4-BE49-F238E27FC236}">
                  <a16:creationId xmlns:a16="http://schemas.microsoft.com/office/drawing/2014/main" id="{DBDDC241-0065-43FB-9F34-0E3FBC9E8E5A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>
              <a:extLst>
                <a:ext uri="{96DAC541-7B7A-43D3-8B79-37D633B846F1}">
                  <asvg:svgBlip xmlns:asvg="http://schemas.microsoft.com/office/drawing/2016/SVG/main" r:embed="rId16"/>
                </a:ext>
              </a:extLst>
            </a:blip>
            <a:stretch>
              <a:fillRect/>
            </a:stretch>
          </p:blipFill>
          <p:spPr>
            <a:xfrm>
              <a:off x="5200931" y="1663619"/>
              <a:ext cx="534108" cy="534108"/>
            </a:xfrm>
            <a:prstGeom prst="rect">
              <a:avLst/>
            </a:prstGeom>
          </p:spPr>
        </p:pic>
      </p:grpSp>
      <p:pic>
        <p:nvPicPr>
          <p:cNvPr id="20" name="Graphic 19" descr="Internet">
            <a:extLst>
              <a:ext uri="{FF2B5EF4-FFF2-40B4-BE49-F238E27FC236}">
                <a16:creationId xmlns:a16="http://schemas.microsoft.com/office/drawing/2014/main" id="{68F19DE1-1F5D-4EAF-9CAE-A9DB7AAFD01A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96DAC541-7B7A-43D3-8B79-37D633B846F1}">
                <asvg:svgBlip xmlns:asvg="http://schemas.microsoft.com/office/drawing/2016/SVG/main" r:embed="rId18"/>
              </a:ext>
            </a:extLst>
          </a:blip>
          <a:stretch>
            <a:fillRect/>
          </a:stretch>
        </p:blipFill>
        <p:spPr>
          <a:xfrm>
            <a:off x="10706693" y="715268"/>
            <a:ext cx="642986" cy="642986"/>
          </a:xfrm>
          <a:prstGeom prst="rect">
            <a:avLst/>
          </a:prstGeom>
        </p:spPr>
      </p:pic>
      <p:grpSp>
        <p:nvGrpSpPr>
          <p:cNvPr id="132" name="Group 131">
            <a:extLst>
              <a:ext uri="{FF2B5EF4-FFF2-40B4-BE49-F238E27FC236}">
                <a16:creationId xmlns:a16="http://schemas.microsoft.com/office/drawing/2014/main" id="{0C742EAD-A29D-4EB8-9F99-3D9BE4CB4E9B}"/>
              </a:ext>
            </a:extLst>
          </p:cNvPr>
          <p:cNvGrpSpPr/>
          <p:nvPr/>
        </p:nvGrpSpPr>
        <p:grpSpPr>
          <a:xfrm>
            <a:off x="2337279" y="1736052"/>
            <a:ext cx="1150389" cy="981596"/>
            <a:chOff x="4892791" y="1622128"/>
            <a:chExt cx="1150389" cy="981596"/>
          </a:xfrm>
        </p:grpSpPr>
        <p:sp>
          <p:nvSpPr>
            <p:cNvPr id="135" name="Rounded Rectangle 130">
              <a:extLst>
                <a:ext uri="{FF2B5EF4-FFF2-40B4-BE49-F238E27FC236}">
                  <a16:creationId xmlns:a16="http://schemas.microsoft.com/office/drawing/2014/main" id="{55E71107-3A76-403D-A0BD-C32D2B2F70C1}"/>
                </a:ext>
              </a:extLst>
            </p:cNvPr>
            <p:cNvSpPr/>
            <p:nvPr/>
          </p:nvSpPr>
          <p:spPr>
            <a:xfrm>
              <a:off x="4892791" y="1622128"/>
              <a:ext cx="1150389" cy="981596"/>
            </a:xfrm>
            <a:prstGeom prst="roundRect">
              <a:avLst/>
            </a:prstGeom>
            <a:solidFill>
              <a:srgbClr val="FF0000"/>
            </a:solidFill>
            <a:ln w="6350" cap="flat" cmpd="sng" algn="ctr">
              <a:solidFill>
                <a:schemeClr val="tx1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 pitchFamily="34" charset="77"/>
                <a:ea typeface="+mn-ea"/>
                <a:cs typeface="+mn-cs"/>
              </a:endParaRPr>
            </a:p>
          </p:txBody>
        </p:sp>
        <p:sp>
          <p:nvSpPr>
            <p:cNvPr id="136" name="79 - TextBox">
              <a:extLst>
                <a:ext uri="{FF2B5EF4-FFF2-40B4-BE49-F238E27FC236}">
                  <a16:creationId xmlns:a16="http://schemas.microsoft.com/office/drawing/2014/main" id="{63B90FB7-6212-4542-9C85-376EECBC55AA}"/>
                </a:ext>
              </a:extLst>
            </p:cNvPr>
            <p:cNvSpPr txBox="1"/>
            <p:nvPr/>
          </p:nvSpPr>
          <p:spPr>
            <a:xfrm>
              <a:off x="4897671" y="2186673"/>
              <a:ext cx="1140629" cy="35804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70000"/>
                </a:lnSpc>
              </a:pPr>
              <a:r>
                <a:rPr lang="en-US" sz="1200" b="1" dirty="0">
                  <a:solidFill>
                    <a:prstClr val="white"/>
                  </a:solidFill>
                  <a:latin typeface="Tw Cen MT" panose="020B0602020104020603" pitchFamily="34" charset="77"/>
                </a:rPr>
                <a:t>Core functions (SGW / PGW)</a:t>
              </a:r>
              <a:endParaRPr lang="en-GB" sz="1200" b="1" dirty="0">
                <a:solidFill>
                  <a:prstClr val="white"/>
                </a:solidFill>
                <a:latin typeface="Tw Cen MT" panose="020B0602020104020603" pitchFamily="34" charset="77"/>
              </a:endParaRPr>
            </a:p>
          </p:txBody>
        </p:sp>
        <p:pic>
          <p:nvPicPr>
            <p:cNvPr id="138" name="Graphic 137" descr="Server">
              <a:extLst>
                <a:ext uri="{FF2B5EF4-FFF2-40B4-BE49-F238E27FC236}">
                  <a16:creationId xmlns:a16="http://schemas.microsoft.com/office/drawing/2014/main" id="{84015C6D-30C3-4B92-B262-E6FE22B0DD26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>
              <a:extLst>
                <a:ext uri="{96DAC541-7B7A-43D3-8B79-37D633B846F1}">
                  <asvg:svgBlip xmlns:asvg="http://schemas.microsoft.com/office/drawing/2016/SVG/main" r:embed="rId16"/>
                </a:ext>
              </a:extLst>
            </a:blip>
            <a:stretch>
              <a:fillRect/>
            </a:stretch>
          </p:blipFill>
          <p:spPr>
            <a:xfrm>
              <a:off x="5200931" y="1663619"/>
              <a:ext cx="534108" cy="534108"/>
            </a:xfrm>
            <a:prstGeom prst="rect">
              <a:avLst/>
            </a:prstGeom>
          </p:spPr>
        </p:pic>
      </p:grpSp>
      <p:grpSp>
        <p:nvGrpSpPr>
          <p:cNvPr id="139" name="Group 138">
            <a:extLst>
              <a:ext uri="{FF2B5EF4-FFF2-40B4-BE49-F238E27FC236}">
                <a16:creationId xmlns:a16="http://schemas.microsoft.com/office/drawing/2014/main" id="{E332FDAD-4065-4276-87AB-FCC856F0E579}"/>
              </a:ext>
            </a:extLst>
          </p:cNvPr>
          <p:cNvGrpSpPr/>
          <p:nvPr/>
        </p:nvGrpSpPr>
        <p:grpSpPr>
          <a:xfrm>
            <a:off x="693392" y="1738457"/>
            <a:ext cx="849700" cy="981596"/>
            <a:chOff x="7168546" y="1622667"/>
            <a:chExt cx="849700" cy="981596"/>
          </a:xfrm>
        </p:grpSpPr>
        <p:sp>
          <p:nvSpPr>
            <p:cNvPr id="140" name="Rounded Rectangle 130">
              <a:extLst>
                <a:ext uri="{FF2B5EF4-FFF2-40B4-BE49-F238E27FC236}">
                  <a16:creationId xmlns:a16="http://schemas.microsoft.com/office/drawing/2014/main" id="{9E4D3A22-F990-4E73-9CA8-497D05DAC540}"/>
                </a:ext>
              </a:extLst>
            </p:cNvPr>
            <p:cNvSpPr/>
            <p:nvPr/>
          </p:nvSpPr>
          <p:spPr>
            <a:xfrm>
              <a:off x="7168546" y="1622667"/>
              <a:ext cx="849700" cy="981596"/>
            </a:xfrm>
            <a:prstGeom prst="roundRect">
              <a:avLst/>
            </a:prstGeom>
            <a:solidFill>
              <a:srgbClr val="FF0000"/>
            </a:solidFill>
            <a:ln w="6350" cap="flat" cmpd="sng" algn="ctr">
              <a:solidFill>
                <a:schemeClr val="tx1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 pitchFamily="34" charset="77"/>
                <a:ea typeface="+mn-ea"/>
                <a:cs typeface="+mn-cs"/>
              </a:endParaRPr>
            </a:p>
          </p:txBody>
        </p:sp>
        <p:sp>
          <p:nvSpPr>
            <p:cNvPr id="141" name="79 - TextBox">
              <a:extLst>
                <a:ext uri="{FF2B5EF4-FFF2-40B4-BE49-F238E27FC236}">
                  <a16:creationId xmlns:a16="http://schemas.microsoft.com/office/drawing/2014/main" id="{9703A456-3149-4CDC-BAFD-3B0D4E798765}"/>
                </a:ext>
              </a:extLst>
            </p:cNvPr>
            <p:cNvSpPr txBox="1"/>
            <p:nvPr/>
          </p:nvSpPr>
          <p:spPr>
            <a:xfrm>
              <a:off x="7209745" y="2335931"/>
              <a:ext cx="767303" cy="22878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70000"/>
                </a:lnSpc>
              </a:pPr>
              <a:r>
                <a:rPr lang="en-US" sz="1200" b="1" dirty="0" err="1">
                  <a:solidFill>
                    <a:prstClr val="white"/>
                  </a:solidFill>
                  <a:latin typeface="Tw Cen MT" panose="020B0602020104020603" pitchFamily="34" charset="77"/>
                </a:rPr>
                <a:t>gNB</a:t>
              </a:r>
              <a:endParaRPr lang="en-US" sz="1200" b="1" dirty="0">
                <a:solidFill>
                  <a:prstClr val="white"/>
                </a:solidFill>
                <a:latin typeface="Tw Cen MT" panose="020B0602020104020603" pitchFamily="34" charset="77"/>
              </a:endParaRPr>
            </a:p>
          </p:txBody>
        </p:sp>
        <p:pic>
          <p:nvPicPr>
            <p:cNvPr id="143" name="Picture 142" descr="A close up of a sign&#10;&#10;Description automatically generated">
              <a:extLst>
                <a:ext uri="{FF2B5EF4-FFF2-40B4-BE49-F238E27FC236}">
                  <a16:creationId xmlns:a16="http://schemas.microsoft.com/office/drawing/2014/main" id="{AD58F72A-3F6D-4F24-8126-5AD50CEEF487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98638" y="1689425"/>
              <a:ext cx="589516" cy="589516"/>
            </a:xfrm>
            <a:prstGeom prst="rect">
              <a:avLst/>
            </a:prstGeom>
          </p:spPr>
        </p:pic>
      </p:grpSp>
      <p:cxnSp>
        <p:nvCxnSpPr>
          <p:cNvPr id="145" name="Straight Arrow Connector 144">
            <a:extLst>
              <a:ext uri="{FF2B5EF4-FFF2-40B4-BE49-F238E27FC236}">
                <a16:creationId xmlns:a16="http://schemas.microsoft.com/office/drawing/2014/main" id="{E0BFE56A-19E2-4DD1-A5EC-EA03AA6DB484}"/>
              </a:ext>
            </a:extLst>
          </p:cNvPr>
          <p:cNvCxnSpPr>
            <a:cxnSpLocks/>
          </p:cNvCxnSpPr>
          <p:nvPr/>
        </p:nvCxnSpPr>
        <p:spPr>
          <a:xfrm>
            <a:off x="1655920" y="2213740"/>
            <a:ext cx="584140" cy="0"/>
          </a:xfrm>
          <a:prstGeom prst="straightConnector1">
            <a:avLst/>
          </a:prstGeom>
          <a:noFill/>
          <a:ln w="19050" cap="flat" cmpd="sng" algn="ctr">
            <a:solidFill>
              <a:sysClr val="windowText" lastClr="000000"/>
            </a:solidFill>
            <a:prstDash val="solid"/>
            <a:miter lim="800000"/>
            <a:headEnd type="triangle" w="med" len="med"/>
            <a:tailEnd type="triangle" w="med" len="med"/>
          </a:ln>
          <a:effectLst/>
        </p:spPr>
      </p:cxnSp>
      <p:pic>
        <p:nvPicPr>
          <p:cNvPr id="146" name="Picture 10" descr="Image result for policeman silhouette standing">
            <a:extLst>
              <a:ext uri="{FF2B5EF4-FFF2-40B4-BE49-F238E27FC236}">
                <a16:creationId xmlns:a16="http://schemas.microsoft.com/office/drawing/2014/main" id="{FDF3A199-505A-4538-8C57-745A61CE803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816" t="2401" r="24683" b="1569"/>
          <a:stretch/>
        </p:blipFill>
        <p:spPr bwMode="auto">
          <a:xfrm>
            <a:off x="1575432" y="3824443"/>
            <a:ext cx="301731" cy="8271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2" name="Picture 71">
            <a:extLst>
              <a:ext uri="{FF2B5EF4-FFF2-40B4-BE49-F238E27FC236}">
                <a16:creationId xmlns:a16="http://schemas.microsoft.com/office/drawing/2014/main" id="{0BD55EFF-B786-4946-8143-C40E0B07FD22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0339790" y="2535457"/>
            <a:ext cx="346682" cy="346682"/>
          </a:xfrm>
          <a:prstGeom prst="rect">
            <a:avLst/>
          </a:prstGeom>
        </p:spPr>
      </p:pic>
      <p:sp>
        <p:nvSpPr>
          <p:cNvPr id="77" name="Rounded Rectangle 6">
            <a:extLst>
              <a:ext uri="{FF2B5EF4-FFF2-40B4-BE49-F238E27FC236}">
                <a16:creationId xmlns:a16="http://schemas.microsoft.com/office/drawing/2014/main" id="{39994206-376F-4DB0-AEA5-47BF21B4CCD8}"/>
              </a:ext>
            </a:extLst>
          </p:cNvPr>
          <p:cNvSpPr/>
          <p:nvPr/>
        </p:nvSpPr>
        <p:spPr>
          <a:xfrm>
            <a:off x="2940009" y="83941"/>
            <a:ext cx="2632116" cy="358023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rgbClr val="1D9A78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 pitchFamily="34" charset="77"/>
                <a:ea typeface="+mn-ea"/>
                <a:cs typeface="+mn-cs"/>
              </a:rPr>
              <a:t>Scenario A – Public IP</a:t>
            </a: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A4C9B144-405C-4BC2-B7EC-1D2091083FA8}"/>
              </a:ext>
            </a:extLst>
          </p:cNvPr>
          <p:cNvSpPr/>
          <p:nvPr/>
        </p:nvSpPr>
        <p:spPr>
          <a:xfrm>
            <a:off x="8106981" y="2248876"/>
            <a:ext cx="499960" cy="41696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800" b="1" dirty="0"/>
              <a:t>TX#1</a:t>
            </a:r>
            <a:endParaRPr lang="en-GB" sz="800" b="1" dirty="0"/>
          </a:p>
        </p:txBody>
      </p:sp>
      <p:sp>
        <p:nvSpPr>
          <p:cNvPr id="78" name="Oval 77">
            <a:extLst>
              <a:ext uri="{FF2B5EF4-FFF2-40B4-BE49-F238E27FC236}">
                <a16:creationId xmlns:a16="http://schemas.microsoft.com/office/drawing/2014/main" id="{C71768B6-5DA4-4549-8C38-E75D7E58C0FA}"/>
              </a:ext>
            </a:extLst>
          </p:cNvPr>
          <p:cNvSpPr/>
          <p:nvPr/>
        </p:nvSpPr>
        <p:spPr>
          <a:xfrm>
            <a:off x="8602329" y="4686617"/>
            <a:ext cx="499960" cy="41696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800" b="1" dirty="0"/>
              <a:t>TX#2</a:t>
            </a:r>
            <a:endParaRPr lang="en-GB" sz="800" b="1" dirty="0"/>
          </a:p>
        </p:txBody>
      </p:sp>
      <p:sp>
        <p:nvSpPr>
          <p:cNvPr id="79" name="Oval 78">
            <a:extLst>
              <a:ext uri="{FF2B5EF4-FFF2-40B4-BE49-F238E27FC236}">
                <a16:creationId xmlns:a16="http://schemas.microsoft.com/office/drawing/2014/main" id="{1B9BB0D6-33D2-4694-94DA-37E23E82BC81}"/>
              </a:ext>
            </a:extLst>
          </p:cNvPr>
          <p:cNvSpPr/>
          <p:nvPr/>
        </p:nvSpPr>
        <p:spPr>
          <a:xfrm>
            <a:off x="2057041" y="3369073"/>
            <a:ext cx="499960" cy="41696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800" b="1" dirty="0"/>
              <a:t>TX#3</a:t>
            </a:r>
            <a:endParaRPr lang="en-GB" sz="800" b="1" dirty="0"/>
          </a:p>
        </p:txBody>
      </p:sp>
      <p:sp>
        <p:nvSpPr>
          <p:cNvPr id="80" name="Oval 79">
            <a:extLst>
              <a:ext uri="{FF2B5EF4-FFF2-40B4-BE49-F238E27FC236}">
                <a16:creationId xmlns:a16="http://schemas.microsoft.com/office/drawing/2014/main" id="{8FD36D56-C75B-4F15-8E90-C84B70E9A341}"/>
              </a:ext>
            </a:extLst>
          </p:cNvPr>
          <p:cNvSpPr/>
          <p:nvPr/>
        </p:nvSpPr>
        <p:spPr>
          <a:xfrm>
            <a:off x="9174876" y="1239742"/>
            <a:ext cx="499960" cy="416960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800" b="1" dirty="0">
                <a:solidFill>
                  <a:sysClr val="windowText" lastClr="000000"/>
                </a:solidFill>
              </a:rPr>
              <a:t>RX#1</a:t>
            </a:r>
            <a:endParaRPr lang="en-GB" sz="800" b="1" dirty="0">
              <a:solidFill>
                <a:sysClr val="windowText" lastClr="000000"/>
              </a:solidFill>
            </a:endParaRPr>
          </a:p>
        </p:txBody>
      </p:sp>
      <p:sp>
        <p:nvSpPr>
          <p:cNvPr id="81" name="Oval 80">
            <a:extLst>
              <a:ext uri="{FF2B5EF4-FFF2-40B4-BE49-F238E27FC236}">
                <a16:creationId xmlns:a16="http://schemas.microsoft.com/office/drawing/2014/main" id="{22D4E4F6-6C80-4F9D-8110-CA2EEC96476A}"/>
              </a:ext>
            </a:extLst>
          </p:cNvPr>
          <p:cNvSpPr/>
          <p:nvPr/>
        </p:nvSpPr>
        <p:spPr>
          <a:xfrm>
            <a:off x="9174876" y="746747"/>
            <a:ext cx="499960" cy="416960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800" b="1" dirty="0">
                <a:solidFill>
                  <a:sysClr val="windowText" lastClr="000000"/>
                </a:solidFill>
              </a:rPr>
              <a:t>RX#2</a:t>
            </a:r>
            <a:endParaRPr lang="en-GB" sz="800" b="1" dirty="0">
              <a:solidFill>
                <a:sysClr val="windowText" lastClr="000000"/>
              </a:solidFill>
            </a:endParaRPr>
          </a:p>
        </p:txBody>
      </p:sp>
      <p:sp>
        <p:nvSpPr>
          <p:cNvPr id="82" name="Oval 81">
            <a:extLst>
              <a:ext uri="{FF2B5EF4-FFF2-40B4-BE49-F238E27FC236}">
                <a16:creationId xmlns:a16="http://schemas.microsoft.com/office/drawing/2014/main" id="{B50B48E7-44A5-4914-8874-4E51B032847A}"/>
              </a:ext>
            </a:extLst>
          </p:cNvPr>
          <p:cNvSpPr/>
          <p:nvPr/>
        </p:nvSpPr>
        <p:spPr>
          <a:xfrm>
            <a:off x="9174876" y="216967"/>
            <a:ext cx="499960" cy="416960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800" b="1" dirty="0">
                <a:solidFill>
                  <a:sysClr val="windowText" lastClr="000000"/>
                </a:solidFill>
              </a:rPr>
              <a:t>RX#3</a:t>
            </a:r>
            <a:endParaRPr lang="en-GB" sz="800" b="1" dirty="0">
              <a:solidFill>
                <a:sysClr val="windowText" lastClr="000000"/>
              </a:solidFill>
            </a:endParaRPr>
          </a:p>
        </p:txBody>
      </p:sp>
      <p:cxnSp>
        <p:nvCxnSpPr>
          <p:cNvPr id="83" name="Straight Connector 82">
            <a:extLst>
              <a:ext uri="{FF2B5EF4-FFF2-40B4-BE49-F238E27FC236}">
                <a16:creationId xmlns:a16="http://schemas.microsoft.com/office/drawing/2014/main" id="{4AEAB978-D74E-4997-96BF-56F7A095D1F5}"/>
              </a:ext>
            </a:extLst>
          </p:cNvPr>
          <p:cNvCxnSpPr>
            <a:cxnSpLocks/>
            <a:stCxn id="140" idx="2"/>
          </p:cNvCxnSpPr>
          <p:nvPr/>
        </p:nvCxnSpPr>
        <p:spPr>
          <a:xfrm flipH="1">
            <a:off x="1111425" y="2720053"/>
            <a:ext cx="6817" cy="2269652"/>
          </a:xfrm>
          <a:prstGeom prst="line">
            <a:avLst/>
          </a:prstGeom>
          <a:ln w="19050">
            <a:solidFill>
              <a:srgbClr val="7030A0"/>
            </a:solidFill>
            <a:prstDash val="lg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4" name="Oval 83">
            <a:extLst>
              <a:ext uri="{FF2B5EF4-FFF2-40B4-BE49-F238E27FC236}">
                <a16:creationId xmlns:a16="http://schemas.microsoft.com/office/drawing/2014/main" id="{5A7E865A-745B-4330-8223-CF1CD95B2099}"/>
              </a:ext>
            </a:extLst>
          </p:cNvPr>
          <p:cNvSpPr/>
          <p:nvPr/>
        </p:nvSpPr>
        <p:spPr>
          <a:xfrm>
            <a:off x="225948" y="4756420"/>
            <a:ext cx="499960" cy="41696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800" b="1" dirty="0"/>
              <a:t>TX#4</a:t>
            </a:r>
            <a:endParaRPr lang="en-GB" sz="800" b="1" dirty="0"/>
          </a:p>
        </p:txBody>
      </p:sp>
      <p:sp>
        <p:nvSpPr>
          <p:cNvPr id="85" name="Oval 84">
            <a:extLst>
              <a:ext uri="{FF2B5EF4-FFF2-40B4-BE49-F238E27FC236}">
                <a16:creationId xmlns:a16="http://schemas.microsoft.com/office/drawing/2014/main" id="{D3C15359-A8EF-434E-93A4-564F84D5A8D2}"/>
              </a:ext>
            </a:extLst>
          </p:cNvPr>
          <p:cNvSpPr/>
          <p:nvPr/>
        </p:nvSpPr>
        <p:spPr>
          <a:xfrm>
            <a:off x="8129823" y="2789313"/>
            <a:ext cx="499960" cy="41696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800" b="1" dirty="0"/>
              <a:t>TX#5</a:t>
            </a:r>
            <a:endParaRPr lang="en-GB" sz="800" b="1" dirty="0"/>
          </a:p>
        </p:txBody>
      </p:sp>
      <p:sp>
        <p:nvSpPr>
          <p:cNvPr id="87" name="Oval 86">
            <a:extLst>
              <a:ext uri="{FF2B5EF4-FFF2-40B4-BE49-F238E27FC236}">
                <a16:creationId xmlns:a16="http://schemas.microsoft.com/office/drawing/2014/main" id="{0D5B9993-DB0A-46F6-AB6A-BC36EDCA8763}"/>
              </a:ext>
            </a:extLst>
          </p:cNvPr>
          <p:cNvSpPr/>
          <p:nvPr/>
        </p:nvSpPr>
        <p:spPr>
          <a:xfrm>
            <a:off x="9729182" y="1225664"/>
            <a:ext cx="499960" cy="416960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800" b="1" dirty="0">
                <a:solidFill>
                  <a:sysClr val="windowText" lastClr="000000"/>
                </a:solidFill>
              </a:rPr>
              <a:t>RX#4</a:t>
            </a:r>
            <a:endParaRPr lang="en-GB" sz="800" b="1" dirty="0">
              <a:solidFill>
                <a:sysClr val="windowText" lastClr="000000"/>
              </a:solidFill>
            </a:endParaRPr>
          </a:p>
        </p:txBody>
      </p:sp>
      <p:sp>
        <p:nvSpPr>
          <p:cNvPr id="88" name="Oval 87">
            <a:extLst>
              <a:ext uri="{FF2B5EF4-FFF2-40B4-BE49-F238E27FC236}">
                <a16:creationId xmlns:a16="http://schemas.microsoft.com/office/drawing/2014/main" id="{3298F217-45A7-487B-A5BA-57F180F8F3B9}"/>
              </a:ext>
            </a:extLst>
          </p:cNvPr>
          <p:cNvSpPr/>
          <p:nvPr/>
        </p:nvSpPr>
        <p:spPr>
          <a:xfrm>
            <a:off x="9729182" y="736304"/>
            <a:ext cx="499960" cy="416960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800" b="1" dirty="0">
                <a:solidFill>
                  <a:sysClr val="windowText" lastClr="000000"/>
                </a:solidFill>
              </a:rPr>
              <a:t>RX#5</a:t>
            </a:r>
            <a:endParaRPr lang="en-GB" sz="800" b="1" dirty="0">
              <a:solidFill>
                <a:sysClr val="windowText" lastClr="000000"/>
              </a:solidFill>
            </a:endParaRPr>
          </a:p>
        </p:txBody>
      </p:sp>
      <p:sp>
        <p:nvSpPr>
          <p:cNvPr id="89" name="Oval 88">
            <a:extLst>
              <a:ext uri="{FF2B5EF4-FFF2-40B4-BE49-F238E27FC236}">
                <a16:creationId xmlns:a16="http://schemas.microsoft.com/office/drawing/2014/main" id="{8160CA2F-C212-413E-BC8D-C7F56FCB0F86}"/>
              </a:ext>
            </a:extLst>
          </p:cNvPr>
          <p:cNvSpPr/>
          <p:nvPr/>
        </p:nvSpPr>
        <p:spPr>
          <a:xfrm>
            <a:off x="9729182" y="216569"/>
            <a:ext cx="499960" cy="416960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800" b="1" dirty="0">
                <a:solidFill>
                  <a:sysClr val="windowText" lastClr="000000"/>
                </a:solidFill>
              </a:rPr>
              <a:t>RX#6</a:t>
            </a:r>
            <a:endParaRPr lang="en-GB" sz="800" b="1" dirty="0">
              <a:solidFill>
                <a:sysClr val="windowText" lastClr="000000"/>
              </a:solidFill>
            </a:endParaRPr>
          </a:p>
        </p:txBody>
      </p:sp>
      <p:sp>
        <p:nvSpPr>
          <p:cNvPr id="74" name="TextBox 73">
            <a:extLst>
              <a:ext uri="{FF2B5EF4-FFF2-40B4-BE49-F238E27FC236}">
                <a16:creationId xmlns:a16="http://schemas.microsoft.com/office/drawing/2014/main" id="{88AA5641-4493-41D4-B5EC-567848074863}"/>
              </a:ext>
            </a:extLst>
          </p:cNvPr>
          <p:cNvSpPr txBox="1"/>
          <p:nvPr/>
        </p:nvSpPr>
        <p:spPr>
          <a:xfrm>
            <a:off x="3997569" y="6527532"/>
            <a:ext cx="419686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/>
              <a:t>GR-TR Webinar – June 29</a:t>
            </a:r>
            <a:r>
              <a:rPr lang="en-US" sz="1000" baseline="30000" dirty="0"/>
              <a:t>th</a:t>
            </a:r>
            <a:r>
              <a:rPr lang="en-US" sz="1000" dirty="0"/>
              <a:t> 2020 – slide 19 </a:t>
            </a:r>
          </a:p>
        </p:txBody>
      </p:sp>
    </p:spTree>
    <p:extLst>
      <p:ext uri="{BB962C8B-B14F-4D97-AF65-F5344CB8AC3E}">
        <p14:creationId xmlns:p14="http://schemas.microsoft.com/office/powerpoint/2010/main" val="18597440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04 -0.00555 L -0.00104 -0.00555 C -0.00157 -0.00972 -0.00248 -0.01389 -0.00261 -0.01805 C -0.00287 -0.02477 -0.00209 -0.02801 -0.00104 -0.03333 C -0.00131 -0.04352 -0.00183 -0.0537 -0.00183 -0.06389 C -0.00183 -0.07569 -0.00104 -0.08703 -0.00104 -0.09861 C -0.00104 -0.10301 -0.00131 -0.10717 -0.00183 -0.11111 C -0.00222 -0.11342 -0.00495 -0.11852 -0.00573 -0.11944 C -0.00729 -0.12152 -0.0086 -0.12453 -0.01042 -0.125 C -0.01706 -0.12685 -0.0142 -0.12569 -0.01901 -0.12777 C -0.04701 -0.12546 -0.0375 -0.12569 -0.07995 -0.12777 C -0.08282 -0.12801 -0.08789 -0.12939 -0.09089 -0.13055 C -0.0918 -0.13102 -0.09245 -0.13171 -0.09323 -0.13194 C -0.09427 -0.13264 -0.09545 -0.13287 -0.09636 -0.13333 C -0.10039 -0.13541 -0.0974 -0.13472 -0.10261 -0.13611 C -0.10625 -0.13727 -0.11003 -0.1375 -0.11354 -0.13889 C -0.11459 -0.13935 -0.11576 -0.13981 -0.11667 -0.14027 C -0.11836 -0.1412 -0.11979 -0.14236 -0.12136 -0.14305 C -0.12318 -0.14398 -0.12813 -0.14606 -0.12917 -0.14722 L -0.13386 -0.15277 C -0.13672 -0.16805 -0.13216 -0.14514 -0.1362 -0.16111 C -0.13789 -0.16782 -0.13789 -0.17083 -0.13854 -0.17777 C -0.13828 -0.18102 -0.13868 -0.18472 -0.13776 -0.1875 C -0.13672 -0.19097 -0.13503 -0.19375 -0.13308 -0.19583 C -0.12982 -0.2 -0.12865 -0.20162 -0.12526 -0.20416 C -0.12461 -0.20486 -0.1237 -0.20509 -0.12292 -0.20555 C -0.12214 -0.20648 -0.12149 -0.20787 -0.12058 -0.20833 C -0.11914 -0.20972 -0.11745 -0.20995 -0.11589 -0.21111 C -0.11485 -0.21203 -0.11394 -0.21319 -0.11276 -0.21389 C -0.11081 -0.21551 -0.10951 -0.21551 -0.10729 -0.21666 C -0.10573 -0.21759 -0.1043 -0.21944 -0.10261 -0.21944 C -0.09922 -0.2199 -0.09584 -0.22037 -0.09245 -0.22083 C -0.09063 -0.22129 -0.08894 -0.22199 -0.08698 -0.22222 L -0.08073 -0.22361 C -0.07995 -0.22407 -0.0793 -0.22477 -0.07839 -0.225 C -0.06485 -0.22939 -0.04206 -0.22546 -0.03386 -0.225 L 0.00364 -0.22639 C 0.00547 -0.22662 0.00729 -0.22731 0.00911 -0.22777 C 0.01276 -0.22893 0.01224 -0.22893 0.01536 -0.23055 C 0.02213 -0.23009 0.0289 -0.23009 0.03567 -0.22916 C 0.03646 -0.22916 0.03711 -0.22824 0.03802 -0.22777 C 0.04153 -0.22685 0.04531 -0.22662 0.04896 -0.225 C 0.05 -0.22453 0.05091 -0.22407 0.05208 -0.22361 C 0.05507 -0.22314 0.05833 -0.22291 0.06146 -0.22222 C 0.072 -0.2206 0.06471 -0.22083 0.07474 -0.22083 L 0.07474 -0.22083 " pathEditMode="relative" ptsTypes="AAAAAAAAAAAAAAAAAAAAAAAAAAAAAAAAAAAAAAAAAAAAAA">
                                      <p:cBhvr>
                                        <p:cTn id="6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0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26 0.00023 L -0.05495 -0.00116 L -0.05495 -0.41088 L -0.19401 -0.41088 L -0.19401 -0.57199 L 0.0513 -0.57338 " pathEditMode="relative" ptsTypes="AAAAAA">
                                      <p:cBhvr>
                                        <p:cTn id="14" dur="3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0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95 0.00625 L -0.08997 0.00625 L -0.08919 -0.15903 L 0.3194 -0.1632 L 0.32019 -0.38264 L 0.59362 -0.39097 L 0.58972 -0.38681 " pathEditMode="relative" ptsTypes="AAAAAAA">
                                      <p:cBhvr>
                                        <p:cTn id="22" dur="3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339 0.00139 L -0.02995 -0.06805 L -0.23542 -0.07222 L -0.23386 0.10556 L -0.06745 0.10417 L -0.06745 0.10417 L -0.06823 0.10139 " pathEditMode="relative" ptsTypes="AAAAAAA">
                                      <p:cBhvr>
                                        <p:cTn id="41" dur="3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42" presetID="0" presetClass="path" presetSubtype="0" accel="50000" decel="5000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-0.00183 -0.00301 L -0.24245 0.00255 L -0.24245 0.18171 L -0.09323 0.18171 L -0.09323 0.58866 L -0.02448 0.58866 " pathEditMode="relative" ptsTypes="AAAAAA">
                                      <p:cBhvr>
                                        <p:cTn id="43" dur="3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44" presetID="0" presetClass="path" presetSubtype="0" accel="50000" decel="50000" fill="hold" grpId="1" nodeType="withEffect">
                                  <p:stCondLst>
                                    <p:cond delay="1500"/>
                                  </p:stCondLst>
                                  <p:childTnLst>
                                    <p:animMotion origin="layout" path="M -0.00104 -0.0051 L -0.05339 0.08657 L -0.24245 0.07963 L -0.24089 0.24352 L -0.67292 0.23518 L -0.6737 0.46157 L -0.55651 0.46157 " pathEditMode="relative" ptsTypes="AAAAAAA">
                                      <p:cBhvr>
                                        <p:cTn id="45" dur="3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774 -0.01436 L -0.25274 -0.01158 L -0.25195 0.11898 L -0.73711 0.12176 L -0.72617 0.12176 " pathEditMode="relative" ptsTypes="AAAAA">
                                      <p:cBhvr>
                                        <p:cTn id="4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5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2000"/>
                            </p:stCondLst>
                            <p:childTnLst>
                              <p:par>
                                <p:cTn id="5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0" presetClass="path" presetSubtype="0" accel="50000" decel="5000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-0.00065 -0.00995 L 0.00326 -0.4169 L 0.47279 -0.42662 L 0.46966 -0.59467 L 0.76029 -0.5919 L 0.76029 -0.5919 " pathEditMode="relative" ptsTypes="AAAAAA">
                                      <p:cBhvr>
                                        <p:cTn id="68" dur="3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0" presetClass="path" presetSubtype="0" accel="50000" decel="5000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-0.00208 0.0044 L -0.0013 -0.13148 L -0.15286 -0.13704 L -0.15365 -0.2926 L 0.10885 -0.29398 L 0.10885 -0.29398 " pathEditMode="relative" ptsTypes="AAAAAA">
                                      <p:cBhvr>
                                        <p:cTn id="72" dur="3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443 0.00347 L -0.07083 -0.05764 L -0.28411 -0.07014 L -0.28333 0.10486 L -0.10443 0.10069 " pathEditMode="relative" ptsTypes="AAAAA">
                                      <p:cBhvr>
                                        <p:cTn id="88" dur="3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89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208 0.00949 L -0.28724 0.00671 L -0.28646 0.18171 L -0.70599 0.17477 L -0.70833 0.59954 " pathEditMode="relative" ptsTypes="AAAAA">
                                      <p:cBhvr>
                                        <p:cTn id="90" dur="4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91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3 -0.00487 L -0.08177 0.08125 L -0.28333 0.07986 L -0.28646 0.23125 L -0.70286 0.24236 L -0.70286 0.46319 L -0.58802 0.46597 L -0.58802 0.46597 " pathEditMode="relative" ptsTypes="AAAAAAAA">
                                      <p:cBhvr>
                                        <p:cTn id="92" dur="4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  <p:bldP spid="78" grpId="0" animBg="1"/>
      <p:bldP spid="78" grpId="1" animBg="1"/>
      <p:bldP spid="79" grpId="0" animBg="1"/>
      <p:bldP spid="79" grpId="1" animBg="1"/>
      <p:bldP spid="80" grpId="0" animBg="1"/>
      <p:bldP spid="80" grpId="1" animBg="1"/>
      <p:bldP spid="80" grpId="2" animBg="1"/>
      <p:bldP spid="81" grpId="0" animBg="1"/>
      <p:bldP spid="81" grpId="1" animBg="1"/>
      <p:bldP spid="81" grpId="2" animBg="1"/>
      <p:bldP spid="82" grpId="0" animBg="1"/>
      <p:bldP spid="82" grpId="1" animBg="1"/>
      <p:bldP spid="82" grpId="2" animBg="1"/>
      <p:bldP spid="84" grpId="0" animBg="1"/>
      <p:bldP spid="84" grpId="1" animBg="1"/>
      <p:bldP spid="84" grpId="2" animBg="1"/>
      <p:bldP spid="85" grpId="0" animBg="1"/>
      <p:bldP spid="85" grpId="1" animBg="1"/>
      <p:bldP spid="85" grpId="2" animBg="1"/>
      <p:bldP spid="87" grpId="0" animBg="1"/>
      <p:bldP spid="87" grpId="1" animBg="1"/>
      <p:bldP spid="88" grpId="0" animBg="1"/>
      <p:bldP spid="88" grpId="1" animBg="1"/>
      <p:bldP spid="89" grpId="0" animBg="1"/>
      <p:bldP spid="89" grpId="1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0EFCC1-A0AA-E746-996D-2CFADE3F6C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Layout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5B4C34E9-EC7A-45BB-AEDD-DE2CEC38DD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74799" y="1133475"/>
            <a:ext cx="10886566" cy="5248275"/>
          </a:xfrm>
        </p:spPr>
        <p:txBody>
          <a:bodyPr>
            <a:normAutofit/>
          </a:bodyPr>
          <a:lstStyle/>
          <a:p>
            <a:pPr>
              <a:spcBef>
                <a:spcPts val="1200"/>
              </a:spcBef>
            </a:pPr>
            <a:r>
              <a:rPr lang="en-US" dirty="0"/>
              <a:t>Overview information</a:t>
            </a:r>
          </a:p>
          <a:p>
            <a:pPr>
              <a:spcBef>
                <a:spcPts val="1200"/>
              </a:spcBef>
            </a:pPr>
            <a:r>
              <a:rPr lang="en-US" dirty="0"/>
              <a:t>OBU / RSU Development</a:t>
            </a:r>
          </a:p>
          <a:p>
            <a:pPr lvl="1">
              <a:spcBef>
                <a:spcPts val="1200"/>
              </a:spcBef>
            </a:pPr>
            <a:r>
              <a:rPr lang="en-US" dirty="0"/>
              <a:t>IMEC OBU (Platooning UC)</a:t>
            </a:r>
          </a:p>
          <a:p>
            <a:pPr lvl="1">
              <a:spcBef>
                <a:spcPts val="1200"/>
              </a:spcBef>
            </a:pPr>
            <a:r>
              <a:rPr lang="en-GB" dirty="0"/>
              <a:t>WINGS OBU (Assisted Border Crossing UC) </a:t>
            </a:r>
          </a:p>
          <a:p>
            <a:pPr lvl="1">
              <a:spcBef>
                <a:spcPts val="1200"/>
              </a:spcBef>
            </a:pPr>
            <a:r>
              <a:rPr lang="en-US" dirty="0"/>
              <a:t>IMEC RSU (Platooning UC)</a:t>
            </a:r>
          </a:p>
          <a:p>
            <a:pPr>
              <a:spcBef>
                <a:spcPts val="1200"/>
              </a:spcBef>
            </a:pPr>
            <a:r>
              <a:rPr lang="en-GB" dirty="0"/>
              <a:t>Assisted “zero touch” truck border crossing UC</a:t>
            </a:r>
          </a:p>
          <a:p>
            <a:pPr lvl="1">
              <a:spcBef>
                <a:spcPts val="1200"/>
              </a:spcBef>
            </a:pPr>
            <a:r>
              <a:rPr lang="en-GB" dirty="0"/>
              <a:t>UC Overview, Diagram and info flow</a:t>
            </a:r>
          </a:p>
          <a:p>
            <a:pPr lvl="1">
              <a:spcBef>
                <a:spcPts val="1200"/>
              </a:spcBef>
            </a:pPr>
            <a:r>
              <a:rPr lang="en-GB" dirty="0"/>
              <a:t>Platform development &amp; functionality</a:t>
            </a:r>
          </a:p>
          <a:p>
            <a:pPr lvl="1">
              <a:spcBef>
                <a:spcPts val="1200"/>
              </a:spcBef>
            </a:pPr>
            <a:r>
              <a:rPr lang="en-GB" dirty="0"/>
              <a:t>Early implementation video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9A99CC6-9690-481B-8C5C-2A4718B81984}"/>
              </a:ext>
            </a:extLst>
          </p:cNvPr>
          <p:cNvSpPr txBox="1"/>
          <p:nvPr/>
        </p:nvSpPr>
        <p:spPr>
          <a:xfrm>
            <a:off x="3997569" y="6527532"/>
            <a:ext cx="419686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/>
              <a:t>GR-TR Webinar – June 29</a:t>
            </a:r>
            <a:r>
              <a:rPr lang="en-US" sz="1000" baseline="30000" dirty="0"/>
              <a:t>th</a:t>
            </a:r>
            <a:r>
              <a:rPr lang="en-US" sz="1000" dirty="0"/>
              <a:t> 2020 – slide 2 </a:t>
            </a:r>
          </a:p>
        </p:txBody>
      </p:sp>
    </p:spTree>
    <p:extLst>
      <p:ext uri="{BB962C8B-B14F-4D97-AF65-F5344CB8AC3E}">
        <p14:creationId xmlns:p14="http://schemas.microsoft.com/office/powerpoint/2010/main" val="332745322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FBC518AD-6E80-0B49-9231-A8EA7079EB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9650" y="2086709"/>
            <a:ext cx="10440000" cy="2473568"/>
          </a:xfrm>
        </p:spPr>
        <p:txBody>
          <a:bodyPr>
            <a:normAutofit/>
          </a:bodyPr>
          <a:lstStyle/>
          <a:p>
            <a:r>
              <a:rPr lang="en-US" dirty="0"/>
              <a:t>Assisted – zero touch- truck border crossing UC</a:t>
            </a:r>
            <a:br>
              <a:rPr lang="en-US" dirty="0"/>
            </a:br>
            <a:br>
              <a:rPr lang="en-US" dirty="0"/>
            </a:br>
            <a:r>
              <a:rPr lang="en-US" dirty="0">
                <a:solidFill>
                  <a:schemeClr val="accent2">
                    <a:lumMod val="75000"/>
                  </a:schemeClr>
                </a:solidFill>
              </a:rPr>
              <a:t>Cloud/Edge Platform &amp; GUI</a:t>
            </a:r>
          </a:p>
        </p:txBody>
      </p:sp>
    </p:spTree>
    <p:extLst>
      <p:ext uri="{BB962C8B-B14F-4D97-AF65-F5344CB8AC3E}">
        <p14:creationId xmlns:p14="http://schemas.microsoft.com/office/powerpoint/2010/main" val="332068548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66B5A5-B63E-41A6-95B7-9B9548C331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4799" y="360000"/>
            <a:ext cx="9726525" cy="792525"/>
          </a:xfrm>
        </p:spPr>
        <p:txBody>
          <a:bodyPr/>
          <a:lstStyle/>
          <a:p>
            <a:r>
              <a:rPr lang="en-US" dirty="0"/>
              <a:t>WINGS Cloud/Edge platform &amp; GUIs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C0F8557-8A49-4E3F-A154-E269FD96047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74800" y="1285875"/>
            <a:ext cx="10440000" cy="5095875"/>
          </a:xfrm>
        </p:spPr>
        <p:txBody>
          <a:bodyPr>
            <a:normAutofit lnSpcReduction="10000"/>
          </a:bodyPr>
          <a:lstStyle/>
          <a:p>
            <a:pPr algn="just">
              <a:spcAft>
                <a:spcPts val="600"/>
              </a:spcAft>
            </a:pPr>
            <a:r>
              <a:rPr lang="en-US" b="1" u="sng" dirty="0"/>
              <a:t>Cloud Intelligence: </a:t>
            </a:r>
            <a:r>
              <a:rPr lang="en-US" dirty="0"/>
              <a:t>Data ingestion and analytics SW provided by WINGS (based on STARLIT platform) resides both in a centralized cloud as well as at the edge nodes to facilitate low-latency communication. Two GUIs are provided with live feed from the Cloud platform with relevant information and sensor readings i) for the customs agents and ii) for the truck driver</a:t>
            </a:r>
          </a:p>
          <a:p>
            <a:pPr lvl="1" algn="just">
              <a:spcAft>
                <a:spcPts val="600"/>
              </a:spcAft>
            </a:pPr>
            <a:r>
              <a:rPr lang="en-US" b="1" dirty="0"/>
              <a:t>Algorithm input:</a:t>
            </a:r>
            <a:r>
              <a:rPr lang="en-US" dirty="0"/>
              <a:t> GPS coordinates, CO2 readings, license plate recognized, thermal reading of the truck, NFC cargo ID, proximity to obstacle / human, truck cargo manifest</a:t>
            </a:r>
          </a:p>
          <a:p>
            <a:pPr lvl="1" algn="just">
              <a:spcAft>
                <a:spcPts val="600"/>
              </a:spcAft>
            </a:pPr>
            <a:r>
              <a:rPr lang="en-US" b="1" dirty="0"/>
              <a:t>Algorithm output:</a:t>
            </a:r>
            <a:r>
              <a:rPr lang="en-US" dirty="0"/>
              <a:t> Truck threat assessment and classification. Utilized to make a decision to allow the border crossing or not (traffic light and security bar actuated) + Autonomous driving instructions</a:t>
            </a:r>
          </a:p>
          <a:p>
            <a:pPr algn="just">
              <a:spcAft>
                <a:spcPts val="600"/>
              </a:spcAft>
            </a:pPr>
            <a:r>
              <a:rPr lang="en-US" dirty="0"/>
              <a:t>The two GUIs are depicted in detail in the video that follows</a:t>
            </a:r>
          </a:p>
          <a:p>
            <a:endParaRPr lang="en-GB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FD9C8DB-7B2D-4BDF-BE5C-9C063A451C3A}"/>
              </a:ext>
            </a:extLst>
          </p:cNvPr>
          <p:cNvSpPr txBox="1"/>
          <p:nvPr/>
        </p:nvSpPr>
        <p:spPr>
          <a:xfrm>
            <a:off x="3997569" y="6527532"/>
            <a:ext cx="419686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/>
              <a:t>GR-TR Webinar – June 29</a:t>
            </a:r>
            <a:r>
              <a:rPr lang="en-US" sz="1000" baseline="30000" dirty="0"/>
              <a:t>th</a:t>
            </a:r>
            <a:r>
              <a:rPr lang="en-US" sz="1000" dirty="0"/>
              <a:t> 2020 – slide 21 </a:t>
            </a:r>
          </a:p>
        </p:txBody>
      </p:sp>
    </p:spTree>
    <p:extLst>
      <p:ext uri="{BB962C8B-B14F-4D97-AF65-F5344CB8AC3E}">
        <p14:creationId xmlns:p14="http://schemas.microsoft.com/office/powerpoint/2010/main" val="375154761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FBC518AD-6E80-0B49-9231-A8EA7079EB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9650" y="2086709"/>
            <a:ext cx="10440000" cy="2473568"/>
          </a:xfrm>
        </p:spPr>
        <p:txBody>
          <a:bodyPr>
            <a:normAutofit/>
          </a:bodyPr>
          <a:lstStyle/>
          <a:p>
            <a:r>
              <a:rPr lang="en-US" dirty="0"/>
              <a:t>Assisted – zero touch- truck border crossing UC</a:t>
            </a:r>
            <a:br>
              <a:rPr lang="en-US" dirty="0"/>
            </a:br>
            <a:br>
              <a:rPr lang="en-US" dirty="0"/>
            </a:br>
            <a:r>
              <a:rPr lang="en-US" dirty="0">
                <a:solidFill>
                  <a:schemeClr val="accent2">
                    <a:lumMod val="75000"/>
                  </a:schemeClr>
                </a:solidFill>
              </a:rPr>
              <a:t>Early implementation &amp; testing</a:t>
            </a:r>
          </a:p>
        </p:txBody>
      </p:sp>
    </p:spTree>
    <p:extLst>
      <p:ext uri="{BB962C8B-B14F-4D97-AF65-F5344CB8AC3E}">
        <p14:creationId xmlns:p14="http://schemas.microsoft.com/office/powerpoint/2010/main" val="198713229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0EFCC1-A0AA-E746-996D-2CFADE3F6C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3786" y="360000"/>
            <a:ext cx="10766214" cy="906091"/>
          </a:xfrm>
        </p:spPr>
        <p:txBody>
          <a:bodyPr>
            <a:noAutofit/>
          </a:bodyPr>
          <a:lstStyle/>
          <a:p>
            <a:r>
              <a:rPr lang="en-GB" sz="3200" dirty="0"/>
              <a:t>Assisted “zero-touch” border crossing for CCAM </a:t>
            </a:r>
            <a:br>
              <a:rPr lang="en-GB" sz="3200" dirty="0"/>
            </a:br>
            <a:r>
              <a:rPr lang="en-GB" sz="3200" dirty="0"/>
              <a:t>– Large scale demo</a:t>
            </a:r>
            <a:endParaRPr lang="en-US" sz="3200" dirty="0"/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B8D0E98F-266F-46F5-9C25-050EC2D00C8A}"/>
              </a:ext>
            </a:extLst>
          </p:cNvPr>
          <p:cNvSpPr txBox="1"/>
          <p:nvPr/>
        </p:nvSpPr>
        <p:spPr>
          <a:xfrm>
            <a:off x="2492822" y="2439835"/>
            <a:ext cx="7206356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>Video URL: </a:t>
            </a:r>
            <a:r>
              <a:rPr lang="en-US" dirty="0">
                <a:solidFill>
                  <a:schemeClr val="tx2">
                    <a:lumMod val="75000"/>
                  </a:schemeClr>
                </a:solidFill>
                <a:hlinkClick r:id="rId2"/>
              </a:rPr>
              <a:t>https://youtu.be/fRnY_jG3P0Y</a:t>
            </a:r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> </a:t>
            </a:r>
            <a:endParaRPr lang="en-GB" b="0" dirty="0" err="1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6" name="Graphic 5" descr="Video camera">
            <a:extLst>
              <a:ext uri="{FF2B5EF4-FFF2-40B4-BE49-F238E27FC236}">
                <a16:creationId xmlns:a16="http://schemas.microsoft.com/office/drawing/2014/main" id="{F25A18A9-D139-44E2-B9DF-507BED45577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128846" y="3081680"/>
            <a:ext cx="1934308" cy="1934308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03E2539F-55E4-4B2D-A3C8-FA13FABE5F4E}"/>
              </a:ext>
            </a:extLst>
          </p:cNvPr>
          <p:cNvSpPr txBox="1"/>
          <p:nvPr/>
        </p:nvSpPr>
        <p:spPr>
          <a:xfrm>
            <a:off x="3997569" y="6527532"/>
            <a:ext cx="419686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/>
              <a:t>GR-TR Webinar – June 29</a:t>
            </a:r>
            <a:r>
              <a:rPr lang="en-US" sz="1000" baseline="30000" dirty="0"/>
              <a:t>th</a:t>
            </a:r>
            <a:r>
              <a:rPr lang="en-US" sz="1000" dirty="0"/>
              <a:t> 2020 – slide 23 </a:t>
            </a:r>
          </a:p>
        </p:txBody>
      </p:sp>
    </p:spTree>
    <p:extLst>
      <p:ext uri="{BB962C8B-B14F-4D97-AF65-F5344CB8AC3E}">
        <p14:creationId xmlns:p14="http://schemas.microsoft.com/office/powerpoint/2010/main" val="53746724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480560" y="427051"/>
            <a:ext cx="32308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b="1" dirty="0">
                <a:solidFill>
                  <a:schemeClr val="accent1"/>
                </a:solidFill>
              </a:rPr>
              <a:t>Thank you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7A96B90-217C-4098-838E-11F9D3BA3A84}"/>
              </a:ext>
            </a:extLst>
          </p:cNvPr>
          <p:cNvSpPr txBox="1"/>
          <p:nvPr/>
        </p:nvSpPr>
        <p:spPr>
          <a:xfrm>
            <a:off x="4480559" y="2809948"/>
            <a:ext cx="367217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5400" b="1" dirty="0">
                <a:solidFill>
                  <a:schemeClr val="accent1"/>
                </a:solidFill>
              </a:rPr>
              <a:t>Questions?</a:t>
            </a:r>
          </a:p>
        </p:txBody>
      </p:sp>
    </p:spTree>
    <p:extLst>
      <p:ext uri="{BB962C8B-B14F-4D97-AF65-F5344CB8AC3E}">
        <p14:creationId xmlns:p14="http://schemas.microsoft.com/office/powerpoint/2010/main" val="320108513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0EFCC1-A0AA-E746-996D-2CFADE3F6C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OBU/RSU/APP overview information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5B4C34E9-EC7A-45BB-AEDD-DE2CEC38DD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74799" y="1133475"/>
            <a:ext cx="10886566" cy="5248275"/>
          </a:xfrm>
        </p:spPr>
        <p:txBody>
          <a:bodyPr>
            <a:normAutofit fontScale="92500" lnSpcReduction="10000"/>
          </a:bodyPr>
          <a:lstStyle/>
          <a:p>
            <a:pPr>
              <a:spcBef>
                <a:spcPts val="1200"/>
              </a:spcBef>
            </a:pPr>
            <a:r>
              <a:rPr lang="en-US" dirty="0"/>
              <a:t>HW &amp; SW developed for the GR-TR CBC</a:t>
            </a:r>
          </a:p>
          <a:p>
            <a:pPr lvl="1">
              <a:spcBef>
                <a:spcPts val="1200"/>
              </a:spcBef>
            </a:pPr>
            <a:r>
              <a:rPr lang="en-US" dirty="0"/>
              <a:t>2 OBUs (IMEC + WINGS) </a:t>
            </a:r>
          </a:p>
          <a:p>
            <a:pPr lvl="1">
              <a:spcBef>
                <a:spcPts val="1200"/>
              </a:spcBef>
            </a:pPr>
            <a:r>
              <a:rPr lang="en-US" dirty="0"/>
              <a:t>3 RSUs (IMEC)</a:t>
            </a:r>
          </a:p>
          <a:p>
            <a:pPr lvl="1">
              <a:spcBef>
                <a:spcPts val="1200"/>
              </a:spcBef>
            </a:pPr>
            <a:r>
              <a:rPr lang="en-US" dirty="0"/>
              <a:t>3 Applications (WINGS, ICCS, </a:t>
            </a:r>
            <a:r>
              <a:rPr lang="en-US" dirty="0" err="1"/>
              <a:t>Tubitak</a:t>
            </a:r>
            <a:r>
              <a:rPr lang="en-US" dirty="0"/>
              <a:t>)</a:t>
            </a:r>
          </a:p>
          <a:p>
            <a:pPr>
              <a:spcBef>
                <a:spcPts val="1200"/>
              </a:spcBef>
            </a:pPr>
            <a:r>
              <a:rPr lang="en-US" dirty="0"/>
              <a:t>IMEC developed OBU and RSUs will focus on the provisioning of the “Platooning with See-what-I-See” &amp; “Autonomous truck routing in customs” Use cases</a:t>
            </a:r>
          </a:p>
          <a:p>
            <a:pPr>
              <a:spcBef>
                <a:spcPts val="1200"/>
              </a:spcBef>
            </a:pPr>
            <a:r>
              <a:rPr lang="en-US" dirty="0"/>
              <a:t>WINGS developed OBU will focus on the provisioning of the “Assisted – zero touch- truck border crossing” use cases</a:t>
            </a:r>
          </a:p>
          <a:p>
            <a:pPr>
              <a:spcBef>
                <a:spcPts val="1200"/>
              </a:spcBef>
            </a:pPr>
            <a:r>
              <a:rPr lang="en-US" dirty="0"/>
              <a:t>Application development</a:t>
            </a:r>
          </a:p>
          <a:p>
            <a:pPr lvl="1">
              <a:spcBef>
                <a:spcPts val="1200"/>
              </a:spcBef>
            </a:pPr>
            <a:r>
              <a:rPr lang="en-US" dirty="0"/>
              <a:t>Platooning (FORD) + See-what-I-See (ICCS) </a:t>
            </a:r>
            <a:r>
              <a:rPr lang="en-US" dirty="0">
                <a:sym typeface="Wingdings" panose="05000000000000000000" pitchFamily="2" charset="2"/>
              </a:rPr>
              <a:t> already presented</a:t>
            </a:r>
          </a:p>
          <a:p>
            <a:pPr lvl="1">
              <a:spcBef>
                <a:spcPts val="1200"/>
              </a:spcBef>
            </a:pPr>
            <a:r>
              <a:rPr lang="en-US" dirty="0">
                <a:sym typeface="Wingdings" panose="05000000000000000000" pitchFamily="2" charset="2"/>
              </a:rPr>
              <a:t>Truck routing in customs site (TUBITAK)  already presented</a:t>
            </a:r>
          </a:p>
          <a:p>
            <a:pPr lvl="1">
              <a:spcBef>
                <a:spcPts val="1200"/>
              </a:spcBef>
            </a:pPr>
            <a:r>
              <a:rPr lang="en-US" dirty="0"/>
              <a:t>Assisted – zero touch- truck border crossing (WINGS)</a:t>
            </a:r>
            <a:endParaRPr lang="en-GB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4167005-52AE-4C43-B0C7-183D5CA18422}"/>
              </a:ext>
            </a:extLst>
          </p:cNvPr>
          <p:cNvSpPr txBox="1"/>
          <p:nvPr/>
        </p:nvSpPr>
        <p:spPr>
          <a:xfrm>
            <a:off x="3997569" y="6527532"/>
            <a:ext cx="419686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/>
              <a:t>GR-TR Webinar – June 29</a:t>
            </a:r>
            <a:r>
              <a:rPr lang="en-US" sz="1000" baseline="30000" dirty="0"/>
              <a:t>th</a:t>
            </a:r>
            <a:r>
              <a:rPr lang="en-US" sz="1000" dirty="0"/>
              <a:t> 2020 – slide 3 </a:t>
            </a:r>
          </a:p>
        </p:txBody>
      </p:sp>
    </p:spTree>
    <p:extLst>
      <p:ext uri="{BB962C8B-B14F-4D97-AF65-F5344CB8AC3E}">
        <p14:creationId xmlns:p14="http://schemas.microsoft.com/office/powerpoint/2010/main" val="123968479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FBC518AD-6E80-0B49-9231-A8EA7079EB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OBU / RSU Development</a:t>
            </a:r>
          </a:p>
        </p:txBody>
      </p:sp>
    </p:spTree>
    <p:extLst>
      <p:ext uri="{BB962C8B-B14F-4D97-AF65-F5344CB8AC3E}">
        <p14:creationId xmlns:p14="http://schemas.microsoft.com/office/powerpoint/2010/main" val="74895199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g81ef5eaf55_0_0"/>
          <p:cNvSpPr txBox="1">
            <a:spLocks noGrp="1"/>
          </p:cNvSpPr>
          <p:nvPr>
            <p:ph type="title"/>
          </p:nvPr>
        </p:nvSpPr>
        <p:spPr>
          <a:xfrm>
            <a:off x="874800" y="360000"/>
            <a:ext cx="8947200" cy="1325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IMEC OBU Architecture</a:t>
            </a:r>
            <a:endParaRPr dirty="0"/>
          </a:p>
        </p:txBody>
      </p:sp>
      <p:sp>
        <p:nvSpPr>
          <p:cNvPr id="65" name="Google Shape;65;g81ef5eaf55_0_0"/>
          <p:cNvSpPr txBox="1">
            <a:spLocks noGrp="1"/>
          </p:cNvSpPr>
          <p:nvPr>
            <p:ph type="body" idx="1"/>
          </p:nvPr>
        </p:nvSpPr>
        <p:spPr>
          <a:xfrm>
            <a:off x="863077" y="1228066"/>
            <a:ext cx="6430800" cy="43200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457200" lvl="0" indent="-299720" algn="l" rtl="0">
              <a:spcBef>
                <a:spcPts val="1000"/>
              </a:spcBef>
              <a:spcAft>
                <a:spcPts val="0"/>
              </a:spcAft>
              <a:buSzPts val="1120"/>
              <a:buChar char="•"/>
            </a:pPr>
            <a:r>
              <a:rPr lang="en-US" sz="2100" dirty="0"/>
              <a:t>IMEC OBU</a:t>
            </a:r>
            <a:endParaRPr sz="2100" dirty="0"/>
          </a:p>
          <a:p>
            <a:pPr marL="914400" lvl="1" indent="-361950" algn="l" rtl="0">
              <a:spcBef>
                <a:spcPts val="0"/>
              </a:spcBef>
              <a:spcAft>
                <a:spcPts val="0"/>
              </a:spcAft>
              <a:buSzPts val="2100"/>
              <a:buChar char="•"/>
            </a:pPr>
            <a:r>
              <a:rPr lang="en-US" sz="2100" dirty="0"/>
              <a:t>offers V2X wireless communications capabilities (5G </a:t>
            </a:r>
            <a:r>
              <a:rPr lang="en-US" sz="2100" dirty="0" err="1"/>
              <a:t>Uu</a:t>
            </a:r>
            <a:r>
              <a:rPr lang="en-US" sz="2100" dirty="0"/>
              <a:t> and C-V2X PC5)</a:t>
            </a:r>
            <a:endParaRPr sz="2100" dirty="0"/>
          </a:p>
          <a:p>
            <a:pPr marL="914400" lvl="1" indent="-361950" algn="l" rtl="0">
              <a:spcBef>
                <a:spcPts val="0"/>
              </a:spcBef>
              <a:spcAft>
                <a:spcPts val="0"/>
              </a:spcAft>
              <a:buSzPts val="2100"/>
              <a:buChar char="•"/>
            </a:pPr>
            <a:r>
              <a:rPr lang="en-US" sz="2100" dirty="0"/>
              <a:t>has communication processing unit and can provide logging</a:t>
            </a:r>
            <a:endParaRPr sz="2100" dirty="0"/>
          </a:p>
          <a:p>
            <a:pPr marL="914400" lvl="1" indent="-361950" algn="l" rtl="0">
              <a:spcBef>
                <a:spcPts val="0"/>
              </a:spcBef>
              <a:spcAft>
                <a:spcPts val="0"/>
              </a:spcAft>
              <a:buSzPts val="2100"/>
              <a:buChar char="•"/>
            </a:pPr>
            <a:r>
              <a:rPr lang="en-US" sz="2100" dirty="0"/>
              <a:t>4G is used for remote recovery</a:t>
            </a:r>
            <a:endParaRPr sz="2100" dirty="0"/>
          </a:p>
          <a:p>
            <a:pPr marL="914400" lvl="1" indent="-361950" algn="l" rtl="0">
              <a:spcBef>
                <a:spcPts val="0"/>
              </a:spcBef>
              <a:spcAft>
                <a:spcPts val="0"/>
              </a:spcAft>
              <a:buSzPts val="2100"/>
              <a:buChar char="•"/>
            </a:pPr>
            <a:r>
              <a:rPr lang="en-US" sz="2100" dirty="0"/>
              <a:t>its switch can be connected to an external sensor/camera for streaming application</a:t>
            </a:r>
            <a:endParaRPr sz="2100" dirty="0"/>
          </a:p>
          <a:p>
            <a:pPr marL="457200" lvl="0" indent="-361950" algn="l" rtl="0">
              <a:spcBef>
                <a:spcPts val="0"/>
              </a:spcBef>
              <a:spcAft>
                <a:spcPts val="0"/>
              </a:spcAft>
              <a:buSzPts val="2100"/>
              <a:buChar char="•"/>
            </a:pPr>
            <a:r>
              <a:rPr lang="en-US" sz="2100" dirty="0"/>
              <a:t>Ford’s vehicle infrastructure</a:t>
            </a:r>
            <a:endParaRPr sz="2100" dirty="0"/>
          </a:p>
          <a:p>
            <a:pPr marL="914400" lvl="1" indent="-361950" algn="l" rtl="0">
              <a:spcBef>
                <a:spcPts val="0"/>
              </a:spcBef>
              <a:spcAft>
                <a:spcPts val="0"/>
              </a:spcAft>
              <a:buSzPts val="2100"/>
              <a:buChar char="•"/>
            </a:pPr>
            <a:r>
              <a:rPr lang="en-US" sz="2100" dirty="0" err="1"/>
              <a:t>MicroAutoBox</a:t>
            </a:r>
            <a:r>
              <a:rPr lang="en-US" sz="2100" dirty="0"/>
              <a:t> acts as an ECU (connected to truck’s CAN) that will process sensor information </a:t>
            </a:r>
            <a:endParaRPr sz="2100" dirty="0"/>
          </a:p>
          <a:p>
            <a:pPr marL="457200" lvl="0" indent="-361950" algn="l" rtl="0">
              <a:spcBef>
                <a:spcPts val="0"/>
              </a:spcBef>
              <a:spcAft>
                <a:spcPts val="0"/>
              </a:spcAft>
              <a:buSzPts val="2100"/>
              <a:buChar char="•"/>
            </a:pPr>
            <a:r>
              <a:rPr lang="en-US" sz="2100" dirty="0"/>
              <a:t>IMEC’s OBU is connected to Ford’s ECU (</a:t>
            </a:r>
            <a:r>
              <a:rPr lang="en-US" sz="2100" dirty="0" err="1"/>
              <a:t>MicroAutoBox</a:t>
            </a:r>
            <a:r>
              <a:rPr lang="en-US" sz="2100" dirty="0"/>
              <a:t>), acting as a gateway to forward information from and to the truck</a:t>
            </a:r>
            <a:endParaRPr sz="2100" dirty="0"/>
          </a:p>
        </p:txBody>
      </p:sp>
      <p:pic>
        <p:nvPicPr>
          <p:cNvPr id="67" name="Google Shape;67;g81ef5eaf55_0_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305600" y="2222307"/>
            <a:ext cx="4748924" cy="2586593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6DA925AA-FCC0-4947-BBA3-B74DB17ACA3C}"/>
              </a:ext>
            </a:extLst>
          </p:cNvPr>
          <p:cNvSpPr txBox="1"/>
          <p:nvPr/>
        </p:nvSpPr>
        <p:spPr>
          <a:xfrm>
            <a:off x="3997569" y="6527532"/>
            <a:ext cx="419686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/>
              <a:t>GR-TR Webinar – June 29</a:t>
            </a:r>
            <a:r>
              <a:rPr lang="en-US" sz="1000" baseline="30000" dirty="0"/>
              <a:t>th</a:t>
            </a:r>
            <a:r>
              <a:rPr lang="en-US" sz="1000" dirty="0"/>
              <a:t> 2020 – slide 5 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g81ef5eaf55_0_10"/>
          <p:cNvSpPr txBox="1">
            <a:spLocks noGrp="1"/>
          </p:cNvSpPr>
          <p:nvPr>
            <p:ph type="title"/>
          </p:nvPr>
        </p:nvSpPr>
        <p:spPr>
          <a:xfrm>
            <a:off x="874800" y="360000"/>
            <a:ext cx="8947200" cy="1325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IMEC OBU Specifications</a:t>
            </a:r>
            <a:endParaRPr dirty="0"/>
          </a:p>
        </p:txBody>
      </p:sp>
      <p:sp>
        <p:nvSpPr>
          <p:cNvPr id="74" name="Google Shape;74;g81ef5eaf55_0_10"/>
          <p:cNvSpPr txBox="1">
            <a:spLocks noGrp="1"/>
          </p:cNvSpPr>
          <p:nvPr>
            <p:ph type="body" idx="1"/>
          </p:nvPr>
        </p:nvSpPr>
        <p:spPr>
          <a:xfrm>
            <a:off x="874800" y="1521141"/>
            <a:ext cx="5723400" cy="43200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457200" lvl="0" indent="-344170" algn="l" rtl="0">
              <a:spcBef>
                <a:spcPts val="1000"/>
              </a:spcBef>
              <a:spcAft>
                <a:spcPts val="0"/>
              </a:spcAft>
              <a:buSzPts val="1820"/>
              <a:buChar char="•"/>
            </a:pPr>
            <a:r>
              <a:rPr lang="en-US" dirty="0"/>
              <a:t>Hardware:</a:t>
            </a:r>
            <a:endParaRPr dirty="0"/>
          </a:p>
          <a:p>
            <a:pPr marL="914400" lvl="1" indent="-320040" algn="l" rtl="0">
              <a:spcBef>
                <a:spcPts val="0"/>
              </a:spcBef>
              <a:spcAft>
                <a:spcPts val="0"/>
              </a:spcAft>
              <a:buSzPts val="1440"/>
              <a:buChar char="•"/>
            </a:pPr>
            <a:r>
              <a:rPr lang="en-US" dirty="0"/>
              <a:t>V2X processing unit: NUC7iDNKE </a:t>
            </a:r>
            <a:endParaRPr dirty="0"/>
          </a:p>
          <a:p>
            <a:pPr marL="914400" lvl="1" indent="-320040" algn="l" rtl="0">
              <a:spcBef>
                <a:spcPts val="0"/>
              </a:spcBef>
              <a:spcAft>
                <a:spcPts val="0"/>
              </a:spcAft>
              <a:buSzPts val="1440"/>
              <a:buChar char="•"/>
            </a:pPr>
            <a:r>
              <a:rPr lang="en-US" dirty="0"/>
              <a:t>Ethernet Switch: Phoenix gigabit switch </a:t>
            </a:r>
            <a:endParaRPr dirty="0"/>
          </a:p>
          <a:p>
            <a:pPr marL="914400" lvl="1" indent="-320040" algn="l" rtl="0">
              <a:spcBef>
                <a:spcPts val="0"/>
              </a:spcBef>
              <a:spcAft>
                <a:spcPts val="0"/>
              </a:spcAft>
              <a:buSzPts val="1440"/>
              <a:buChar char="•"/>
            </a:pPr>
            <a:r>
              <a:rPr lang="en-US" dirty="0"/>
              <a:t>C-V2X: </a:t>
            </a:r>
            <a:r>
              <a:rPr lang="en-US" dirty="0" err="1"/>
              <a:t>Cohda</a:t>
            </a:r>
            <a:r>
              <a:rPr lang="en-US" dirty="0"/>
              <a:t> MK6C </a:t>
            </a:r>
            <a:endParaRPr dirty="0"/>
          </a:p>
          <a:p>
            <a:pPr marL="914400" lvl="1" indent="-320040" algn="l" rtl="0">
              <a:spcBef>
                <a:spcPts val="0"/>
              </a:spcBef>
              <a:spcAft>
                <a:spcPts val="0"/>
              </a:spcAft>
              <a:buSzPts val="1440"/>
              <a:buChar char="•"/>
            </a:pPr>
            <a:r>
              <a:rPr lang="en-US" dirty="0"/>
              <a:t>4G module: </a:t>
            </a:r>
            <a:r>
              <a:rPr lang="en-US" dirty="0" err="1"/>
              <a:t>Mikrotik</a:t>
            </a:r>
            <a:r>
              <a:rPr lang="en-US" dirty="0"/>
              <a:t> </a:t>
            </a:r>
            <a:r>
              <a:rPr lang="en-US" dirty="0" err="1"/>
              <a:t>wAP</a:t>
            </a:r>
            <a:r>
              <a:rPr lang="en-US" dirty="0"/>
              <a:t> LTE kit </a:t>
            </a:r>
            <a:endParaRPr dirty="0"/>
          </a:p>
          <a:p>
            <a:pPr marL="914400" lvl="1" indent="-320040" algn="l" rtl="0">
              <a:spcBef>
                <a:spcPts val="0"/>
              </a:spcBef>
              <a:spcAft>
                <a:spcPts val="0"/>
              </a:spcAft>
              <a:buSzPts val="1440"/>
              <a:buChar char="•"/>
            </a:pPr>
            <a:r>
              <a:rPr lang="en-US" dirty="0"/>
              <a:t>Positioning System: </a:t>
            </a:r>
            <a:r>
              <a:rPr lang="en-US" dirty="0" err="1"/>
              <a:t>Navilock</a:t>
            </a:r>
            <a:r>
              <a:rPr lang="en-US" dirty="0"/>
              <a:t> NL-8012U GPS </a:t>
            </a:r>
            <a:endParaRPr dirty="0"/>
          </a:p>
          <a:p>
            <a:pPr marL="914400" lvl="1" indent="-320040" algn="l" rtl="0">
              <a:spcBef>
                <a:spcPts val="0"/>
              </a:spcBef>
              <a:spcAft>
                <a:spcPts val="0"/>
              </a:spcAft>
              <a:buSzPts val="1440"/>
              <a:buChar char="•"/>
            </a:pPr>
            <a:r>
              <a:rPr lang="en-US" dirty="0"/>
              <a:t>5G Modem: </a:t>
            </a:r>
            <a:r>
              <a:rPr lang="en-US" dirty="0" err="1"/>
              <a:t>Quectel</a:t>
            </a:r>
            <a:r>
              <a:rPr lang="en-US" dirty="0"/>
              <a:t> RM500Q.</a:t>
            </a:r>
            <a:endParaRPr dirty="0"/>
          </a:p>
          <a:p>
            <a:pPr marL="457200" lvl="0" indent="-344170" algn="l" rtl="0">
              <a:spcBef>
                <a:spcPts val="0"/>
              </a:spcBef>
              <a:spcAft>
                <a:spcPts val="0"/>
              </a:spcAft>
              <a:buSzPts val="1820"/>
              <a:buChar char="•"/>
            </a:pPr>
            <a:r>
              <a:rPr lang="en-US" dirty="0"/>
              <a:t>OBU will be put inside Ford’s trucks</a:t>
            </a:r>
            <a:endParaRPr dirty="0"/>
          </a:p>
          <a:p>
            <a:pPr marL="457200" lvl="0" indent="-344170" algn="l" rtl="0">
              <a:spcBef>
                <a:spcPts val="0"/>
              </a:spcBef>
              <a:spcAft>
                <a:spcPts val="0"/>
              </a:spcAft>
              <a:buSzPts val="1820"/>
              <a:buChar char="•"/>
            </a:pPr>
            <a:r>
              <a:rPr lang="en-US" dirty="0"/>
              <a:t>Antennas will be on top of the truck</a:t>
            </a:r>
            <a:endParaRPr dirty="0"/>
          </a:p>
        </p:txBody>
      </p:sp>
      <p:pic>
        <p:nvPicPr>
          <p:cNvPr id="76" name="Google Shape;76;g81ef5eaf55_0_1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978900" y="2373838"/>
            <a:ext cx="4657225" cy="3388425"/>
          </a:xfrm>
          <a:prstGeom prst="rect">
            <a:avLst/>
          </a:prstGeom>
          <a:noFill/>
          <a:ln>
            <a:noFill/>
          </a:ln>
        </p:spPr>
      </p:pic>
      <p:pic>
        <p:nvPicPr>
          <p:cNvPr id="77" name="Google Shape;77;g81ef5eaf55_0_1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203466" y="450588"/>
            <a:ext cx="2657475" cy="1724025"/>
          </a:xfrm>
          <a:prstGeom prst="rect">
            <a:avLst/>
          </a:prstGeom>
          <a:noFill/>
          <a:ln>
            <a:noFill/>
          </a:ln>
        </p:spPr>
      </p:pic>
      <p:pic>
        <p:nvPicPr>
          <p:cNvPr id="78" name="Google Shape;78;g81ef5eaf55_0_10"/>
          <p:cNvPicPr preferRelativeResize="0"/>
          <p:nvPr/>
        </p:nvPicPr>
        <p:blipFill rotWithShape="1">
          <a:blip r:embed="rId5">
            <a:alphaModFix/>
          </a:blip>
          <a:srcRect l="12596" t="10922" r="8183" b="15080"/>
          <a:stretch/>
        </p:blipFill>
        <p:spPr>
          <a:xfrm flipH="1">
            <a:off x="8037675" y="515700"/>
            <a:ext cx="145014" cy="135450"/>
          </a:xfrm>
          <a:prstGeom prst="rect">
            <a:avLst/>
          </a:prstGeom>
          <a:noFill/>
          <a:ln>
            <a:noFill/>
          </a:ln>
        </p:spPr>
      </p:pic>
      <p:pic>
        <p:nvPicPr>
          <p:cNvPr id="79" name="Google Shape;79;g81ef5eaf55_0_10"/>
          <p:cNvPicPr preferRelativeResize="0"/>
          <p:nvPr/>
        </p:nvPicPr>
        <p:blipFill rotWithShape="1">
          <a:blip r:embed="rId6">
            <a:alphaModFix/>
          </a:blip>
          <a:srcRect l="8182" t="31912" r="33994" b="34354"/>
          <a:stretch/>
        </p:blipFill>
        <p:spPr>
          <a:xfrm>
            <a:off x="8140767" y="515700"/>
            <a:ext cx="232204" cy="13545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80" name="Google Shape;80;g81ef5eaf55_0_10"/>
          <p:cNvCxnSpPr/>
          <p:nvPr/>
        </p:nvCxnSpPr>
        <p:spPr>
          <a:xfrm>
            <a:off x="8480875" y="1465825"/>
            <a:ext cx="1727400" cy="903000"/>
          </a:xfrm>
          <a:prstGeom prst="straightConnector1">
            <a:avLst/>
          </a:prstGeom>
          <a:noFill/>
          <a:ln w="38100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B8D557BC-D873-4243-B424-BE0CE286C0A6}"/>
              </a:ext>
            </a:extLst>
          </p:cNvPr>
          <p:cNvSpPr txBox="1"/>
          <p:nvPr/>
        </p:nvSpPr>
        <p:spPr>
          <a:xfrm>
            <a:off x="3997569" y="6527532"/>
            <a:ext cx="419686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/>
              <a:t>GR-TR Webinar – June 29</a:t>
            </a:r>
            <a:r>
              <a:rPr lang="en-US" sz="1000" baseline="30000" dirty="0"/>
              <a:t>th</a:t>
            </a:r>
            <a:r>
              <a:rPr lang="en-US" sz="1000" dirty="0"/>
              <a:t> 2020 – slide 6 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0EFCC1-A0AA-E746-996D-2CFADE3F6C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4800" y="360001"/>
            <a:ext cx="8947150" cy="731682"/>
          </a:xfrm>
        </p:spPr>
        <p:txBody>
          <a:bodyPr/>
          <a:lstStyle/>
          <a:p>
            <a:r>
              <a:rPr lang="en-US" dirty="0"/>
              <a:t>WINGS OBU development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95AAD5A-0D1B-144E-A021-8DA49697A0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2708" y="1207477"/>
            <a:ext cx="4838539" cy="5290521"/>
          </a:xfrm>
        </p:spPr>
        <p:txBody>
          <a:bodyPr>
            <a:normAutofit fontScale="85000" lnSpcReduction="20000"/>
          </a:bodyPr>
          <a:lstStyle/>
          <a:p>
            <a:pPr algn="just"/>
            <a:r>
              <a:rPr lang="en-US" sz="2600" dirty="0"/>
              <a:t>WINGS developing OBU for the Assisted border crossing use case including the multitude of sensors (GPS, CO2, Proximity, NFC)</a:t>
            </a:r>
          </a:p>
          <a:p>
            <a:pPr algn="just"/>
            <a:r>
              <a:rPr lang="en-US" sz="2600" dirty="0"/>
              <a:t>To be integrated with the FORD truck and IMEC OBU</a:t>
            </a:r>
          </a:p>
          <a:p>
            <a:pPr algn="just"/>
            <a:r>
              <a:rPr lang="en-US" sz="2600" dirty="0"/>
              <a:t>Main functions</a:t>
            </a:r>
          </a:p>
          <a:p>
            <a:pPr lvl="1" algn="just"/>
            <a:r>
              <a:rPr lang="en-US" dirty="0"/>
              <a:t>Send driving instructions to FORD truck ECU</a:t>
            </a:r>
          </a:p>
          <a:p>
            <a:pPr lvl="1" algn="just"/>
            <a:r>
              <a:rPr lang="en-US" dirty="0"/>
              <a:t>Assess “Risk level” of each incoming truck based on collected information. Indicate proper inspection level based on outcome</a:t>
            </a:r>
          </a:p>
          <a:p>
            <a:pPr lvl="1" algn="just"/>
            <a:r>
              <a:rPr lang="en-US" dirty="0"/>
              <a:t>Protect customs agents based on Proximity and GPS readings</a:t>
            </a:r>
          </a:p>
          <a:p>
            <a:pPr algn="just"/>
            <a:r>
              <a:rPr lang="en-US" dirty="0"/>
              <a:t>Status</a:t>
            </a:r>
          </a:p>
          <a:p>
            <a:pPr lvl="1" algn="just"/>
            <a:r>
              <a:rPr lang="en-US" dirty="0"/>
              <a:t>Functionality ready</a:t>
            </a:r>
          </a:p>
          <a:p>
            <a:pPr lvl="1" algn="just"/>
            <a:r>
              <a:rPr lang="en-US" dirty="0"/>
              <a:t>Upgrade with 5G chipsets ongoing (</a:t>
            </a:r>
            <a:r>
              <a:rPr lang="en-US" dirty="0" err="1"/>
              <a:t>Quectel</a:t>
            </a:r>
            <a:r>
              <a:rPr lang="en-US" dirty="0"/>
              <a:t> RM500Q)</a:t>
            </a:r>
          </a:p>
        </p:txBody>
      </p:sp>
      <p:pic>
        <p:nvPicPr>
          <p:cNvPr id="4" name="Picture 3" descr="A bunch of items that are sitting on a table&#10;&#10;Description automatically generated">
            <a:extLst>
              <a:ext uri="{FF2B5EF4-FFF2-40B4-BE49-F238E27FC236}">
                <a16:creationId xmlns:a16="http://schemas.microsoft.com/office/drawing/2014/main" id="{98C1A63B-7877-4E89-96DF-F7CC127F02F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43756" y="1334278"/>
            <a:ext cx="3802213" cy="4536178"/>
          </a:xfrm>
          <a:prstGeom prst="rect">
            <a:avLst/>
          </a:prstGeom>
        </p:spPr>
      </p:pic>
      <p:sp>
        <p:nvSpPr>
          <p:cNvPr id="5" name="Speech Bubble: Oval 4">
            <a:extLst>
              <a:ext uri="{FF2B5EF4-FFF2-40B4-BE49-F238E27FC236}">
                <a16:creationId xmlns:a16="http://schemas.microsoft.com/office/drawing/2014/main" id="{CFA5D77B-0877-4234-A44C-66C59F26E59D}"/>
              </a:ext>
            </a:extLst>
          </p:cNvPr>
          <p:cNvSpPr/>
          <p:nvPr/>
        </p:nvSpPr>
        <p:spPr>
          <a:xfrm>
            <a:off x="10495395" y="2658586"/>
            <a:ext cx="1411980" cy="656268"/>
          </a:xfrm>
          <a:prstGeom prst="wedgeEllipseCallout">
            <a:avLst>
              <a:gd name="adj1" fmla="val -168203"/>
              <a:gd name="adj2" fmla="val 8949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OBU</a:t>
            </a:r>
            <a:endParaRPr lang="en-GB" b="1" dirty="0"/>
          </a:p>
        </p:txBody>
      </p:sp>
      <p:sp>
        <p:nvSpPr>
          <p:cNvPr id="6" name="Speech Bubble: Oval 5">
            <a:extLst>
              <a:ext uri="{FF2B5EF4-FFF2-40B4-BE49-F238E27FC236}">
                <a16:creationId xmlns:a16="http://schemas.microsoft.com/office/drawing/2014/main" id="{4D7806B2-4C1E-43F7-89C3-8299E8FE6F25}"/>
              </a:ext>
            </a:extLst>
          </p:cNvPr>
          <p:cNvSpPr/>
          <p:nvPr/>
        </p:nvSpPr>
        <p:spPr>
          <a:xfrm>
            <a:off x="10495395" y="4688963"/>
            <a:ext cx="1411980" cy="656268"/>
          </a:xfrm>
          <a:prstGeom prst="wedgeEllipseCallout">
            <a:avLst>
              <a:gd name="adj1" fmla="val -99700"/>
              <a:gd name="adj2" fmla="val -170149"/>
            </a:avLst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CO2 Sensor</a:t>
            </a:r>
            <a:endParaRPr lang="en-GB" b="1" dirty="0"/>
          </a:p>
        </p:txBody>
      </p:sp>
      <p:sp>
        <p:nvSpPr>
          <p:cNvPr id="7" name="Speech Bubble: Oval 6">
            <a:extLst>
              <a:ext uri="{FF2B5EF4-FFF2-40B4-BE49-F238E27FC236}">
                <a16:creationId xmlns:a16="http://schemas.microsoft.com/office/drawing/2014/main" id="{03EEE552-6CA6-47C0-8E96-6AB59F4A93D0}"/>
              </a:ext>
            </a:extLst>
          </p:cNvPr>
          <p:cNvSpPr/>
          <p:nvPr/>
        </p:nvSpPr>
        <p:spPr>
          <a:xfrm>
            <a:off x="10161521" y="760349"/>
            <a:ext cx="1690510" cy="656268"/>
          </a:xfrm>
          <a:prstGeom prst="wedgeEllipseCallout">
            <a:avLst>
              <a:gd name="adj1" fmla="val -103577"/>
              <a:gd name="adj2" fmla="val 197214"/>
            </a:avLst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Proximity Sensor</a:t>
            </a:r>
            <a:endParaRPr lang="en-GB" b="1" dirty="0"/>
          </a:p>
        </p:txBody>
      </p:sp>
      <p:sp>
        <p:nvSpPr>
          <p:cNvPr id="8" name="Speech Bubble: Oval 7">
            <a:extLst>
              <a:ext uri="{FF2B5EF4-FFF2-40B4-BE49-F238E27FC236}">
                <a16:creationId xmlns:a16="http://schemas.microsoft.com/office/drawing/2014/main" id="{E28440E9-BBEF-4216-8AC0-66B0DA2D9CF3}"/>
              </a:ext>
            </a:extLst>
          </p:cNvPr>
          <p:cNvSpPr/>
          <p:nvPr/>
        </p:nvSpPr>
        <p:spPr>
          <a:xfrm>
            <a:off x="5650673" y="1088483"/>
            <a:ext cx="1411980" cy="656268"/>
          </a:xfrm>
          <a:prstGeom prst="wedgeEllipseCallout">
            <a:avLst>
              <a:gd name="adj1" fmla="val 98056"/>
              <a:gd name="adj2" fmla="val 223454"/>
            </a:avLst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GPS</a:t>
            </a:r>
            <a:endParaRPr lang="en-GB" b="1" dirty="0"/>
          </a:p>
        </p:txBody>
      </p:sp>
      <p:sp>
        <p:nvSpPr>
          <p:cNvPr id="9" name="Speech Bubble: Oval 8">
            <a:extLst>
              <a:ext uri="{FF2B5EF4-FFF2-40B4-BE49-F238E27FC236}">
                <a16:creationId xmlns:a16="http://schemas.microsoft.com/office/drawing/2014/main" id="{1417C555-52BF-4C88-9A4E-0F3B9F7A696B}"/>
              </a:ext>
            </a:extLst>
          </p:cNvPr>
          <p:cNvSpPr/>
          <p:nvPr/>
        </p:nvSpPr>
        <p:spPr>
          <a:xfrm>
            <a:off x="5491426" y="2677039"/>
            <a:ext cx="1405807" cy="656268"/>
          </a:xfrm>
          <a:prstGeom prst="wedgeEllipseCallout">
            <a:avLst>
              <a:gd name="adj1" fmla="val 74791"/>
              <a:gd name="adj2" fmla="val 141971"/>
            </a:avLst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b="1" dirty="0"/>
              <a:t>ECU connector</a:t>
            </a:r>
            <a:endParaRPr lang="en-GB" b="1" dirty="0"/>
          </a:p>
        </p:txBody>
      </p:sp>
      <p:sp>
        <p:nvSpPr>
          <p:cNvPr id="10" name="Speech Bubble: Oval 9">
            <a:extLst>
              <a:ext uri="{FF2B5EF4-FFF2-40B4-BE49-F238E27FC236}">
                <a16:creationId xmlns:a16="http://schemas.microsoft.com/office/drawing/2014/main" id="{2F0071A0-C1F0-45D4-8940-4025176286ED}"/>
              </a:ext>
            </a:extLst>
          </p:cNvPr>
          <p:cNvSpPr/>
          <p:nvPr/>
        </p:nvSpPr>
        <p:spPr>
          <a:xfrm>
            <a:off x="8135037" y="6015659"/>
            <a:ext cx="1411980" cy="656268"/>
          </a:xfrm>
          <a:prstGeom prst="wedgeEllipseCallout">
            <a:avLst>
              <a:gd name="adj1" fmla="val -52712"/>
              <a:gd name="adj2" fmla="val -155619"/>
            </a:avLst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NFC reader</a:t>
            </a:r>
            <a:endParaRPr lang="en-GB" b="1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355E00A-048B-4B2B-8A48-D8CA75342E74}"/>
              </a:ext>
            </a:extLst>
          </p:cNvPr>
          <p:cNvSpPr txBox="1"/>
          <p:nvPr/>
        </p:nvSpPr>
        <p:spPr>
          <a:xfrm>
            <a:off x="3997569" y="6527532"/>
            <a:ext cx="419686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/>
              <a:t>GR-TR Webinar – June 29</a:t>
            </a:r>
            <a:r>
              <a:rPr lang="en-US" sz="1000" baseline="30000" dirty="0"/>
              <a:t>th</a:t>
            </a:r>
            <a:r>
              <a:rPr lang="en-US" sz="1000" dirty="0"/>
              <a:t> 2020 – slide 7 </a:t>
            </a:r>
          </a:p>
        </p:txBody>
      </p:sp>
    </p:spTree>
    <p:extLst>
      <p:ext uri="{BB962C8B-B14F-4D97-AF65-F5344CB8AC3E}">
        <p14:creationId xmlns:p14="http://schemas.microsoft.com/office/powerpoint/2010/main" val="11616884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g81ef5eaf55_0_23"/>
          <p:cNvSpPr txBox="1">
            <a:spLocks noGrp="1"/>
          </p:cNvSpPr>
          <p:nvPr>
            <p:ph type="title"/>
          </p:nvPr>
        </p:nvSpPr>
        <p:spPr>
          <a:xfrm>
            <a:off x="874800" y="360000"/>
            <a:ext cx="8947200" cy="1325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RSU Architecture</a:t>
            </a:r>
            <a:endParaRPr/>
          </a:p>
        </p:txBody>
      </p:sp>
      <p:sp>
        <p:nvSpPr>
          <p:cNvPr id="92" name="Google Shape;92;g81ef5eaf55_0_23"/>
          <p:cNvSpPr txBox="1">
            <a:spLocks noGrp="1"/>
          </p:cNvSpPr>
          <p:nvPr>
            <p:ph type="body" idx="1"/>
          </p:nvPr>
        </p:nvSpPr>
        <p:spPr>
          <a:xfrm>
            <a:off x="701400" y="4692000"/>
            <a:ext cx="9294000" cy="15789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457200" lvl="0" indent="-280670" algn="l" rtl="0">
              <a:spcBef>
                <a:spcPts val="1000"/>
              </a:spcBef>
              <a:spcAft>
                <a:spcPts val="0"/>
              </a:spcAft>
              <a:buSzPts val="820"/>
              <a:buChar char="•"/>
            </a:pPr>
            <a:r>
              <a:rPr lang="en-US" sz="1800">
                <a:extLst>
                  <a:ext uri="http://customooxmlschemas.google.com/">
                    <go:slidesCustomData xmlns:go="http://customooxmlschemas.google.com/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textRoundtripDataId="0"/>
                  </a:ext>
                </a:extLst>
              </a:rPr>
              <a:t>3 RSUs to be deployed</a:t>
            </a:r>
            <a:r>
              <a:rPr lang="en-US" sz="1800"/>
              <a:t> at the Turkish border customs site</a:t>
            </a:r>
            <a:endParaRPr sz="1800"/>
          </a:p>
          <a:p>
            <a:pPr marL="457200" lvl="0" indent="-280670" algn="l" rtl="0">
              <a:spcBef>
                <a:spcPts val="0"/>
              </a:spcBef>
              <a:spcAft>
                <a:spcPts val="0"/>
              </a:spcAft>
              <a:buSzPts val="820"/>
              <a:buChar char="•"/>
            </a:pPr>
            <a:r>
              <a:rPr lang="en-US" sz="1800"/>
              <a:t>RSUs will be installed at the side of the road and will be able to provide a network uplink for the LIDAR</a:t>
            </a:r>
            <a:endParaRPr sz="1800"/>
          </a:p>
          <a:p>
            <a:pPr marL="457200" lvl="0" indent="-280670" algn="l" rtl="0">
              <a:spcBef>
                <a:spcPts val="0"/>
              </a:spcBef>
              <a:spcAft>
                <a:spcPts val="0"/>
              </a:spcAft>
              <a:buSzPts val="820"/>
              <a:buChar char="•"/>
            </a:pPr>
            <a:r>
              <a:rPr lang="en-US" sz="1800"/>
              <a:t>equipped with communications modules, including the 5G modem, and the C-V2X PC5 unit</a:t>
            </a:r>
            <a:endParaRPr sz="1800"/>
          </a:p>
        </p:txBody>
      </p:sp>
      <p:pic>
        <p:nvPicPr>
          <p:cNvPr id="94" name="Google Shape;94;g81ef5eaf55_0_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184350" y="1028950"/>
            <a:ext cx="7431496" cy="3483525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A51A6F5A-8D1C-4290-86F5-2614F8CA89E7}"/>
              </a:ext>
            </a:extLst>
          </p:cNvPr>
          <p:cNvSpPr txBox="1"/>
          <p:nvPr/>
        </p:nvSpPr>
        <p:spPr>
          <a:xfrm>
            <a:off x="3997569" y="6527532"/>
            <a:ext cx="419686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/>
              <a:t>GR-TR Webinar – June 29</a:t>
            </a:r>
            <a:r>
              <a:rPr lang="en-US" sz="1000" baseline="30000" dirty="0"/>
              <a:t>th</a:t>
            </a:r>
            <a:r>
              <a:rPr lang="en-US" sz="1000" dirty="0"/>
              <a:t> 2020 – slide 8 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g81ef5eaf55_0_34"/>
          <p:cNvSpPr txBox="1">
            <a:spLocks noGrp="1"/>
          </p:cNvSpPr>
          <p:nvPr>
            <p:ph type="title"/>
          </p:nvPr>
        </p:nvSpPr>
        <p:spPr>
          <a:xfrm>
            <a:off x="874800" y="360000"/>
            <a:ext cx="8947200" cy="1325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RSU Specifications</a:t>
            </a:r>
            <a:endParaRPr/>
          </a:p>
        </p:txBody>
      </p:sp>
      <p:sp>
        <p:nvSpPr>
          <p:cNvPr id="101" name="Google Shape;101;g81ef5eaf55_0_34"/>
          <p:cNvSpPr txBox="1">
            <a:spLocks noGrp="1"/>
          </p:cNvSpPr>
          <p:nvPr>
            <p:ph type="body" idx="1"/>
          </p:nvPr>
        </p:nvSpPr>
        <p:spPr>
          <a:xfrm>
            <a:off x="874800" y="1157728"/>
            <a:ext cx="6445200" cy="4847972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457200" lvl="0" indent="-293370" algn="l" rtl="0">
              <a:spcBef>
                <a:spcPts val="1000"/>
              </a:spcBef>
              <a:spcAft>
                <a:spcPts val="0"/>
              </a:spcAft>
              <a:buSzPts val="1020"/>
              <a:buChar char="•"/>
            </a:pPr>
            <a:r>
              <a:rPr lang="en-US" sz="2400" dirty="0"/>
              <a:t>Hardware:</a:t>
            </a:r>
            <a:endParaRPr sz="2400" dirty="0"/>
          </a:p>
          <a:p>
            <a:pPr marL="914400" lvl="1" indent="-269240" algn="l" rtl="0">
              <a:spcBef>
                <a:spcPts val="0"/>
              </a:spcBef>
              <a:spcAft>
                <a:spcPts val="0"/>
              </a:spcAft>
              <a:buSzPts val="640"/>
              <a:buChar char="•"/>
            </a:pPr>
            <a:r>
              <a:rPr lang="en-US" sz="1800" dirty="0"/>
              <a:t>Embedded PC</a:t>
            </a:r>
            <a:endParaRPr sz="1800" dirty="0"/>
          </a:p>
          <a:p>
            <a:pPr marL="914400" lvl="1" indent="-269240" algn="l" rtl="0">
              <a:spcBef>
                <a:spcPts val="0"/>
              </a:spcBef>
              <a:spcAft>
                <a:spcPts val="0"/>
              </a:spcAft>
              <a:buSzPts val="640"/>
              <a:buChar char="•"/>
            </a:pPr>
            <a:r>
              <a:rPr lang="en-US" sz="1800" dirty="0"/>
              <a:t>5G Modem: </a:t>
            </a:r>
            <a:r>
              <a:rPr lang="en-US" sz="1800" dirty="0" err="1"/>
              <a:t>Quectel</a:t>
            </a:r>
            <a:r>
              <a:rPr lang="en-US" sz="1800" dirty="0"/>
              <a:t> RM500Q</a:t>
            </a:r>
            <a:endParaRPr sz="1800" dirty="0"/>
          </a:p>
          <a:p>
            <a:pPr marL="914400" lvl="1" indent="-269240" algn="l" rtl="0">
              <a:spcBef>
                <a:spcPts val="0"/>
              </a:spcBef>
              <a:spcAft>
                <a:spcPts val="0"/>
              </a:spcAft>
              <a:buSzPts val="640"/>
              <a:buChar char="•"/>
            </a:pPr>
            <a:r>
              <a:rPr lang="en-US" sz="1800" dirty="0"/>
              <a:t>C-V2X: </a:t>
            </a:r>
            <a:r>
              <a:rPr lang="en-US" sz="1800" dirty="0" err="1"/>
              <a:t>Cohda</a:t>
            </a:r>
            <a:r>
              <a:rPr lang="en-US" sz="1800" dirty="0"/>
              <a:t> MK6c</a:t>
            </a:r>
            <a:endParaRPr sz="1800" dirty="0"/>
          </a:p>
          <a:p>
            <a:pPr marL="914400" lvl="1" indent="-269240" algn="l" rtl="0">
              <a:spcBef>
                <a:spcPts val="0"/>
              </a:spcBef>
              <a:spcAft>
                <a:spcPts val="0"/>
              </a:spcAft>
              <a:buSzPts val="640"/>
              <a:buChar char="•"/>
            </a:pPr>
            <a:r>
              <a:rPr lang="en-US" sz="1800" dirty="0"/>
              <a:t>VLP-16 Lidar</a:t>
            </a:r>
            <a:endParaRPr sz="1800" dirty="0"/>
          </a:p>
          <a:p>
            <a:pPr marL="914400" lvl="1" indent="-269240" algn="l" rtl="0">
              <a:spcBef>
                <a:spcPts val="0"/>
              </a:spcBef>
              <a:spcAft>
                <a:spcPts val="0"/>
              </a:spcAft>
              <a:buSzPts val="640"/>
              <a:buChar char="•"/>
            </a:pPr>
            <a:r>
              <a:rPr lang="en-US" sz="1800" dirty="0"/>
              <a:t>Managed Switch</a:t>
            </a:r>
            <a:endParaRPr sz="1800" dirty="0"/>
          </a:p>
          <a:p>
            <a:pPr marL="914400" lvl="1" indent="-269240" algn="l" rtl="0">
              <a:spcBef>
                <a:spcPts val="0"/>
              </a:spcBef>
              <a:spcAft>
                <a:spcPts val="0"/>
              </a:spcAft>
              <a:buSzPts val="640"/>
              <a:buChar char="•"/>
            </a:pPr>
            <a:r>
              <a:rPr lang="en-US" sz="1800" dirty="0"/>
              <a:t>Managed PDU</a:t>
            </a:r>
            <a:endParaRPr sz="1800" dirty="0"/>
          </a:p>
          <a:p>
            <a:pPr marL="914400" lvl="1" indent="-269240" algn="l" rtl="0">
              <a:spcBef>
                <a:spcPts val="0"/>
              </a:spcBef>
              <a:spcAft>
                <a:spcPts val="0"/>
              </a:spcAft>
              <a:buSzPts val="640"/>
              <a:buChar char="•"/>
            </a:pPr>
            <a:r>
              <a:rPr lang="en-US" sz="1800" dirty="0"/>
              <a:t>PC Engines APU2 (Recovery System)</a:t>
            </a:r>
            <a:endParaRPr sz="1800" dirty="0"/>
          </a:p>
          <a:p>
            <a:pPr marL="457200" lvl="0" indent="-293370" algn="l" rtl="0">
              <a:spcBef>
                <a:spcPts val="0"/>
              </a:spcBef>
              <a:spcAft>
                <a:spcPts val="0"/>
              </a:spcAft>
              <a:buSzPts val="1020"/>
              <a:buChar char="•"/>
            </a:pPr>
            <a:r>
              <a:rPr lang="en-US" sz="2400" dirty="0"/>
              <a:t>The C-V2X module and 5G-modem will be connected to external antennas using coax cable. This is done to </a:t>
            </a:r>
            <a:r>
              <a:rPr lang="en-US" sz="2400" dirty="0" err="1"/>
              <a:t>optimise</a:t>
            </a:r>
            <a:r>
              <a:rPr lang="en-US" sz="2400" dirty="0"/>
              <a:t> the coverage of these modules</a:t>
            </a:r>
            <a:endParaRPr sz="2400" dirty="0"/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SzPts val="2000"/>
              <a:buChar char="•"/>
            </a:pPr>
            <a:r>
              <a:rPr lang="en-US" sz="2400" dirty="0"/>
              <a:t>LIDAR will be mounted to the mounting pole using a </a:t>
            </a:r>
            <a:r>
              <a:rPr lang="en-US" sz="2400" dirty="0" err="1"/>
              <a:t>specialised</a:t>
            </a:r>
            <a:r>
              <a:rPr lang="en-US" sz="2400" dirty="0"/>
              <a:t> mounting bracket</a:t>
            </a:r>
            <a:endParaRPr sz="2400" dirty="0"/>
          </a:p>
        </p:txBody>
      </p:sp>
      <p:pic>
        <p:nvPicPr>
          <p:cNvPr id="103" name="Google Shape;103;g81ef5eaf55_0_3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055100" y="1057475"/>
            <a:ext cx="3388000" cy="4948225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3DF7BF68-DCB5-4F57-B826-066671A6E62E}"/>
              </a:ext>
            </a:extLst>
          </p:cNvPr>
          <p:cNvSpPr txBox="1"/>
          <p:nvPr/>
        </p:nvSpPr>
        <p:spPr>
          <a:xfrm>
            <a:off x="3997569" y="6527532"/>
            <a:ext cx="419686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/>
              <a:t>GR-TR Webinar – June 29</a:t>
            </a:r>
            <a:r>
              <a:rPr lang="en-US" sz="1000" baseline="30000" dirty="0"/>
              <a:t>th</a:t>
            </a:r>
            <a:r>
              <a:rPr lang="en-US" sz="1000" dirty="0"/>
              <a:t> 2020 – slide 9 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ERT 035-18 PPT 5G MOBIX template_v3">
  <a:themeElements>
    <a:clrScheme name="Custom 3">
      <a:dk1>
        <a:srgbClr val="000000"/>
      </a:dk1>
      <a:lt1>
        <a:srgbClr val="FFFFFF"/>
      </a:lt1>
      <a:dk2>
        <a:srgbClr val="5C8E93"/>
      </a:dk2>
      <a:lt2>
        <a:srgbClr val="E7E6E6"/>
      </a:lt2>
      <a:accent1>
        <a:srgbClr val="5C8E93"/>
      </a:accent1>
      <a:accent2>
        <a:srgbClr val="BFD12A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orbel">
      <a:maj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>
          <a:defRPr sz="2800" b="0" dirty="0" err="1" smtClean="0">
            <a:solidFill>
              <a:schemeClr val="tx2">
                <a:lumMod val="75000"/>
              </a:schemeClr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ERT 035-18 PPT 5G MOBIX template" id="{D3B95214-0171-464D-A437-4B4A0B2505C0}" vid="{860A041F-29A4-3648-848E-4CAA97262A5B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FD84C5EFE20B04B90650AB1330DA631" ma:contentTypeVersion="12" ma:contentTypeDescription="Create a new document." ma:contentTypeScope="" ma:versionID="7065c4e583d9b1bedf3b0858e82f5701">
  <xsd:schema xmlns:xsd="http://www.w3.org/2001/XMLSchema" xmlns:xs="http://www.w3.org/2001/XMLSchema" xmlns:p="http://schemas.microsoft.com/office/2006/metadata/properties" xmlns:ns2="29f398b2-3649-4491-8b66-137d732d0bbe" xmlns:ns3="f60e9adf-c4b7-4cb6-b2c7-3260adc064e5" targetNamespace="http://schemas.microsoft.com/office/2006/metadata/properties" ma:root="true" ma:fieldsID="1a931a920ee7d933b8982d7089e48c12" ns2:_="" ns3:_="">
    <xsd:import namespace="29f398b2-3649-4491-8b66-137d732d0bbe"/>
    <xsd:import namespace="f60e9adf-c4b7-4cb6-b2c7-3260adc064e5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Location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9f398b2-3649-4491-8b66-137d732d0bb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60e9adf-c4b7-4cb6-b2c7-3260adc064e5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B14A9B2F-579B-4DE4-9FB7-043A8A131306}"/>
</file>

<file path=customXml/itemProps2.xml><?xml version="1.0" encoding="utf-8"?>
<ds:datastoreItem xmlns:ds="http://schemas.openxmlformats.org/officeDocument/2006/customXml" ds:itemID="{9D104178-F94B-405F-8D62-1CEAB79E4373}"/>
</file>

<file path=customXml/itemProps3.xml><?xml version="1.0" encoding="utf-8"?>
<ds:datastoreItem xmlns:ds="http://schemas.openxmlformats.org/officeDocument/2006/customXml" ds:itemID="{293D0ABD-AAB9-498F-B07D-50D82AD4004F}"/>
</file>

<file path=docProps/app.xml><?xml version="1.0" encoding="utf-8"?>
<Properties xmlns="http://schemas.openxmlformats.org/officeDocument/2006/extended-properties" xmlns:vt="http://schemas.openxmlformats.org/officeDocument/2006/docPropsVTypes">
  <Template>5G-MOBIX PPT template (1)</Template>
  <TotalTime>3751</TotalTime>
  <Words>1558</Words>
  <Application>Microsoft Office PowerPoint</Application>
  <PresentationFormat>Widescreen</PresentationFormat>
  <Paragraphs>194</Paragraphs>
  <Slides>24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9" baseType="lpstr">
      <vt:lpstr>Arial</vt:lpstr>
      <vt:lpstr>Calibri</vt:lpstr>
      <vt:lpstr>Corbel</vt:lpstr>
      <vt:lpstr>Tw Cen MT</vt:lpstr>
      <vt:lpstr>ERT 035-18 PPT 5G MOBIX template_v3</vt:lpstr>
      <vt:lpstr>5G-MOBIX  GR-TR CBC Webinar </vt:lpstr>
      <vt:lpstr>Layout</vt:lpstr>
      <vt:lpstr>OBU/RSU/APP overview information</vt:lpstr>
      <vt:lpstr>OBU / RSU Development</vt:lpstr>
      <vt:lpstr>IMEC OBU Architecture</vt:lpstr>
      <vt:lpstr>IMEC OBU Specifications</vt:lpstr>
      <vt:lpstr>WINGS OBU development</vt:lpstr>
      <vt:lpstr>RSU Architecture</vt:lpstr>
      <vt:lpstr>RSU Specifications</vt:lpstr>
      <vt:lpstr>Assisted – zero touch- truck border crossing UC  UC Overview &amp; Scenarios</vt:lpstr>
      <vt:lpstr>Assisted “zero-touch” Border Crossing</vt:lpstr>
      <vt:lpstr>Scenario 1: Human/livestock smuggling detection</vt:lpstr>
      <vt:lpstr>Scenario 2: Cargo smuggling detection</vt:lpstr>
      <vt:lpstr>Scenario 3: Customs agents protection</vt:lpstr>
      <vt:lpstr>UC Flow Diagram</vt:lpstr>
      <vt:lpstr>Assisted – zero touch- truck border crossing UC  UC Architecture &amp; Information flow</vt:lpstr>
      <vt:lpstr>PowerPoint Presentation</vt:lpstr>
      <vt:lpstr>PowerPoint Presentation</vt:lpstr>
      <vt:lpstr>PowerPoint Presentation</vt:lpstr>
      <vt:lpstr>Assisted – zero touch- truck border crossing UC  Cloud/Edge Platform &amp; GUI</vt:lpstr>
      <vt:lpstr>WINGS Cloud/Edge platform &amp; GUIs</vt:lpstr>
      <vt:lpstr>Assisted – zero touch- truck border crossing UC  Early implementation &amp; testing</vt:lpstr>
      <vt:lpstr>Assisted “zero-touch” border crossing for CCAM  – Large scale demo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Task 2.2: 5G architecture and technologies specification</dc:title>
  <dc:creator>Kostas Trichias</dc:creator>
  <cp:lastModifiedBy>Kostas Trichias</cp:lastModifiedBy>
  <cp:revision>203</cp:revision>
  <dcterms:created xsi:type="dcterms:W3CDTF">2019-01-16T10:16:46Z</dcterms:created>
  <dcterms:modified xsi:type="dcterms:W3CDTF">2020-06-29T07:41:13Z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0x0101005FD84C5EFE20B04B90650AB1330DA631</vt:lpwstr>
  </property>
</Properties>
</file>